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08" r:id="rId3"/>
  </p:sldMasterIdLst>
  <p:notesMasterIdLst>
    <p:notesMasterId r:id="rId20"/>
  </p:notesMasterIdLst>
  <p:sldIdLst>
    <p:sldId id="256" r:id="rId4"/>
    <p:sldId id="257" r:id="rId5"/>
    <p:sldId id="261" r:id="rId6"/>
    <p:sldId id="260" r:id="rId7"/>
    <p:sldId id="266" r:id="rId8"/>
    <p:sldId id="282" r:id="rId9"/>
    <p:sldId id="264" r:id="rId10"/>
    <p:sldId id="263" r:id="rId11"/>
    <p:sldId id="270" r:id="rId12"/>
    <p:sldId id="269" r:id="rId13"/>
    <p:sldId id="268" r:id="rId14"/>
    <p:sldId id="279" r:id="rId15"/>
    <p:sldId id="262" r:id="rId16"/>
    <p:sldId id="280" r:id="rId17"/>
    <p:sldId id="275" r:id="rId18"/>
    <p:sldId id="272" r:id="rId19"/>
  </p:sldIdLst>
  <p:sldSz cx="9144000" cy="6858000" type="screen4x3"/>
  <p:notesSz cx="6889750" cy="10021888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rie Nunes" initials="CN" lastIdx="4" clrIdx="0"/>
  <p:cmAuthor id="1" name="Sarah Remijan" initials="SR" lastIdx="15" clrIdx="1"/>
  <p:cmAuthor id="2" name="Heather Antti" initials="HJA" lastIdx="8" clrIdx="2"/>
  <p:cmAuthor id="3" name="Kelly Doherty" initials="KD" lastIdx="9" clrIdx="3">
    <p:extLst>
      <p:ext uri="{19B8F6BF-5375-455C-9EA6-DF929625EA0E}">
        <p15:presenceInfo xmlns:p15="http://schemas.microsoft.com/office/powerpoint/2012/main" userId="S-1-5-21-2052111302-1645522239-682003330-37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  <a:srgbClr val="01B4E7"/>
    <a:srgbClr val="F7A81B"/>
    <a:srgbClr val="FF7600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8" autoAdjust="0"/>
    <p:restoredTop sz="50384" autoAdjust="0"/>
  </p:normalViewPr>
  <p:slideViewPr>
    <p:cSldViewPr snapToGrid="0" snapToObjects="1">
      <p:cViewPr varScale="1">
        <p:scale>
          <a:sx n="50" d="100"/>
          <a:sy n="50" d="100"/>
        </p:scale>
        <p:origin x="1566" y="48"/>
      </p:cViewPr>
      <p:guideLst>
        <p:guide orient="horz" pos="2160"/>
        <p:guide pos="2880"/>
        <p:guide orient="horz" pos="27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894"/>
    </p:cViewPr>
  </p:sorterViewPr>
  <p:notesViewPr>
    <p:cSldViewPr snapToGrid="0" snapToObjects="1">
      <p:cViewPr varScale="1">
        <p:scale>
          <a:sx n="72" d="100"/>
          <a:sy n="72" d="100"/>
        </p:scale>
        <p:origin x="2154" y="60"/>
      </p:cViewPr>
      <p:guideLst>
        <p:guide orient="horz" pos="3157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43DE84-F763-4E6E-A2A5-D1BC0F231907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F0DB1B-D3DB-4BB5-BBE9-DC426C0756C9}" type="pres">
      <dgm:prSet presAssocID="{0743DE84-F763-4E6E-A2A5-D1BC0F231907}" presName="Name0" presStyleCnt="0">
        <dgm:presLayoutVars>
          <dgm:chMax/>
          <dgm:chPref/>
          <dgm:dir/>
        </dgm:presLayoutVars>
      </dgm:prSet>
      <dgm:spPr/>
    </dgm:pt>
  </dgm:ptLst>
  <dgm:cxnLst>
    <dgm:cxn modelId="{AE57A189-A7BF-4ED5-85EF-CE36C9AA3A32}" type="presOf" srcId="{0743DE84-F763-4E6E-A2A5-D1BC0F231907}" destId="{00F0DB1B-D3DB-4BB5-BBE9-DC426C0756C9}" srcOrd="0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8" y="0"/>
            <a:ext cx="2985558" cy="50109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75788F-7D53-4027-9888-C544B9BF9EB9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70613" y="4760397"/>
            <a:ext cx="5940000" cy="450985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109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8" y="9519055"/>
            <a:ext cx="2985558" cy="50109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4DF5E24-4F2E-44C2-811C-1D95A883A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9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บันทึกของผู้นำเสนอ</a:t>
            </a:r>
            <a:endParaRPr lang="en-US" sz="1600" i="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ใช้บันทึกเหล่านี้กับสไลด์เพื่อช่วยในการนำเสนอ นอกจากเป็นการให้ข้อมูลภูมิหลังแล้ว ยังมีกิจกรรมที่ต้องเลือกตัวเลือกและคำถามต่าง ๆ ที่สามารถสอบถามสมาชิกเพื่อให้พวกเขามีส่วนเกี่ยวข้องในการนำเสนอ ทั้งสิ่งพิมพ์</a:t>
            </a:r>
            <a:r>
              <a:rPr lang="th-TH" sz="1600" b="1" i="1" u="sng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เป็นสโมสรที่ตื่นตัวอยู่เสมอ (</a:t>
            </a:r>
            <a:r>
              <a:rPr lang="en-US" sz="1600" b="1" i="1" u="sng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Be a Vibrant Club)</a:t>
            </a:r>
            <a:r>
              <a:rPr lang="en-US" sz="1600" b="0" i="0" u="none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th-TH" sz="1600" i="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และการนำเสนอ </a:t>
            </a:r>
            <a:r>
              <a:rPr lang="en-US" sz="1600" i="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PowerPoint </a:t>
            </a:r>
            <a:r>
              <a:rPr lang="th-TH" sz="1600" i="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นี้จะช่วยท่านในการทำให้สมาชิกให้ความคิดเห็นเกี่ยวกับสโมสรและสิ่งที่พวกเขาสามารถทำได้เพื่อให้สโมสรมีชีวิตชีวา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i="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ปรับข้อความให้เข้ากับความต้องการของผู้ฟังของท่าน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i="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b="1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</a:t>
            </a:r>
            <a:r>
              <a:rPr lang="th-TH" sz="1600" i="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สำหรับผู้ร่วมฟังการนำเสนอ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160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ของเราเป็นอย่างไร  มีชีวิตชีวาและสนุกสนานหรือไม่  มีความหลากหลายและเปิดรับความคิดเห็นใหม่ ๆ หรือไม่  สมาชิกของเรามีส่วนเกี่ยวข้องอย่างกระตือรือร้นหรือไม่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สโมสรของเราจะมีความตื่นตัวมากกว่านี้ได้อย่างไร</a:t>
            </a:r>
            <a:endParaRPr lang="en-US" sz="1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62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ผู้ที่มีความพึงพอใจในสโมสรมักจะเป็นสมาชิกที่กระตือรือร้น แนวทางหนึ่งที่จะทำให้สมาชิกเชื่อมโยงกับสโมสรอยู่เสมอคือการจัดงานพบปะสังสรรค์และงานการเป็นเครือข่าย ซึ่งจะช่วยให้เรามีโอกาสได้ทำความรู้จักกันและกันดีขึ้น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สอบถามสมาชิกว่าพวกเขาจะสามารถสร้างโอกาสที่จะรู้จักกันและกัน หรือพัฒนาความสัมพันธ์ทางด้านวิชาชีพได้อย่างไร บันทึกคำตอบลงบนฟลิ้ปชาร์ท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th-TH" sz="1600" i="1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ขอให้ผู้ร่วมการอบรมพูดถึงสมาชิกอีกคนหนึ่งซึ่งไม่รู้จักกันดี ขอให้พวกเขาบอกเล่ากันและกันเกี่ยวกับสิ่งดี ๆ ที่เกิดขึ้นในสัปดาห์นี้ หรือเรื่องที่เกี่ยวกับตัวพวกเขาเองซึ่งผู้คนอาจจะรู้สึกประหลาดใจที่ได้รับรู้</a:t>
            </a:r>
            <a:endParaRPr lang="en-US" sz="11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32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สมาชิกมีส่วนร่วมในกิจกรรมที่พวกเขามีความสนใจอย่างแท้จริงหรือไม่ สมาชิกที่มีส่วนเกี่ยวข้องกับกิจกรรมที่ชื่นชอบมักจะมีความมุ่งมั่นต่อสโมสรมากขึ้น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th-TH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การสำรวจสมาชิกอย่างสม่ำเสมอทำให้รู้ได้ว่าพวกเขาสนใจอะไร และสามารถวางแผนกิจกรรมที่พวกเขาจะชื่นชอบได้ เราสามารถส่งเสริมสมาชิกใหม่ให้มีส่วนเกี่ยวข้องตั้งแต่แรกโดยการขอให้พวกเขาสร้างโปรแกรมและกิจกรรมต่าง ๆ ของสโมสรตามความสนใจ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ขอให้ผู้ร่วมอบรมแต่ละคนเสนอชื่อโครงการที่อยากจะมีส่วนร่วมและเขียนคำตอบลงบนฟลิ้ปชาร์ท แล้วจึงเลือกความคิดเห็นหนึ่งขึ้นมา และขอให้ทุกคนคิดว่าพวกเขามีทักษะความชำนาญอะไรบ้างที่จะสามารถนำมาใช้ในโครงการ</a:t>
            </a:r>
            <a:endParaRPr lang="en-US" sz="11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91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การประชุมต่าง ๆ ของภาค การปฐมนิเทศสมาชิกใหม่ การเรียนรู้ในระบบออนไลน์ และโปรแกรมพัฒนาความเป็นผู้นำ ล้วนแต่เป็นส่วนหนึ่งของแผนการอบรมที่สมบูรณ์แบบ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แต่งตั้งผู้ฝึกอบรมสโมสรหรือหากเป็นสโมสรใหญ่ ควรเป็นคณะกรรมการฝึกอบรมซึ่งสามารถช่วยทำให้สมาชิกใหม่และสมาชิกปัจจุบันได้รับการอบรมที่พวกเขาต้องการ สมาชิกควรเยี่ยมชม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Learning Center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อย่างสม่ำเสมอเพื่อดูว่ามีหลักสูตรอะไรบ้าง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เรายังสามารถใช้การสำรวจเพื่อดูว่า สมาชิกของเรามีทักษะความชำนาญอะไรที่ต้องการจะพัฒนา คำแนะนำสำหรับ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ผู้นำในเรื่องผู้นำปฏิบัติการ 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(Leadership in Action Leader's Guide)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สามารถช่วยในการออกแบบโปรแกรมการอบรมที่มีประสิทธิภาพ</a:t>
            </a: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</a:t>
            </a:r>
          </a:p>
          <a:p>
            <a:pPr marL="180000" lvl="0" indent="-1800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มีการอบรมอะไรบ้างที่ท่านต้องการให้สโมสรของเราจัดหรือมีส่วนร่วม?</a:t>
            </a:r>
          </a:p>
          <a:p>
            <a:pPr marL="180000" lvl="0" indent="-1800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มีการอบรมอะไรบ้างที่อาจจะยกเลิก ผนวกรวม หรือเปลี่ยนแปลงโดยสิ้นเชิง?</a:t>
            </a:r>
            <a:endParaRPr lang="en-US" sz="11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3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สโมสรที่ตื่นตัวอยู่เสมอใช้คณะกรรมการต่าง ๆ เพื่อให้บรรลุเป้าหมาย และจัดให้สมาชิกมีโอกาสได้มีส่วนเกี่ยวข้อง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ที่มีขนาดใหญ่อาจจะพิจารณาตั้งคณะกรรมการหรือคณะอนุกรรมการเพิ่มเติมเพื่อให้บรรลุผลสำเร็จมากขึ้น สโมสรขนาดเล็กอาจจะผนวกรวมคณะกรรมการเพื่อหลีกเลี่ยงการที่สมาชิกจะต้องทำหน้าที่ในหลายบทบาทมากเกินไป และทำให้เกิดงานล้นมือจนเกินไป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ไม่ว่าโครงสร้างคณะกรรมการของสโมสรจะเป็นอย่างไรก็ตาม การทบทวนคณะกรรมการทุกปีเป็นความคิดที่ดี  เพื่อทำให้มั่นใจว่าพวกเขาช่วยให้บรรลุเป้าหมายได้</a:t>
            </a: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มีอะไรในโครงสร้างของสโมสรของเราที่ใช้ไม่ได้ผลหรือไม่?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เราจะสามารถเพิ่มคณะกรรมการเพื่อช่วยให้สโมสรดำเนินงานได้ดีขึ้นหรือไม่?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เรามีคณะกรรมการใดที่ไม่จำเป็นหรือไม่?</a:t>
            </a:r>
            <a:endParaRPr lang="en-US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eaLnBrk="1" hangingPunct="1">
              <a:lnSpc>
                <a:spcPct val="100000"/>
              </a:lnSpc>
              <a:spcAft>
                <a:spcPts val="0"/>
              </a:spcAft>
              <a:buFontTx/>
              <a:buNone/>
            </a:pPr>
            <a:endParaRPr lang="en-US" sz="1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1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ท่านสามารถหาเรื่องราวว่าสโมสรในภูมิภาคของท่านเอาชนะความท้าทายของสโมสรได้อย่างไรโดยการใช้การปฏิบัติที่ดีที่สุดบางข้อในเอกสาร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เป็นสโมสรที่ตื่นตัวอยู่เสมอ 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: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แผนผู้นำสโมสร (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Be a Vibrant Club : Your Club Leadership Plan)</a:t>
            </a: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จัดกลุ่มย่อยกลุ่มละ 3 คน แจกเอกสารเป็นสโมสรที่ตื่นตัวอยู่เสมอ 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: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แผนผู้นำสโมสร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ฉบับภูมิภาคของท่านให้แต่ละกลุ่ม ขอให้ผู้ร่วมการอบรมอ่านเรื่องราวและอภิปราย</a:t>
            </a: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คำถามเพื่อการอภิปราย</a:t>
            </a:r>
            <a:endParaRPr lang="en-US" sz="1600" b="0" i="1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สโมสรต้องเผชิญกับความท้าทายอะไรบ้าง?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สโมสรจะเอาชนะความท้าทายของสโมสรได้อย่างไร?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การเปลี่ยนแปลงอย่างค่อยเป็นค่อยไปนี้มีผลต่อสมาชิกภาพ และการมีส่วนร่วมของสมาชิกอย่างไรบ้าง?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มีการปฏิบัติที่ดีที่สุดที่แนะนำอะไรบ้างที่เราสามารถใช้ในสโมสรของเรา?</a:t>
            </a:r>
            <a:endParaRPr lang="en-US" sz="1600" baseline="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51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h-TH" sz="1600" i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หมายเหตุ</a:t>
            </a:r>
          </a:p>
          <a:p>
            <a:pPr eaLnBrk="1" hangingPunct="1"/>
            <a:r>
              <a:rPr lang="en-US" sz="1600" i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Strategic Planning Guide</a:t>
            </a:r>
            <a:r>
              <a:rPr lang="th-TH" sz="1600" i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ศูนย์ฯ แปลใช้ชื่อหนังสือว่า </a:t>
            </a:r>
            <a:r>
              <a:rPr lang="th-TH" sz="1600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คำแนะนำเกี่ยวกับแผนกลยุทธ์</a:t>
            </a:r>
            <a:r>
              <a:rPr lang="th-TH" sz="1600" i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ในสไลด์จะใช้ตามที่ศูนย์ฯ แปล หรือเปลี่ยนใหม่ครับ</a:t>
            </a:r>
            <a:endParaRPr lang="en-US" sz="1600" i="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20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ทำงานร่วมกันเพื่อเปรียบเทียบการปฏิบัติในปัจจุบันของสโมสรกับการปฏิบัติที่ดีที่สุดแต่ละข้อตามรายการในคำแนะนำนี้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th-TH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สำหรับเรื่องที่ต้องมีการปรับปรุง จงคิดถึงเรื่องใหม่ ๆ และตัดสินใจว่าจะดำเนินการตามความคิดนั้นอย่างไร การเปลี่ยนแปลงใช้เวลา แต่มันจะคุ้มค่ากับความพยายาม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สโมสรของเราควรจะพิจารณาการปฏิบัติที่ดีที่สุดอื่น ๆ อะไรบ้าง?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ท่านมีคำถามหรือคำแนะนำอะไรบ้าง?</a:t>
            </a:r>
            <a:endParaRPr lang="en-US" sz="11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3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3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ในเรื่องนี้มีอะไรสำหรับเรา  สโมสรที่ตื่นตัวอยู่เสมอจะเปิดรับความคิดเห็นใหม่ ๆ  มองหาแนวทางที่จะยังคงมีความสัมพันธ์กับชุมชนในขณะที่สนองตอบความต้องการของสมาชิก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th-TH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ความยืดหยุ่นของสโมสรโรตารีในปัจจุบันทำให้เป็นเรื่องง่ายขึ้นกว่าเดิมที่จะทำการเปลี่ยนแปลงต่าง ๆ ที่จะส่งเสริมประสบการณ์ในสโมสร  ดึงดูดสมาชิกใหม่ และทำให้สมาชิกปัจจุบันมีส่วนเกี่ยวข้องอยู่เสมอ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th-TH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จากสไลด์ต่อไปนี้ เราจะดูการปฏิบัติที่ดีที่สุดซึ่งแนะนำเอาไว้สำหรับสโมสรที่ตื่นตัวอยู่เสมอ ในขณะที่เราเรียนรู้ ขอให้พวกเราคิดว่าเราอาจจะใช้การปฏิบัติที่ดีที่สุดเหล่านี้ในสโมสรของเราได้อย่างไร</a:t>
            </a:r>
            <a:endParaRPr lang="en-US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5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0613" y="4760396"/>
            <a:ext cx="5940000" cy="475865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เราต้องการให้สโมสรของเราเป็นอย่างไรในอีก 3-5 ปี เราต้องการสมาชิกภาพที่มีความหลากหลายมากกว่านี้หรือไม่ เราสนใจที่จะให้ชุมชนของเรามีส่วนเกี่ยวข้องในกิจกรรมของสโมสรมากขึ้นหรือไม่  หรือเรากำลังมองหาแนวทางที่จะทำโครงการที่มีความหมายมากขึ้นหรือไม่  การจัดทำแผนและกำหนดเป้าหมายที่สามารถจะบรรลุได้ใน 3-5 ปีจะช่วยให้เราบรรลุวัตถุประสงค์เหล่านี้และวัตถุประสงค์อื่น ๆ ได้มากขึ้น</a:t>
            </a:r>
            <a:endParaRPr lang="en-US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ผนกลยุทธ์ช่วยให้เราสามารถจัดลำดับความสำคัญของสมาชิกที่เกี่ยวกับกิจกรรมและความคิดเห็นที่เราต้องการจะเก็บรักษาไว้  เปลี่ยนแปลง หรือดำเนินการเพื่อให้บรรลุเป้าหมายของเรา การประชุมวิสัยทัศน์ประจำปีสามารถช่วยให้เราประเมินสโมสรและตัดสินใจในเรื่องที่ต้องการจะเปลี่ยนแปลงได้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</a:t>
            </a:r>
            <a:r>
              <a:rPr lang="en-US" sz="1600" i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:</a:t>
            </a:r>
            <a:endParaRPr lang="en-US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ท่านมีวิสัยทัศน์อะไรบ้างสำหรับสโมสรของเรา? 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เราต้องการเปลี่ยนแปลงอะไรบ้าง?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เราต้องการจะบรรลุเป้าหมายระยะยาวอะไรบ้างในอีก 3-5 ปีข้างหน้า?</a:t>
            </a:r>
            <a:endParaRPr lang="en-US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มอบเอกสาร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การตรวจสอบสถานภาพของสโมสรโรตารี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(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Rotary Club Health Check)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และ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คำแนะนำการวางแผนกลยุทธ์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(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Strategic Planning Guide)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ใช้การตรวจสอบสถานภาพเพื่อบ่งชี้ความเข้มแข็งของสโมสรและเรื่องที่จำเป็นต้องปรับปรุง 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คำแนะนำการวางแผนกลยุทธ์ (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Strategic Planning Guide)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จะช่วยในการสร้างกลยุทธ์ในระยะยาวได้</a:t>
            </a:r>
            <a:endParaRPr lang="en-US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2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มื่อเราทำเป้าหมายระยะยาวให้เป็นเป้าหมายประจำปีที่เล็กลงก็จะทำให้เราสามารถบรรลุเป้าหมายระยะยาวได้ง่ายขึ้น 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Rotary Club Central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สามารถช่วยเราแปลงวิสัยทัศน์ของสโมสรให้เป็นเป้าหมายเล็ก ๆ ที่เราสามารถจะบรรลุได้ในเวลาที่น้อยลง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ผู้นำสโมสรยังสามารถติดตามความก้าวหน้าของสโมสรไปสู่เป้าหมายได้ที่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Rotary Club Central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และให้ข้อมูลที่เป็นปัจจุบันแก่คณะกรรมการและสมาชิกได้อย่างสม่ำเสมอ</a:t>
            </a: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เป้าหมายประจำปีของสโมสรคืออะไร?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เป้าหมายเหล่านี้ถูกกำหนดขึ้นได้อย่างไร?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เราจะสามารถใช้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Rotary Club Central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เพื่อกำหนดหลักชัย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(Milestone)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ให้บรรลุเป้าหมายในระยะยาวของเราได้อย่างไร?</a:t>
            </a:r>
            <a:endParaRPr lang="en-US" sz="11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296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ประชุมที่มีชีวิตชีวาและให้ข้อมูลจะสามารถทำให้สมาชิกตื่นเต้นเกี่ยวกับสโมสรและทำให้พวกเขากลับมาอีก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เราสามารถทำให้มั่นใจได้ว่าการประชุมของเราน่าสนใจ โดยการใช้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แบบสำรวจความพึงพอใจของสมาชิก 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(Member Satisfaction Survey)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ผลการสำรวจจะสามารถบอกเราได้ว่าสมาชิกชอบและไม่ชอบอะไรเกี่ยวกับการประชุม และให้ความคิดเห็นแก่เราเพื่อการปรับปรุงให้ดีขึ้น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แนวทางหนึ่งที่จะส่งเสริมการเข้าร่วมประชุมคือการทำให้รูปแบบการประชุมมีความหลากหลาย เราสามารถจัดบางประชุมในระบบออนไลน์ หรือผสมผสานการประชุมเข้ากับโครงการบำเพ็ญประโยชน์ หรือการจัดงานพบปะสังสรรค์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อะไรที่ทำให้การประชุมน่าสนใจ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สมาชิกของเราชื่นชอบอะไรเกี่ยวกับการประชุมสโมสร การอบรม และการประชุมคณะกรรมการบริหาร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เราจะปรับปรุงอะไรได้บ้าง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รูปแบบการประชุมอะไรบ้างที่จะช่วยให้สมาชิกมีส่วนร่วม หรือกลับมามีส่วนร่วมอีก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ส่งเสริมให้ผู้นำสโมสรใช้ทรัพยากรเหล่านี้</a:t>
            </a: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แบบการสำรวจความพึงพอใจของสมาชิก (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Member Satisfaction Survey)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ทำความเข้าใจว่าเหตุใดสมาชิกจึงลาออก 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: 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การสำรวจการลาออก (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Understanding Why Member Leave: Exit Survey)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ตรวจสอบสถานภาพของสโมสร</a:t>
            </a:r>
            <a:r>
              <a:rPr lang="th-TH" sz="1600" i="1" dirty="0" err="1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โร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ตารี 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: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สโมสรของท่านเข้มแข็งหรือไม่ (</a:t>
            </a:r>
            <a:r>
              <a:rPr lang="en-US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Rotary Club Health Check :  Is your Club Healthy? </a:t>
            </a: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(หลักสูตรออนไลน์)</a:t>
            </a:r>
            <a:endParaRPr lang="en-US" sz="1100" i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17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แผนกลยุทธ์ที่ยอดเยี่ยมทุกแผนจะต้องมีแผนงานการสื่อสารที่ดี สโมสรที่ตื่นตัวอยู่เสมอจะเปิดกว้างในการใช้วิธีที่สร้างสรรค์ในการแจ้งสมาชิกและชุมชนเกี่ยวกับสโมสรและกิจกรรมของสโมสร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โลกดิจิตัลทุกวันนี้ทำให้การแจ้งข่าวสารแก่สมาชิกทำได้ง่าย 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Skype, WhatsApp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และ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Facebook Live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สามารถใช้เพื่อสื่อสารกับสมาชิกที่ไม่สามารถเข้าร่วมประชุมด้วยตนเองได้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สื่อทางสังคมช่วยเราได้ในการส่งเสริมสโมสรและกิจกรรมสโมสรแก่มิตรสหาย ครอบครัวและสมาชิกในชุมชน และยังเป็นวิธีการที่ยอดเยี่ยมในการแสดงให้สมาชิกที่คาดหวังได้รู้เกี่ยวกับสิ่งที่เราเสียสละทำให้ชุมชน   ดังนั้น การทำให้เว็บไซต์และสื่อทางสังคมของเรา เช่น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Facebook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และ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Instagram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เป็นปัจจุบันอยู่เสมอจึงเป็นเรื่องที่สำคัญมาก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จะทำอะไรที่มีประสิทธิภาพในการทำให้สมาชิกได้รับแจ้งข่าวสารและมีส่วนร่วมอยู่เสมอได้บ้างในขณะนี้ เราจะปรับปรุงให้ดีขึ้นได้อย่างไร?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เราปรับปรุงเว็บไซต์ของเราให้เป็นปัจจุบันบ่อยเพียงใด?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เราใช้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Template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และทรัพยากรต่าง ๆ ที่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Brand Center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ของ</a:t>
            </a:r>
            <a:r>
              <a:rPr lang="th-TH" sz="1600" dirty="0" err="1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โร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ตารีเพื่อส่งเสริมกิจกรรมของเราแก่ชุมชนอย่างไรบ้าง?</a:t>
            </a:r>
            <a:endParaRPr lang="en-US" sz="1100" i="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08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เพื่อให้มั่นใจว่าสโมสรจะบรรลุความสำเร็จในแผนระยะยาว เราต้องการผู้นำที่มีส่วนร่วมตั้งแต่เริ่มต้น คือ ในการตั้งเป้าหมายและตัดสินใจ ความต่อเนื่องของผู้นำสามารถช่วยได้ นั่นหมายความว่า การคัดเลือกเจ้าหน้าที่สโมสรเป็นเวลาหลายปีล่วงหน้าและรายงานชื่อพวกเขาที่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My Rotary </a:t>
            </a: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เพื่อให้พวกเขาสามารถมีส่วนเกี่ยวข้องในการวางแผนงาน การฝึกอบรมในขณะปฏิบัติงาน และดูรายงานที่ </a:t>
            </a:r>
            <a:r>
              <a:rPr lang="en-US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Rotary Club Central</a:t>
            </a: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คำถาม</a:t>
            </a: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ใครจะเป็นผู้นำของสโมสรในปีโรตารีต่อไป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ผู้นำในปัจจุบัน : อะไรที่ช่วยท่านในการเตรียมตัวเพื่อทำงานในตำแหน่งผู้นำ อะไรที่จะช่วยเตรียมตัวให้ท่านได้ดีกว่า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180000" lvl="0" indent="-1800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สโมสรของเรามีเส้นทางการเป็นผู้นำหรือไม่ หมายถึงแนวทางที่จะบ่งชี้ผู้นำที่มีศักยภาพและพัฒนาทักษะความชำนาญ  หากมี ใช้ได้ผลหรือไม่ และหากยังไม่มี มันจะช่วยได้หรือไม่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  <a:spcAft>
                <a:spcPts val="0"/>
              </a:spcAft>
            </a:pPr>
            <a:endParaRPr lang="en-US" sz="1600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ขอให้กลุ่มย่อยทำรายการโครงการหรือกระบวนการที่จะได้รับประโยชน์จากการมีความต่อเนื่องของผู้นำสโมสร</a:t>
            </a:r>
            <a:endParaRPr lang="en-US" sz="11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87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สโมสรต้องปรับข้อบังคับของสโมสรโรตารีที่แนะนำ  ในขณะที่สโมสรของเราค่อย ๆ พัฒนาไป ข้อบังคับต้องแสดงให้เห็นถึงการปฏิบัติในปัจจุบันของเรา สมาชิกสโมสรควรจะมีส่วนเกี่ยวข้องในการพิจารณาทบทวนข้อบังคับของสโมสรทุก ๆ ปี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th-TH" sz="1600" b="1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b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กิจกรรม</a:t>
            </a:r>
            <a:endParaRPr lang="en-US" sz="1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th-TH" sz="16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ให้สมาชิกแต่ละคนเขียนการปฏิบัติหนึ่งข้อที่เขาต้องการให้สโมสรยุติ และอีกหนึ่งข้อที่ต้องการให้สโมสรนำมาใช้</a:t>
            </a:r>
            <a:endParaRPr lang="en-US" sz="11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2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62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43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7359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5858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585858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5858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585858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5858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cid:storage_emulated_0_Android_data_com_samsung_android_email_provider_cache_IMG-20170209-WA0094_jpg_1491058255654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9108" y="1696704"/>
            <a:ext cx="4972713" cy="16607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th-TH" sz="7200" b="1" spc="-150" dirty="0">
                <a:solidFill>
                  <a:srgbClr val="FFFFFF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เป็นสโมสรที่ตื่นตัวอยู่เสมอ</a:t>
            </a:r>
            <a:endParaRPr lang="en-US" sz="7200" b="1" spc="-150" dirty="0">
              <a:solidFill>
                <a:srgbClr val="FFFFFF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108" y="3815753"/>
            <a:ext cx="5189716" cy="9383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90000"/>
              </a:lnSpc>
            </a:pPr>
            <a:r>
              <a:rPr lang="th-TH" sz="5400" b="0" spc="0" dirty="0">
                <a:solidFill>
                  <a:srgbClr val="FFFFFF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แผนผู้นำสโมสรของเรา</a:t>
            </a:r>
            <a:endParaRPr lang="en-US" sz="5400" b="0" spc="0" dirty="0">
              <a:solidFill>
                <a:srgbClr val="FFFFF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38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262"/>
            <a:ext cx="9144000" cy="5563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05FBE-C3CC-4967-A524-C7C4DED52237}"/>
              </a:ext>
            </a:extLst>
          </p:cNvPr>
          <p:cNvSpPr txBox="1"/>
          <p:nvPr/>
        </p:nvSpPr>
        <p:spPr>
          <a:xfrm>
            <a:off x="198781" y="86222"/>
            <a:ext cx="9061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</a:t>
            </a:r>
            <a:r>
              <a:rPr lang="en-US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พัฒนาความสัมพันธ์ภายในสโมสร </a:t>
            </a:r>
            <a:endParaRPr lang="th-TH" sz="4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Develop Relationships within the Club)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143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7" b="10520"/>
          <a:stretch/>
        </p:blipFill>
        <p:spPr>
          <a:xfrm>
            <a:off x="-934" y="1152658"/>
            <a:ext cx="9144000" cy="5705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45B20-D14C-49D6-8476-68119345BB6B}"/>
              </a:ext>
            </a:extLst>
          </p:cNvPr>
          <p:cNvSpPr txBox="1"/>
          <p:nvPr/>
        </p:nvSpPr>
        <p:spPr>
          <a:xfrm>
            <a:off x="198781" y="86222"/>
            <a:ext cx="9061858" cy="1108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th-TH" sz="38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</a:t>
            </a:r>
            <a:r>
              <a:rPr lang="en-US" sz="38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th-TH" sz="38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จัดให้สมาชิกทำกิจกรรมตามความสนใจ</a:t>
            </a:r>
          </a:p>
          <a:p>
            <a:pPr>
              <a:lnSpc>
                <a:spcPct val="85000"/>
              </a:lnSpc>
            </a:pPr>
            <a:r>
              <a:rPr lang="th-TH" sz="38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ของพวกเขา </a:t>
            </a:r>
            <a:r>
              <a:rPr lang="en-US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Match members activities to their interests)</a:t>
            </a:r>
            <a:endParaRPr lang="th-TH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95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77"/>
          <a:stretch/>
        </p:blipFill>
        <p:spPr>
          <a:xfrm>
            <a:off x="0" y="1228725"/>
            <a:ext cx="9144000" cy="5729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06F79-9C64-4E79-B7EB-19623B881C98}"/>
              </a:ext>
            </a:extLst>
          </p:cNvPr>
          <p:cNvSpPr txBox="1"/>
          <p:nvPr/>
        </p:nvSpPr>
        <p:spPr>
          <a:xfrm>
            <a:off x="198781" y="72775"/>
            <a:ext cx="8945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</a:t>
            </a:r>
            <a:r>
              <a:rPr lang="en-US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</a:t>
            </a:r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ให้คำแนะนำแก่สมาชิกเพื่อเป็นผู้นำ </a:t>
            </a:r>
            <a:endParaRPr lang="en-US" sz="4000" b="1" dirty="0">
              <a:solidFill>
                <a:schemeClr val="bg1"/>
              </a:solidFill>
              <a:effectLst/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Coach Members to Lead)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85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rotary.org/rotary_images/api/v1/asset/175760/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727" y="2919442"/>
            <a:ext cx="3791298" cy="25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C1CE3-DBBD-4EFA-BDF1-064B33212E69}"/>
              </a:ext>
            </a:extLst>
          </p:cNvPr>
          <p:cNvSpPr txBox="1"/>
          <p:nvPr/>
        </p:nvSpPr>
        <p:spPr>
          <a:xfrm>
            <a:off x="198781" y="72775"/>
            <a:ext cx="89452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</a:t>
            </a:r>
            <a:r>
              <a:rPr lang="en-US" sz="38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th-TH" sz="38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สร้างสรรค์คณะกรรมการที่มีประสิทธิภาพ </a:t>
            </a:r>
            <a:endParaRPr lang="en-US" sz="3800" b="1" dirty="0">
              <a:solidFill>
                <a:schemeClr val="bg1"/>
              </a:solidFill>
              <a:effectLst/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Create Effective Committees)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5BF98-3D14-49E6-83B5-389F217FDD29}"/>
              </a:ext>
            </a:extLst>
          </p:cNvPr>
          <p:cNvSpPr txBox="1"/>
          <p:nvPr/>
        </p:nvSpPr>
        <p:spPr>
          <a:xfrm>
            <a:off x="583095" y="1823799"/>
            <a:ext cx="8369929" cy="355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สร้างสรรค์คณะกรรมการที่เป็นประโยชน์แก่สโมสร</a:t>
            </a:r>
            <a:endParaRPr lang="en-US" sz="3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h-TH" sz="3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บริหารจัดการ</a:t>
            </a:r>
            <a:endParaRPr lang="en-US" sz="3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h-TH" sz="3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สมาชิกภาพ</a:t>
            </a:r>
            <a:endParaRPr lang="en-US" sz="3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h-TH" sz="3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ประชาสัมพันธ์</a:t>
            </a:r>
            <a:endParaRPr lang="en-US" sz="36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h-TH" sz="3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มูลนิธิ</a:t>
            </a:r>
            <a:r>
              <a:rPr lang="th-TH" sz="3600" dirty="0" err="1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โร</a:t>
            </a:r>
            <a:r>
              <a:rPr lang="th-TH" sz="3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ตารี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h-TH" sz="3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การบำเพ็ญประโยชน์</a:t>
            </a:r>
            <a:endParaRPr lang="th-TH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437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9108" y="286656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endParaRPr lang="en-US" sz="3600" spc="0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459826"/>
              </p:ext>
            </p:extLst>
          </p:nvPr>
        </p:nvGraphicFramePr>
        <p:xfrm>
          <a:off x="974725" y="1441450"/>
          <a:ext cx="1873250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Acrobat Document" r:id="rId5" imgW="5829138" imgH="7543648" progId="AcroExch.Document.DC">
                  <p:embed/>
                </p:oleObj>
              </mc:Choice>
              <mc:Fallback>
                <p:oleObj name="Acrobat Document" r:id="rId5" imgW="5829138" imgH="75436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4725" y="1441450"/>
                        <a:ext cx="1873250" cy="277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3263" t="17863" r="63411" b="4118"/>
          <a:stretch/>
        </p:blipFill>
        <p:spPr>
          <a:xfrm>
            <a:off x="5780869" y="1441444"/>
            <a:ext cx="1879105" cy="2777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2881" t="8329" r="63221" b="15241"/>
          <a:stretch/>
        </p:blipFill>
        <p:spPr>
          <a:xfrm>
            <a:off x="3388387" y="1441445"/>
            <a:ext cx="1884995" cy="27776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4725" y="1441450"/>
            <a:ext cx="1873250" cy="27781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88387" y="1441445"/>
            <a:ext cx="1884995" cy="27781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80869" y="1441445"/>
            <a:ext cx="1879105" cy="27776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BCDEB-5AEA-42A8-B17E-CAC6087FA775}"/>
              </a:ext>
            </a:extLst>
          </p:cNvPr>
          <p:cNvSpPr txBox="1"/>
          <p:nvPr/>
        </p:nvSpPr>
        <p:spPr>
          <a:xfrm>
            <a:off x="198781" y="72775"/>
            <a:ext cx="8945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ตัวอย่างของสโมสรที่ตื่นตัวอยู่เสมอ</a:t>
            </a:r>
            <a:endParaRPr lang="en-US" sz="4000" b="1" dirty="0">
              <a:solidFill>
                <a:schemeClr val="bg1"/>
              </a:solidFill>
              <a:effectLst/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(Examples of Vibrant Clubs)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21FA4-BD13-4563-9AC7-0EE55CF90D4E}"/>
              </a:ext>
            </a:extLst>
          </p:cNvPr>
          <p:cNvSpPr txBox="1"/>
          <p:nvPr/>
        </p:nvSpPr>
        <p:spPr>
          <a:xfrm>
            <a:off x="583095" y="4525778"/>
            <a:ext cx="8369929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สโมสรทั่วโลกได้เปลี่ยนความท้าทายให้เป็นความสำเร็จเพื่อที่จะตื่นตัวอยู่เสมอ</a:t>
            </a:r>
            <a:endParaRPr lang="th-TH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44228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2AEAC5-AB82-44A9-B051-F6BA9DC4F4E3}"/>
              </a:ext>
            </a:extLst>
          </p:cNvPr>
          <p:cNvSpPr txBox="1"/>
          <p:nvPr/>
        </p:nvSpPr>
        <p:spPr>
          <a:xfrm>
            <a:off x="198781" y="289751"/>
            <a:ext cx="894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ทรัพยากร 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(Resources)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E4D05-1E76-49F5-8763-F8D0019D6316}"/>
              </a:ext>
            </a:extLst>
          </p:cNvPr>
          <p:cNvSpPr/>
          <p:nvPr/>
        </p:nvSpPr>
        <p:spPr>
          <a:xfrm>
            <a:off x="198781" y="5765800"/>
            <a:ext cx="1985619" cy="977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7A95C-953F-4CC8-97CC-8DAD39EE84A3}"/>
              </a:ext>
            </a:extLst>
          </p:cNvPr>
          <p:cNvSpPr txBox="1"/>
          <p:nvPr/>
        </p:nvSpPr>
        <p:spPr>
          <a:xfrm>
            <a:off x="428625" y="1470710"/>
            <a:ext cx="828675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h-TH" sz="3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ลงชื่อเข้าใช้ </a:t>
            </a:r>
            <a:r>
              <a:rPr lang="en-US" sz="3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My Rotary </a:t>
            </a:r>
            <a:r>
              <a:rPr lang="th-TH" sz="3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เพื่อหาทรัพยากรต่าง ๆ ที่สามารถช่วยเราในการทำให้สโมสรมีความตื่นตัวมากขึ้น</a:t>
            </a:r>
            <a:endParaRPr lang="en-US" sz="3000" dirty="0">
              <a:effectLst/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270000" lvl="0" indent="-270000">
              <a:buFont typeface="Arial" panose="020B0604020202020204" pitchFamily="34" charset="0"/>
              <a:buChar char="•"/>
            </a:pPr>
            <a:r>
              <a:rPr lang="th-TH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การตรวจสอบสถานภาพของสโมสร</a:t>
            </a:r>
            <a:r>
              <a:rPr lang="th-TH" sz="3000" i="1" dirty="0" err="1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โร</a:t>
            </a:r>
            <a:r>
              <a:rPr lang="th-TH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ตารี</a:t>
            </a:r>
            <a:r>
              <a:rPr lang="en-US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(Rotary Club Health Check)</a:t>
            </a:r>
          </a:p>
          <a:p>
            <a:pPr marL="270000" lvl="0" indent="-270000">
              <a:buFont typeface="Arial" panose="020B0604020202020204" pitchFamily="34" charset="0"/>
              <a:buChar char="•"/>
            </a:pPr>
            <a:r>
              <a:rPr lang="th-TH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คำแนะนำการวางแผนกลยุทธ์</a:t>
            </a:r>
            <a:r>
              <a:rPr lang="en-US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(Strategic Planning Guide)</a:t>
            </a:r>
            <a:r>
              <a:rPr lang="en-US" sz="3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</a:t>
            </a:r>
          </a:p>
          <a:p>
            <a:pPr marL="270000" lvl="0" indent="-270000">
              <a:buFont typeface="Arial" panose="020B0604020202020204" pitchFamily="34" charset="0"/>
              <a:buChar char="•"/>
            </a:pPr>
            <a:r>
              <a:rPr lang="en-US" sz="3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Rotary Club Central</a:t>
            </a:r>
          </a:p>
          <a:p>
            <a:pPr marL="270000" lvl="0" indent="-270000">
              <a:buFont typeface="Arial" panose="020B0604020202020204" pitchFamily="34" charset="0"/>
              <a:buChar char="•"/>
            </a:pPr>
            <a:r>
              <a:rPr lang="th-TH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การสำรวจความพึงพอใจของสมาชิก</a:t>
            </a:r>
            <a:r>
              <a:rPr lang="en-US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(Member Satisfaction Survey)</a:t>
            </a:r>
          </a:p>
          <a:p>
            <a:pPr marL="270000" lvl="0" indent="-270000">
              <a:buFont typeface="Arial" panose="020B0604020202020204" pitchFamily="34" charset="0"/>
              <a:buChar char="•"/>
            </a:pPr>
            <a:r>
              <a:rPr lang="th-TH" sz="3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หลักสูตรสมาชิกภาพออนไลน์ที่ศูนย์การเรียนรู้ </a:t>
            </a:r>
            <a:r>
              <a:rPr lang="en-US" sz="3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(Learning Center) </a:t>
            </a:r>
          </a:p>
          <a:p>
            <a:pPr marL="270000" lvl="0" indent="-270000">
              <a:buFont typeface="Arial" panose="020B0604020202020204" pitchFamily="34" charset="0"/>
              <a:buChar char="•"/>
            </a:pPr>
            <a:r>
              <a:rPr lang="en-US" sz="3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Brand Center</a:t>
            </a:r>
          </a:p>
          <a:p>
            <a:pPr marL="270000" lvl="0" indent="-270000">
              <a:buFont typeface="Arial" panose="020B0604020202020204" pitchFamily="34" charset="0"/>
              <a:buChar char="•"/>
            </a:pPr>
            <a:r>
              <a:rPr lang="th-TH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แนะนำสมาชิกใหม่ให้รู้จัก</a:t>
            </a:r>
            <a:r>
              <a:rPr lang="th-TH" sz="3000" i="1" dirty="0" err="1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โร</a:t>
            </a:r>
            <a:r>
              <a:rPr lang="th-TH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ตารี</a:t>
            </a:r>
            <a:r>
              <a:rPr lang="en-US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(Introducing New Members to Rotary)</a:t>
            </a:r>
          </a:p>
          <a:p>
            <a:pPr marL="270000" lvl="0" indent="-270000">
              <a:buFont typeface="Arial" panose="020B0604020202020204" pitchFamily="34" charset="0"/>
              <a:buChar char="•"/>
            </a:pPr>
            <a:r>
              <a:rPr lang="th-TH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ผู้นำปฏิบัติการ</a:t>
            </a:r>
            <a:r>
              <a:rPr lang="en-US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: </a:t>
            </a:r>
            <a:r>
              <a:rPr lang="th-TH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คำแนะนำเพื่อการเริ่มต้นโปรแกรม</a:t>
            </a:r>
            <a:r>
              <a:rPr lang="en-US" sz="3000" i="1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(Leadership in Action: Your Guide to Starting a Program)</a:t>
            </a:r>
            <a:endParaRPr lang="th-TH" sz="3000" i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363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27300" r="-560" b="-7605"/>
          <a:stretch/>
        </p:blipFill>
        <p:spPr>
          <a:xfrm>
            <a:off x="-1" y="2461491"/>
            <a:ext cx="9189720" cy="4893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E5B8DB-D195-4E2D-B517-9E37E7ACE115}"/>
              </a:ext>
            </a:extLst>
          </p:cNvPr>
          <p:cNvSpPr txBox="1"/>
          <p:nvPr/>
        </p:nvSpPr>
        <p:spPr>
          <a:xfrm>
            <a:off x="198781" y="289751"/>
            <a:ext cx="894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สโมสรของเรา เรื่องราวของเรา</a:t>
            </a:r>
            <a:r>
              <a:rPr lang="th-TH" sz="4000" b="1" dirty="0">
                <a:solidFill>
                  <a:schemeClr val="bg1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(Our Club, Our Story)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22316-4C13-4F1A-A946-D76A23F320D6}"/>
              </a:ext>
            </a:extLst>
          </p:cNvPr>
          <p:cNvSpPr txBox="1"/>
          <p:nvPr/>
        </p:nvSpPr>
        <p:spPr>
          <a:xfrm>
            <a:off x="428625" y="1602378"/>
            <a:ext cx="8495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h-TH" sz="36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เราควรทำขั้นตอนอะไรบ้างเพื่อทำให้สโมสรของเราตื่นตัวอยู่เสมอ?</a:t>
            </a:r>
            <a:endParaRPr lang="th-TH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43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th-TH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สโมสรที่ตื่นตัวอยู่เสมอคืออะไร?</a:t>
            </a:r>
            <a:r>
              <a:rPr lang="en-US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</a:t>
            </a:r>
          </a:p>
          <a:p>
            <a:pPr>
              <a:lnSpc>
                <a:spcPct val="105000"/>
              </a:lnSpc>
            </a:pPr>
            <a:r>
              <a:rPr lang="en-US" sz="3600" spc="0" dirty="0">
                <a:solidFill>
                  <a:schemeClr val="bg1"/>
                </a:solidFill>
              </a:rPr>
              <a:t>(What is a vibrant club?)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65813221"/>
              </p:ext>
            </p:extLst>
          </p:nvPr>
        </p:nvGraphicFramePr>
        <p:xfrm>
          <a:off x="189108" y="1507836"/>
          <a:ext cx="8954891" cy="276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3" y="2378625"/>
            <a:ext cx="5090673" cy="280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1231" y="2130769"/>
            <a:ext cx="350179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4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ให้สมาชิกมีส่วนร่วม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4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ดำเนินโครงการที่มีความหมาย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lnSpc>
                <a:spcPct val="50000"/>
              </a:lnSpc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4000" dirty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ลองทำตามความคิดเห็นใหม่ ๆ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659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d:storage_emulated_0_Android_data_com_samsung_android_email_provider_cache_IMG-20170209-WA0094_jpg_1491058255654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6"/>
            <a:ext cx="9143999" cy="56292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E7AF2-6DD2-4342-A1B4-D589262EB6B7}"/>
              </a:ext>
            </a:extLst>
          </p:cNvPr>
          <p:cNvSpPr txBox="1"/>
          <p:nvPr/>
        </p:nvSpPr>
        <p:spPr>
          <a:xfrm>
            <a:off x="198782" y="99474"/>
            <a:ext cx="8786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เหตุใดสิ่งนี้จึงดีสำหรับสโมสรของเรา?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(Why is this good for our club?)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8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" y="1251842"/>
            <a:ext cx="9144000" cy="5606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636A4B-F4D7-4DBD-8E27-497490F0C986}"/>
              </a:ext>
            </a:extLst>
          </p:cNvPr>
          <p:cNvSpPr txBox="1"/>
          <p:nvPr/>
        </p:nvSpPr>
        <p:spPr>
          <a:xfrm>
            <a:off x="198782" y="86222"/>
            <a:ext cx="8786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 : จัดทำแผนระยะยาว</a:t>
            </a:r>
            <a:endParaRPr lang="th-TH" sz="4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Make Long-Range Plans)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443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151586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775"/>
            <a:ext cx="9144000" cy="5646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42BE5-610D-455A-8319-DA1BF2C218C9}"/>
              </a:ext>
            </a:extLst>
          </p:cNvPr>
          <p:cNvSpPr txBox="1"/>
          <p:nvPr/>
        </p:nvSpPr>
        <p:spPr>
          <a:xfrm>
            <a:off x="198782" y="86222"/>
            <a:ext cx="8786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</a:t>
            </a:r>
            <a:r>
              <a:rPr lang="en-US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พัฒนาเป้าหมายประจำปี</a:t>
            </a:r>
            <a:endParaRPr lang="th-TH" sz="4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Develop Annual Goals)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783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151586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976"/>
            <a:ext cx="9144000" cy="5594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A92565-52A2-429D-8C53-857E00AA1366}"/>
              </a:ext>
            </a:extLst>
          </p:cNvPr>
          <p:cNvSpPr txBox="1"/>
          <p:nvPr/>
        </p:nvSpPr>
        <p:spPr>
          <a:xfrm>
            <a:off x="198782" y="86222"/>
            <a:ext cx="8786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</a:t>
            </a:r>
            <a:r>
              <a:rPr lang="en-US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จัดการประชุมที่น่าสนใจ</a:t>
            </a:r>
            <a:endParaRPr lang="th-TH" sz="4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Hold Engaging Meetings)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48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b="8737"/>
          <a:stretch/>
        </p:blipFill>
        <p:spPr>
          <a:xfrm>
            <a:off x="-83127" y="1283177"/>
            <a:ext cx="9227127" cy="5591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F770D3-D84F-4D16-A1A8-F246120494B3}"/>
              </a:ext>
            </a:extLst>
          </p:cNvPr>
          <p:cNvSpPr txBox="1"/>
          <p:nvPr/>
        </p:nvSpPr>
        <p:spPr>
          <a:xfrm>
            <a:off x="198782" y="86222"/>
            <a:ext cx="8786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</a:t>
            </a:r>
            <a:r>
              <a:rPr lang="en-US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th-TH" sz="40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มีแผนงานการสื่อสาร</a:t>
            </a:r>
            <a:endParaRPr lang="th-TH" sz="40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Have a Communication Plan)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364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355"/>
            <a:ext cx="9142133" cy="5615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0AD6C-335B-4303-8081-4266EAA59358}"/>
              </a:ext>
            </a:extLst>
          </p:cNvPr>
          <p:cNvSpPr txBox="1"/>
          <p:nvPr/>
        </p:nvSpPr>
        <p:spPr>
          <a:xfrm>
            <a:off x="198781" y="86222"/>
            <a:ext cx="8945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9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</a:t>
            </a:r>
            <a:r>
              <a:rPr lang="en-US" sz="39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</a:t>
            </a:r>
            <a:r>
              <a:rPr lang="th-TH" sz="39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วางแผนเพื่อให้มีความต่อเนื่องของผู้นำ</a:t>
            </a:r>
            <a:endParaRPr lang="th-TH" sz="39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Plan to Maintain Continuity of Leadership)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04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7759" r="-1223" b="6120"/>
          <a:stretch/>
        </p:blipFill>
        <p:spPr>
          <a:xfrm>
            <a:off x="1" y="1273409"/>
            <a:ext cx="9260638" cy="5592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2B9AD7-703F-428F-A851-DA18DA7C8757}"/>
              </a:ext>
            </a:extLst>
          </p:cNvPr>
          <p:cNvSpPr txBox="1"/>
          <p:nvPr/>
        </p:nvSpPr>
        <p:spPr>
          <a:xfrm>
            <a:off x="198781" y="86222"/>
            <a:ext cx="9061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9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การปฏิบัติที่ดีที่สุด</a:t>
            </a:r>
            <a:r>
              <a:rPr lang="en-US" sz="39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: </a:t>
            </a:r>
            <a:r>
              <a:rPr lang="th-TH" sz="3900" b="1" dirty="0">
                <a:solidFill>
                  <a:schemeClr val="bg1"/>
                </a:solidFill>
                <a:effectLst/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การปรับข้อบังคับให้เหมาะสมกับสโมสร</a:t>
            </a:r>
            <a:endParaRPr lang="th-TH" sz="39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(Best Practice: Adapt the Bylaws that Suit Our Club)</a:t>
            </a:r>
            <a:endParaRPr lang="th-T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0318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7728e10a-50dc-48ec-9262-a1b3ce8194d6"/>
  <p:tag name="ARTICULATE_DESIGN_ID_1_CUSTOM DESIGN" val="5efuOoRZ6eG"/>
  <p:tag name="ARTICULATE_PRESENTATION_ID" val="119549"/>
  <p:tag name="ARTICULATE_DESIGN_ID_CUSTOM DESIGN" val="6ONYvZcmCqb"/>
  <p:tag name="ARTICULATE_USED_PAGE_ORIENTATION" val="1"/>
  <p:tag name="ARTICULATE_USED_PAGE_SIZE" val="1"/>
  <p:tag name="TAG_BACKING_FORM_KEY" val="525656-s:\publications and courses\16 pubs\245_be a vibrant club\be a vibrant club_slides.pptx"/>
  <p:tag name="ARTICULATE_PRESENTER_VERSION" val="8"/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3"/>
  <p:tag name="ARTICULATE_USED_LAYOUT" val="1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0"/>
  <p:tag name="ARTICULATE_USED_LAYOUT" val="1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9"/>
  <p:tag name="ARTICULATE_USED_LAYOUT" val="1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ARTICULATE_USED_LAYOUT" val="1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9"/>
  <p:tag name="ARTICULATE_USED_LAYOUT" val="1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2"/>
  <p:tag name="ARTICULATE_USED_LAYOUT" val="1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5"/>
  <p:tag name="ARTICULATE_USED_LAYOUT" val="1"/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2"/>
  <p:tag name="ARTICULATE_USED_LAYOUT" val="1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1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USED_LAYOUT" val="1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ARTICULATE_USED_LAYOUT" val="1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USED_LAYOUT" val="1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6"/>
  <p:tag name="ARTICULATE_USED_LAYOUT" val="1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6"/>
  <p:tag name="ARTICULATE_USED_LAYOUT" val="1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4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algn="r">
          <a:defRPr sz="1600" b="1" i="0" dirty="0" smtClean="0">
            <a:solidFill>
              <a:srgbClr val="01B4E7"/>
            </a:solidFill>
            <a:latin typeface="Arial Narrow Bold"/>
            <a:cs typeface="Arial Narrow Bol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246_Training-Template_EN13.potx</Template>
  <TotalTime>7868</TotalTime>
  <Words>2630</Words>
  <Application>Microsoft Office PowerPoint</Application>
  <PresentationFormat>On-screen Show (4:3)</PresentationFormat>
  <Paragraphs>197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Narrow</vt:lpstr>
      <vt:lpstr>Arial Narrow Bold</vt:lpstr>
      <vt:lpstr>Browallia New</vt:lpstr>
      <vt:lpstr>Calibri</vt:lpstr>
      <vt:lpstr>FreesiaUPC</vt:lpstr>
      <vt:lpstr>Georgia</vt:lpstr>
      <vt:lpstr>Symbol</vt:lpstr>
      <vt:lpstr>Custom Design</vt:lpstr>
      <vt:lpstr>1_Custom Design</vt:lpstr>
      <vt:lpstr>2_Custom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Moran</dc:creator>
  <cp:lastModifiedBy>narong rotarythailand</cp:lastModifiedBy>
  <cp:revision>483</cp:revision>
  <cp:lastPrinted>2021-12-30T02:35:44Z</cp:lastPrinted>
  <dcterms:created xsi:type="dcterms:W3CDTF">2013-06-19T15:10:07Z</dcterms:created>
  <dcterms:modified xsi:type="dcterms:W3CDTF">2021-12-30T02:41:33Z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Be A Vibrant Club_Slides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E48F2423-0D7B-4A3D-9D68-0608E3FE359E</vt:lpwstr>
  </property>
  <property fmtid="{D5CDD505-2E9C-101B-9397-08002B2CF9AE}" pid="6" name="ArticulateProjectFull">
    <vt:lpwstr>S:\publications and courses\16 pubs\245_Be a Vibrant Club\Master_245\Presentation and Worksheet\Be A Vibrant Club_Slides.ppta</vt:lpwstr>
  </property>
</Properties>
</file>