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Lst>
  <p:notesMasterIdLst>
    <p:notesMasterId r:id="rId20"/>
  </p:notesMasterIdLst>
  <p:sldIdLst>
    <p:sldId id="256" r:id="rId4"/>
    <p:sldId id="257" r:id="rId5"/>
    <p:sldId id="261" r:id="rId6"/>
    <p:sldId id="260" r:id="rId7"/>
    <p:sldId id="266" r:id="rId8"/>
    <p:sldId id="282" r:id="rId9"/>
    <p:sldId id="264" r:id="rId10"/>
    <p:sldId id="263" r:id="rId11"/>
    <p:sldId id="270" r:id="rId12"/>
    <p:sldId id="269" r:id="rId13"/>
    <p:sldId id="268" r:id="rId14"/>
    <p:sldId id="279" r:id="rId15"/>
    <p:sldId id="262" r:id="rId16"/>
    <p:sldId id="280" r:id="rId17"/>
    <p:sldId id="275" r:id="rId18"/>
    <p:sldId id="272" r:id="rId19"/>
  </p:sldIdLst>
  <p:sldSz cx="9144000" cy="6858000" type="screen4x3"/>
  <p:notesSz cx="7010400" cy="92964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rie Nunes" initials="CN" lastIdx="4" clrIdx="0"/>
  <p:cmAuthor id="1" name="Sarah Remijan" initials="SR" lastIdx="15" clrIdx="1"/>
  <p:cmAuthor id="2" name="Heather Antti" initials="HJA" lastIdx="8" clrIdx="2"/>
  <p:cmAuthor id="3" name="Kelly Doherty" initials="KD" lastIdx="9" clrIdx="3">
    <p:extLst>
      <p:ext uri="{19B8F6BF-5375-455C-9EA6-DF929625EA0E}">
        <p15:presenceInfo xmlns:p15="http://schemas.microsoft.com/office/powerpoint/2012/main" userId="S-1-5-21-2052111302-1645522239-682003330-37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01B4E7"/>
    <a:srgbClr val="F7A81B"/>
    <a:srgbClr val="FF7600"/>
    <a:srgbClr val="005DAA"/>
    <a:srgbClr val="58585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90" autoAdjust="0"/>
    <p:restoredTop sz="61935" autoAdjust="0"/>
  </p:normalViewPr>
  <p:slideViewPr>
    <p:cSldViewPr snapToGrid="0" snapToObjects="1">
      <p:cViewPr varScale="1">
        <p:scale>
          <a:sx n="70" d="100"/>
          <a:sy n="70" d="100"/>
        </p:scale>
        <p:origin x="123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94"/>
    </p:cViewPr>
  </p:sorterViewPr>
  <p:notesViewPr>
    <p:cSldViewPr snapToGrid="0" snapToObjects="1">
      <p:cViewPr varScale="1">
        <p:scale>
          <a:sx n="81" d="100"/>
          <a:sy n="81" d="100"/>
        </p:scale>
        <p:origin x="2022"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3DE84-F763-4E6E-A2A5-D1BC0F231907}"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n-US"/>
        </a:p>
      </dgm:t>
    </dgm:pt>
    <dgm:pt modelId="{00F0DB1B-D3DB-4BB5-BBE9-DC426C0756C9}" type="pres">
      <dgm:prSet presAssocID="{0743DE84-F763-4E6E-A2A5-D1BC0F231907}" presName="Name0" presStyleCnt="0">
        <dgm:presLayoutVars>
          <dgm:chMax/>
          <dgm:chPref/>
          <dgm:dir/>
        </dgm:presLayoutVars>
      </dgm:prSet>
      <dgm:spPr/>
      <dgm:t>
        <a:bodyPr/>
        <a:lstStyle/>
        <a:p>
          <a:endParaRPr lang="en-US"/>
        </a:p>
      </dgm:t>
    </dgm:pt>
  </dgm:ptLst>
  <dgm:cxnLst>
    <dgm:cxn modelId="{AE57A189-A7BF-4ED5-85EF-CE36C9AA3A32}" type="presOf" srcId="{0743DE84-F763-4E6E-A2A5-D1BC0F231907}" destId="{00F0DB1B-D3DB-4BB5-BBE9-DC426C0756C9}" srcOrd="0" destOrd="0" presId="urn:microsoft.com/office/officeart/2009/3/layout/FramedTextPi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775788F-7D53-4027-9888-C544B9BF9EB9}" type="datetimeFigureOut">
              <a:rPr lang="en-US" smtClean="0"/>
              <a:t>27-Feb-2018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4DF5E24-4F2E-44C2-811C-1D95A883A1B4}" type="slidenum">
              <a:rPr lang="en-US" smtClean="0"/>
              <a:t>‹#›</a:t>
            </a:fld>
            <a:endParaRPr lang="en-US" dirty="0"/>
          </a:p>
        </p:txBody>
      </p:sp>
    </p:spTree>
    <p:extLst>
      <p:ext uri="{BB962C8B-B14F-4D97-AF65-F5344CB8AC3E}">
        <p14:creationId xmlns:p14="http://schemas.microsoft.com/office/powerpoint/2010/main" val="2758097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t>Presenter’s Notes </a:t>
            </a:r>
          </a:p>
          <a:p>
            <a:r>
              <a:rPr lang="en-US" sz="1200" i="1" kern="1200" dirty="0" smtClean="0">
                <a:solidFill>
                  <a:schemeClr val="tx1"/>
                </a:solidFill>
                <a:effectLst/>
                <a:latin typeface="+mn-lt"/>
                <a:ea typeface="+mn-ea"/>
                <a:cs typeface="+mn-cs"/>
              </a:rPr>
              <a:t>Use the notes on these slides to help you give your presentation. In addition to providing background information, we’ve also included optional activities and questions you can ask members to get them involved in your presentation. Together with the Be a Vibrant Club publication, this presentation can help you get your members thinking about their club and what they can do to revitalize it.</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Tailor the text to your audience’s needs. </a:t>
            </a:r>
            <a:endParaRPr lang="en-US" sz="1200" kern="1200" dirty="0" smtClean="0">
              <a:solidFill>
                <a:schemeClr val="tx1"/>
              </a:solidFill>
              <a:effectLst/>
              <a:latin typeface="+mn-lt"/>
              <a:ea typeface="+mn-ea"/>
              <a:cs typeface="+mn-cs"/>
            </a:endParaRPr>
          </a:p>
          <a:p>
            <a:pPr eaLnBrk="1" hangingPunct="1"/>
            <a:endParaRPr lang="en-US" i="1" dirty="0"/>
          </a:p>
          <a:p>
            <a:pPr eaLnBrk="1" hangingPunct="1"/>
            <a:r>
              <a:rPr lang="en-US" b="1" dirty="0" smtClean="0"/>
              <a:t>Activity</a:t>
            </a:r>
          </a:p>
          <a:p>
            <a:pPr eaLnBrk="1" hangingPunct="1"/>
            <a:endParaRPr lang="en-US" b="1" dirty="0"/>
          </a:p>
          <a:p>
            <a:pPr eaLnBrk="1" hangingPunct="1"/>
            <a:r>
              <a:rPr lang="en-US" i="1" dirty="0"/>
              <a:t>Ask </a:t>
            </a:r>
            <a:r>
              <a:rPr lang="en-US" i="1" dirty="0" smtClean="0"/>
              <a:t>participants:</a:t>
            </a:r>
          </a:p>
          <a:p>
            <a:pPr eaLnBrk="1" hangingPunct="1"/>
            <a:endParaRPr lang="en-US" i="1" dirty="0"/>
          </a:p>
          <a:p>
            <a:pPr eaLnBrk="1" hangingPunct="1">
              <a:buFontTx/>
              <a:buChar char="•"/>
            </a:pPr>
            <a:r>
              <a:rPr lang="en-US" dirty="0"/>
              <a:t> What is our club like? Is it lively and fun? Is it diverse and open to new ideas? Are our members actively involved? </a:t>
            </a:r>
          </a:p>
          <a:p>
            <a:pPr eaLnBrk="1" hangingPunct="1">
              <a:buFontTx/>
              <a:buChar char="•"/>
            </a:pPr>
            <a:r>
              <a:rPr lang="en-US" dirty="0"/>
              <a:t> How can our club become more vibrant?</a:t>
            </a:r>
          </a:p>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1</a:t>
            </a:fld>
            <a:endParaRPr lang="en-US" dirty="0"/>
          </a:p>
        </p:txBody>
      </p:sp>
    </p:spTree>
    <p:extLst>
      <p:ext uri="{BB962C8B-B14F-4D97-AF65-F5344CB8AC3E}">
        <p14:creationId xmlns:p14="http://schemas.microsoft.com/office/powerpoint/2010/main" val="2308962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People who enjoy their clubs are more likely to be active members. One way to keep members connected to the club is to organize social and networking events that give us a chance to get to know each other better.</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Activities</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members how they can create opportunities to get to know each other or develop professional connections. Record their responses on a flip chart.  </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each participant talk with another member they don’t know very well. Ask them to tell each other about something good that happened this week or something about themselves that people would be surprised to know.</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10</a:t>
            </a:fld>
            <a:endParaRPr lang="en-US" dirty="0"/>
          </a:p>
        </p:txBody>
      </p:sp>
    </p:spTree>
    <p:extLst>
      <p:ext uri="{BB962C8B-B14F-4D97-AF65-F5344CB8AC3E}">
        <p14:creationId xmlns:p14="http://schemas.microsoft.com/office/powerpoint/2010/main" val="366263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Are members participating in activities that they genuinely care about? Members who are involved in activities they enjoy are often more committed to the club.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By surveying members regularly, we can find out what their interests are and plan activities that they enjoy. We can also encourage new members to get involved early by asking them to develop club programs and activities based on their interests.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each participant to name a project they would like to participate in, and write their responses on a flip chart. Then choose one of the ideas and ask all participants to think of a skill they could bring to the project.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11</a:t>
            </a:fld>
            <a:endParaRPr lang="en-US" dirty="0"/>
          </a:p>
        </p:txBody>
      </p:sp>
    </p:spTree>
    <p:extLst>
      <p:ext uri="{BB962C8B-B14F-4D97-AF65-F5344CB8AC3E}">
        <p14:creationId xmlns:p14="http://schemas.microsoft.com/office/powerpoint/2010/main" val="292979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District meetings, new member orientation, online learning, and leadership development programs are all parts of a comprehensive training plan.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Appointing a club trainer (or, if the club is large, a training committee) can help make certain that new and current members receive the training they need. Members are encouraged to visit the Learning Center regularly to see what courses are available.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also use a survey to see which skills our members would like to develop. The Leadership in Action Leader’s Guide can help us design an effective training program.</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What training would you like our club to offer or participate 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What training could be abandoned, combined, or radically changed?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12</a:t>
            </a:fld>
            <a:endParaRPr lang="en-US" dirty="0"/>
          </a:p>
        </p:txBody>
      </p:sp>
    </p:spTree>
    <p:extLst>
      <p:ext uri="{BB962C8B-B14F-4D97-AF65-F5344CB8AC3E}">
        <p14:creationId xmlns:p14="http://schemas.microsoft.com/office/powerpoint/2010/main" val="647330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Vibrant clubs use committees to achieve their goals and provide members with opportunities to be involved.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Larger clubs might consider establishing additional committees or subcommittees to accomplish more. Smaller clubs might want to combine their committees to avoid having members serving in too many roles and becoming overwhelmed.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Regardless of our club’s committee structure, it’s a good idea to review our committees annually to make sure they’re helping us accomplish our goals.</a:t>
            </a:r>
          </a:p>
          <a:p>
            <a:pPr eaLnBrk="1" hangingPunct="1"/>
            <a:endParaRPr lang="en-US" dirty="0"/>
          </a:p>
          <a:p>
            <a:pPr eaLnBrk="1" hangingPunct="1"/>
            <a:r>
              <a:rPr lang="en-US" b="1" dirty="0" smtClean="0"/>
              <a:t>Activity</a:t>
            </a:r>
          </a:p>
          <a:p>
            <a:pPr eaLnBrk="1" hangingPunct="1"/>
            <a:endParaRPr lang="en-US" b="1" dirty="0"/>
          </a:p>
          <a:p>
            <a:pPr eaLnBrk="1" hangingPunct="1"/>
            <a:r>
              <a:rPr lang="en-US" i="1" dirty="0"/>
              <a:t>Ask </a:t>
            </a:r>
            <a:r>
              <a:rPr lang="en-US" i="1" dirty="0" smtClean="0"/>
              <a:t>participants:</a:t>
            </a:r>
          </a:p>
          <a:p>
            <a:pPr eaLnBrk="1" hangingPunct="1"/>
            <a:endParaRPr lang="en-US" i="1" dirty="0"/>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Is anything about our club’s structure not working well?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Could we add any committees to help the club run better?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 Do we have any committees that aren’t needed?  </a:t>
            </a:r>
          </a:p>
          <a:p>
            <a:pPr eaLnBrk="1" hangingPunct="1">
              <a:buFontTx/>
              <a:buNone/>
            </a:pPr>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13</a:t>
            </a:fld>
            <a:endParaRPr lang="en-US" dirty="0"/>
          </a:p>
        </p:txBody>
      </p:sp>
    </p:spTree>
    <p:extLst>
      <p:ext uri="{BB962C8B-B14F-4D97-AF65-F5344CB8AC3E}">
        <p14:creationId xmlns:p14="http://schemas.microsoft.com/office/powerpoint/2010/main" val="2625114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find the story of how one club in our region overcame its challenges by using some of the best practices in Be a Vibrant Club: Your Club Leadership Plan.  </a:t>
            </a:r>
          </a:p>
          <a:p>
            <a:endParaRPr lang="en-US" baseline="0" dirty="0"/>
          </a:p>
          <a:p>
            <a:r>
              <a:rPr lang="en-US" baseline="0" dirty="0"/>
              <a:t> </a:t>
            </a:r>
            <a:r>
              <a:rPr lang="en-US" b="1" baseline="0" dirty="0" smtClean="0"/>
              <a:t>Activity</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sz="1200" i="1" kern="1200" dirty="0" smtClean="0">
                <a:solidFill>
                  <a:schemeClr val="tx1"/>
                </a:solidFill>
                <a:effectLst/>
                <a:latin typeface="+mn-lt"/>
                <a:ea typeface="+mn-ea"/>
                <a:cs typeface="+mn-cs"/>
              </a:rPr>
              <a:t>Have participants form groups of three. Distribute your region’s version of Be a Vibrant Club: Your Club Leadership Plan to each group. Have participants read the story and discuss it.</a:t>
            </a:r>
            <a:endParaRPr lang="en-US" sz="1200" kern="1200" dirty="0" smtClean="0">
              <a:solidFill>
                <a:schemeClr val="tx1"/>
              </a:solidFill>
              <a:effectLst/>
              <a:latin typeface="+mn-lt"/>
              <a:ea typeface="+mn-ea"/>
              <a:cs typeface="+mn-cs"/>
            </a:endParaRPr>
          </a:p>
          <a:p>
            <a:endParaRPr lang="en-US" baseline="0" dirty="0"/>
          </a:p>
          <a:p>
            <a:r>
              <a:rPr lang="en-US" i="1" baseline="0" dirty="0"/>
              <a:t>Discussion </a:t>
            </a:r>
            <a:r>
              <a:rPr lang="en-US" i="1" baseline="0" dirty="0" smtClean="0"/>
              <a:t>questions:</a:t>
            </a:r>
          </a:p>
          <a:p>
            <a:endParaRPr lang="en-US" i="1" baseline="0" dirty="0"/>
          </a:p>
          <a:p>
            <a:pPr marL="171450" indent="-171450">
              <a:buFont typeface="Arial" panose="020B0604020202020204" pitchFamily="34" charset="0"/>
              <a:buChar char="•"/>
            </a:pPr>
            <a:r>
              <a:rPr lang="en-US" baseline="0" dirty="0"/>
              <a:t>What challenges did the club face?</a:t>
            </a:r>
          </a:p>
          <a:p>
            <a:pPr marL="171450" indent="-171450">
              <a:buFont typeface="Arial" panose="020B0604020202020204" pitchFamily="34" charset="0"/>
              <a:buChar char="•"/>
            </a:pPr>
            <a:r>
              <a:rPr lang="en-US" baseline="0" dirty="0"/>
              <a:t>How did the club overcome its challenges?</a:t>
            </a:r>
          </a:p>
          <a:p>
            <a:pPr marL="171450" indent="-171450">
              <a:buFont typeface="Arial" panose="020B0604020202020204" pitchFamily="34" charset="0"/>
              <a:buChar char="•"/>
            </a:pPr>
            <a:r>
              <a:rPr lang="en-US" baseline="0" dirty="0"/>
              <a:t>How did </a:t>
            </a:r>
            <a:r>
              <a:rPr lang="en-US" baseline="0" dirty="0" smtClean="0"/>
              <a:t>its </a:t>
            </a:r>
            <a:r>
              <a:rPr lang="en-US" baseline="0" dirty="0"/>
              <a:t>transformation affect membership and member engagement?</a:t>
            </a:r>
          </a:p>
          <a:p>
            <a:pPr marL="171450" indent="-171450">
              <a:buFont typeface="Arial" panose="020B0604020202020204" pitchFamily="34" charset="0"/>
              <a:buChar char="•"/>
            </a:pPr>
            <a:r>
              <a:rPr lang="en-US" baseline="0" dirty="0"/>
              <a:t>What recommended best practices can we </a:t>
            </a:r>
            <a:r>
              <a:rPr lang="en-US" baseline="0" dirty="0" smtClean="0"/>
              <a:t>use in </a:t>
            </a:r>
            <a:r>
              <a:rPr lang="en-US" baseline="0" dirty="0"/>
              <a:t>our club?</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04DF5E24-4F2E-44C2-811C-1D95A883A1B4}" type="slidenum">
              <a:rPr lang="en-US" smtClean="0"/>
              <a:t>14</a:t>
            </a:fld>
            <a:endParaRPr lang="en-US" dirty="0"/>
          </a:p>
        </p:txBody>
      </p:sp>
    </p:spTree>
    <p:extLst>
      <p:ext uri="{BB962C8B-B14F-4D97-AF65-F5344CB8AC3E}">
        <p14:creationId xmlns:p14="http://schemas.microsoft.com/office/powerpoint/2010/main" val="1053351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i="1" dirty="0"/>
          </a:p>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15</a:t>
            </a:fld>
            <a:endParaRPr lang="en-US" dirty="0"/>
          </a:p>
        </p:txBody>
      </p:sp>
    </p:spTree>
    <p:extLst>
      <p:ext uri="{BB962C8B-B14F-4D97-AF65-F5344CB8AC3E}">
        <p14:creationId xmlns:p14="http://schemas.microsoft.com/office/powerpoint/2010/main" val="2974820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i="0" dirty="0"/>
              <a:t>Work together to compare </a:t>
            </a:r>
            <a:r>
              <a:rPr lang="en-US" i="0" dirty="0" smtClean="0"/>
              <a:t>our </a:t>
            </a:r>
            <a:r>
              <a:rPr lang="en-US" i="0" dirty="0"/>
              <a:t>club’s current practices with each of the best practices listed in the guide.</a:t>
            </a:r>
          </a:p>
          <a:p>
            <a:pPr eaLnBrk="1" hangingPunct="1"/>
            <a:endParaRPr lang="en-US" i="0" dirty="0"/>
          </a:p>
          <a:p>
            <a:pPr eaLnBrk="1" hangingPunct="1"/>
            <a:r>
              <a:rPr lang="en-US" i="0" dirty="0"/>
              <a:t>For areas that need improvement, think of new ideas and decide how to implement them. </a:t>
            </a:r>
            <a:r>
              <a:rPr lang="en-US" i="0" dirty="0" smtClean="0"/>
              <a:t>Change takes </a:t>
            </a:r>
            <a:r>
              <a:rPr lang="en-US" i="0" dirty="0"/>
              <a:t>time, but </a:t>
            </a:r>
            <a:r>
              <a:rPr lang="en-US" i="0" dirty="0" smtClean="0"/>
              <a:t>it is </a:t>
            </a:r>
            <a:r>
              <a:rPr lang="en-US" i="0" dirty="0"/>
              <a:t>worth the effort.</a:t>
            </a:r>
          </a:p>
          <a:p>
            <a:pPr eaLnBrk="1" hangingPunct="1"/>
            <a:endParaRPr lang="en-US" b="1" dirty="0"/>
          </a:p>
          <a:p>
            <a:pPr eaLnBrk="1" hangingPunct="1"/>
            <a:r>
              <a:rPr lang="en-US" b="1" dirty="0" smtClean="0"/>
              <a:t>Activity</a:t>
            </a:r>
          </a:p>
          <a:p>
            <a:pPr eaLnBrk="1" hangingPunct="1"/>
            <a:endParaRPr lang="en-US" b="1" dirty="0"/>
          </a:p>
          <a:p>
            <a:pPr eaLnBrk="1" hangingPunct="1"/>
            <a:r>
              <a:rPr lang="en-US" i="1" dirty="0"/>
              <a:t>Ask </a:t>
            </a:r>
            <a:r>
              <a:rPr lang="en-US" i="1" dirty="0" smtClean="0"/>
              <a:t>participants:</a:t>
            </a:r>
          </a:p>
          <a:p>
            <a:pPr eaLnBrk="1" hangingPunct="1"/>
            <a:endParaRPr lang="en-US" i="1" dirty="0"/>
          </a:p>
          <a:p>
            <a:pPr eaLnBrk="1" hangingPunct="1">
              <a:buFontTx/>
              <a:buChar char="•"/>
            </a:pPr>
            <a:r>
              <a:rPr lang="en-US" dirty="0"/>
              <a:t> What other best practices should our club consider?</a:t>
            </a:r>
          </a:p>
          <a:p>
            <a:pPr eaLnBrk="1" hangingPunct="1">
              <a:buFontTx/>
              <a:buChar char="•"/>
            </a:pPr>
            <a:r>
              <a:rPr lang="en-US" dirty="0"/>
              <a:t> What questions or comments do you have?</a:t>
            </a:r>
          </a:p>
        </p:txBody>
      </p:sp>
      <p:sp>
        <p:nvSpPr>
          <p:cNvPr id="4" name="Slide Number Placeholder 3"/>
          <p:cNvSpPr>
            <a:spLocks noGrp="1"/>
          </p:cNvSpPr>
          <p:nvPr>
            <p:ph type="sldNum" sz="quarter" idx="10"/>
          </p:nvPr>
        </p:nvSpPr>
        <p:spPr/>
        <p:txBody>
          <a:bodyPr/>
          <a:lstStyle/>
          <a:p>
            <a:fld id="{04DF5E24-4F2E-44C2-811C-1D95A883A1B4}" type="slidenum">
              <a:rPr lang="en-US" smtClean="0"/>
              <a:t>16</a:t>
            </a:fld>
            <a:endParaRPr lang="en-US" dirty="0"/>
          </a:p>
        </p:txBody>
      </p:sp>
    </p:spTree>
    <p:extLst>
      <p:ext uri="{BB962C8B-B14F-4D97-AF65-F5344CB8AC3E}">
        <p14:creationId xmlns:p14="http://schemas.microsoft.com/office/powerpoint/2010/main" val="1704138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2</a:t>
            </a:fld>
            <a:endParaRPr lang="en-US" dirty="0"/>
          </a:p>
        </p:txBody>
      </p:sp>
    </p:spTree>
    <p:extLst>
      <p:ext uri="{BB962C8B-B14F-4D97-AF65-F5344CB8AC3E}">
        <p14:creationId xmlns:p14="http://schemas.microsoft.com/office/powerpoint/2010/main" val="70093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a:p>
            <a:r>
              <a:rPr lang="en-US" sz="1200" kern="1200" dirty="0" smtClean="0">
                <a:solidFill>
                  <a:schemeClr val="tx1"/>
                </a:solidFill>
                <a:effectLst/>
                <a:latin typeface="+mn-lt"/>
                <a:ea typeface="+mn-ea"/>
                <a:cs typeface="+mn-cs"/>
              </a:rPr>
              <a:t>What’s in it for us? Vibrant clubs are open to new ideas. They look for ways to stay relevant to their communities while meeting their members’ needs.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flexibility that Rotary clubs now have makes it easier than ever to make changes that will enhance the club experience, attract new members, and keep current members involved.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the following slides, we’ll look at some recommended best practices for vibrant clubs. As we go through them, I want us to think about how we might use them in our club</a:t>
            </a:r>
            <a:r>
              <a:rPr lang="en-US" sz="1200" i="1"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3</a:t>
            </a:fld>
            <a:endParaRPr lang="en-US" dirty="0"/>
          </a:p>
        </p:txBody>
      </p:sp>
    </p:spTree>
    <p:extLst>
      <p:ext uri="{BB962C8B-B14F-4D97-AF65-F5344CB8AC3E}">
        <p14:creationId xmlns:p14="http://schemas.microsoft.com/office/powerpoint/2010/main" val="349105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do we want our club to be like in 3-5 years? Do we want a more diverse membership? Are we interested in getting our community more involved in club activities? Or are we looking for ways to conduct more meaningful projects? Making a plan and setting goals that can be achieved in three to five years can help us achieve these objectives and more.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strategic plan can help us capture our members’ priorities regarding the activities and ideas we want to keep, change, or implement to achieve our goals. An annual visioning session can help us assess our club and decide what needs to change.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Activities</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What’s your vision for our club?</a:t>
            </a:r>
          </a:p>
          <a:p>
            <a:pPr lvl="0"/>
            <a:r>
              <a:rPr lang="en-US" sz="1200" kern="1200" dirty="0" smtClean="0">
                <a:solidFill>
                  <a:schemeClr val="tx1"/>
                </a:solidFill>
                <a:effectLst/>
                <a:latin typeface="+mn-lt"/>
                <a:ea typeface="+mn-ea"/>
                <a:cs typeface="+mn-cs"/>
              </a:rPr>
              <a:t>What changes do we want to make?</a:t>
            </a:r>
          </a:p>
          <a:p>
            <a:pPr lvl="0"/>
            <a:r>
              <a:rPr lang="en-US" sz="1200" kern="1200" dirty="0" smtClean="0">
                <a:solidFill>
                  <a:schemeClr val="tx1"/>
                </a:solidFill>
                <a:effectLst/>
                <a:latin typeface="+mn-lt"/>
                <a:ea typeface="+mn-ea"/>
                <a:cs typeface="+mn-cs"/>
              </a:rPr>
              <a:t>What long-term goals do we want to accomplish in the next three to five years?</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Give participants copies of Rotary Club Health Check and Strategic Planning Guide. Use the health check to identify your club’s strengths and the areas that need improvement. The Strategic Planning Guide can help you create a long-term strategy.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4DF5E24-4F2E-44C2-811C-1D95A883A1B4}" type="slidenum">
              <a:rPr lang="en-US" smtClean="0"/>
              <a:t>4</a:t>
            </a:fld>
            <a:endParaRPr lang="en-US" dirty="0"/>
          </a:p>
        </p:txBody>
      </p:sp>
    </p:spTree>
    <p:extLst>
      <p:ext uri="{BB962C8B-B14F-4D97-AF65-F5344CB8AC3E}">
        <p14:creationId xmlns:p14="http://schemas.microsoft.com/office/powerpoint/2010/main" val="253042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It’s easier to achieve long-range goals when they’re broken into smaller annual goals. Rotary Club Central can help us transform our club’s vision into mini goals that we can achieve in less time.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Club leaders can also track our club’s progress toward our goals in Rotary Club Central and update our committees and members regularly.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are the club’s annual goals?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were these goals set?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can we use Rotary Club Central to set milestones toward achieving our long-range goals?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5</a:t>
            </a:fld>
            <a:endParaRPr lang="en-US" dirty="0"/>
          </a:p>
        </p:txBody>
      </p:sp>
    </p:spTree>
    <p:extLst>
      <p:ext uri="{BB962C8B-B14F-4D97-AF65-F5344CB8AC3E}">
        <p14:creationId xmlns:p14="http://schemas.microsoft.com/office/powerpoint/2010/main" val="3273296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Lively, informative meetings can get members excited about our club and keep them coming back.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make sure our meetings are engaging by using the Member Satisfaction Survey. The survey results can tell us what members like and don’t like about meetings and give us ideas for improving them.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One way to boost meeting attendance is to vary meeting formats. We could hold some meetings online or mix meetings with service projects or social gatherings.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makes a meeting engaging?</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 our members like about our club meetings, assemblies, and board meetings?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could we improve?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kind of meeting format could help our club engage or re-engage members?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Encourage club leaders to use these resources: </a:t>
            </a:r>
          </a:p>
          <a:p>
            <a:endParaRPr lang="en-US" sz="1200" i="1"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Member Satisfaction Survey</a:t>
            </a: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Understanding Why Members Leave: Exit Survey</a:t>
            </a:r>
          </a:p>
          <a:p>
            <a:pPr marL="171450" lvl="0" indent="-171450">
              <a:buFont typeface="Arial" panose="020B0604020202020204" pitchFamily="34" charset="0"/>
              <a:buChar char="•"/>
            </a:pPr>
            <a:r>
              <a:rPr lang="en-US" sz="1200" i="1" kern="1200" dirty="0" smtClean="0">
                <a:solidFill>
                  <a:schemeClr val="tx1"/>
                </a:solidFill>
                <a:effectLst/>
                <a:latin typeface="+mn-lt"/>
                <a:ea typeface="+mn-ea"/>
                <a:cs typeface="+mn-cs"/>
              </a:rPr>
              <a:t>Rotary Club Health Check: Is Your Club Healthy? (online course)</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6</a:t>
            </a:fld>
            <a:endParaRPr lang="en-US" dirty="0"/>
          </a:p>
        </p:txBody>
      </p:sp>
    </p:spTree>
    <p:extLst>
      <p:ext uri="{BB962C8B-B14F-4D97-AF65-F5344CB8AC3E}">
        <p14:creationId xmlns:p14="http://schemas.microsoft.com/office/powerpoint/2010/main" val="741717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Every great strategic plan includes a good communication plan. Vibrant clubs are open to using creative methods to inform members and the community about the club and its activities.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Today’s digital world makes it easy to keep members informed. Skype, WhatsApp, and Facebook Live can all be used to communicate with members who can’t attend a meeting in person.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Social media can help us promote our club and its activities to our friends, family, and community members. It’s also a great way to show prospective members how we contribute to the community. It’s important to keep our club website and social media sites, like Facebook and Instagram, current.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p>
          <a:p>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What do we do now that’s effective in keeping members informed and engaged? How can we improve it?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often do we update our website?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How are we using the templates and resources in Rotary’s Brand Center to promote our activities to our community?</a:t>
            </a:r>
          </a:p>
          <a:p>
            <a:pPr marL="171450" lvl="0" indent="-171450">
              <a:buFont typeface="Arial" panose="020B0604020202020204" pitchFamily="34" charset="0"/>
              <a:buChar char="•"/>
            </a:pP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7</a:t>
            </a:fld>
            <a:endParaRPr lang="en-US" dirty="0"/>
          </a:p>
        </p:txBody>
      </p:sp>
    </p:spTree>
    <p:extLst>
      <p:ext uri="{BB962C8B-B14F-4D97-AF65-F5344CB8AC3E}">
        <p14:creationId xmlns:p14="http://schemas.microsoft.com/office/powerpoint/2010/main" val="267830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make sure our club achieves its long-range plan, we need leaders who’ve been involved, from the beginning, in setting goals and making decisions. Continuity in leadership can help. That means selecting club officers several years in advance and reporting them in My Rotary, so they can be involved in planning, get on-the-job training, and see reports in Rotary Club Central.</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Activities</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Ask participants:</a:t>
            </a:r>
          </a:p>
          <a:p>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Who will be our club leaders in the next Rotary year?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Current leaders: What helped you prepare for your term? What would have prepared you better?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Does our club have a leadership track — a way to identify potential leaders and develop their skills? If so, does it work? If we don’t have one, would it help?</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small groups make a list of projects or processes that would benefit from having continuity in club leadership.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8</a:t>
            </a:fld>
            <a:endParaRPr lang="en-US" dirty="0"/>
          </a:p>
        </p:txBody>
      </p:sp>
    </p:spTree>
    <p:extLst>
      <p:ext uri="{BB962C8B-B14F-4D97-AF65-F5344CB8AC3E}">
        <p14:creationId xmlns:p14="http://schemas.microsoft.com/office/powerpoint/2010/main" val="314398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recommended Rotary Club Bylaws are meant to be adapted by clubs. As our club evolves, our bylaws should reflect our current practices. Club members are encouraged to get involved in our annual review of club bylaws.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Activity</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Have each member write one practice they’d like the club to stop and one they’d like the club to adopt.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4DF5E24-4F2E-44C2-811C-1D95A883A1B4}" type="slidenum">
              <a:rPr lang="en-US" smtClean="0"/>
              <a:t>9</a:t>
            </a:fld>
            <a:endParaRPr lang="en-US" dirty="0"/>
          </a:p>
        </p:txBody>
      </p:sp>
    </p:spTree>
    <p:extLst>
      <p:ext uri="{BB962C8B-B14F-4D97-AF65-F5344CB8AC3E}">
        <p14:creationId xmlns:p14="http://schemas.microsoft.com/office/powerpoint/2010/main" val="117482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2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60228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622915"/>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436161"/>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73598"/>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585858"/>
          </a:solidFill>
          <a:latin typeface="+mn-lt"/>
          <a:ea typeface="+mn-ea"/>
          <a:cs typeface="+mn-cs"/>
        </a:defRPr>
      </a:lvl1pPr>
      <a:lvl2pPr marL="457200" indent="0" algn="l" defTabSz="457200" rtl="0" eaLnBrk="1" latinLnBrk="0" hangingPunct="1">
        <a:spcBef>
          <a:spcPct val="20000"/>
        </a:spcBef>
        <a:buFont typeface="Arial"/>
        <a:buNone/>
        <a:defRPr sz="2800" kern="1200">
          <a:solidFill>
            <a:srgbClr val="585858"/>
          </a:solidFill>
          <a:latin typeface="+mn-lt"/>
          <a:ea typeface="+mn-ea"/>
          <a:cs typeface="+mn-cs"/>
        </a:defRPr>
      </a:lvl2pPr>
      <a:lvl3pPr marL="914400" indent="0" algn="l" defTabSz="457200" rtl="0" eaLnBrk="1" latinLnBrk="0" hangingPunct="1">
        <a:spcBef>
          <a:spcPct val="20000"/>
        </a:spcBef>
        <a:buFont typeface="Arial"/>
        <a:buNone/>
        <a:defRPr sz="2400" kern="1200">
          <a:solidFill>
            <a:srgbClr val="585858"/>
          </a:solidFill>
          <a:latin typeface="+mn-lt"/>
          <a:ea typeface="+mn-ea"/>
          <a:cs typeface="+mn-cs"/>
        </a:defRPr>
      </a:lvl3pPr>
      <a:lvl4pPr marL="1371600" indent="0" algn="l" defTabSz="457200" rtl="0" eaLnBrk="1" latinLnBrk="0" hangingPunct="1">
        <a:spcBef>
          <a:spcPct val="20000"/>
        </a:spcBef>
        <a:buFont typeface="Arial"/>
        <a:buNone/>
        <a:defRPr sz="2000" kern="1200">
          <a:solidFill>
            <a:srgbClr val="585858"/>
          </a:solidFill>
          <a:latin typeface="+mn-lt"/>
          <a:ea typeface="+mn-ea"/>
          <a:cs typeface="+mn-cs"/>
        </a:defRPr>
      </a:lvl4pPr>
      <a:lvl5pPr marL="1828800" indent="0" algn="l" defTabSz="457200" rtl="0" eaLnBrk="1" latinLnBrk="0" hangingPunct="1">
        <a:spcBef>
          <a:spcPct val="20000"/>
        </a:spcBef>
        <a:buFont typeface="Arial"/>
        <a:buNone/>
        <a:defRPr sz="2000" kern="1200">
          <a:solidFill>
            <a:srgbClr val="5858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tags" Target="../tags/tag16.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cid:storage_emulated_0_Android_data_com_samsung_android_email_provider_cache_IMG-20170209-WA0094_jpg_1491058255654"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9108" y="1696704"/>
            <a:ext cx="4972713" cy="166077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en-US" sz="5400" b="1" spc="-150" dirty="0">
                <a:solidFill>
                  <a:srgbClr val="FFFFFF"/>
                </a:solidFill>
                <a:latin typeface="Arial Narrow Bold"/>
                <a:cs typeface="Arial Narrow Bold"/>
              </a:rPr>
              <a:t>BE A VIBRANT CLUB</a:t>
            </a:r>
          </a:p>
        </p:txBody>
      </p:sp>
      <p:sp>
        <p:nvSpPr>
          <p:cNvPr id="6" name="Title 1"/>
          <p:cNvSpPr txBox="1">
            <a:spLocks/>
          </p:cNvSpPr>
          <p:nvPr/>
        </p:nvSpPr>
        <p:spPr>
          <a:xfrm>
            <a:off x="189108" y="3427245"/>
            <a:ext cx="4972713" cy="1660777"/>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lnSpc>
                <a:spcPct val="90000"/>
              </a:lnSpc>
            </a:pPr>
            <a:r>
              <a:rPr lang="en-US" sz="3600" b="0" spc="0" dirty="0">
                <a:solidFill>
                  <a:srgbClr val="FFFFFF"/>
                </a:solidFill>
                <a:latin typeface="Arial"/>
                <a:cs typeface="Arial"/>
              </a:rPr>
              <a:t>OUR CLUB LEADERSHIP PLAN</a:t>
            </a:r>
          </a:p>
        </p:txBody>
      </p:sp>
    </p:spTree>
    <p:custDataLst>
      <p:tags r:id="rId1"/>
    </p:custDataLst>
    <p:extLst>
      <p:ext uri="{BB962C8B-B14F-4D97-AF65-F5344CB8AC3E}">
        <p14:creationId xmlns:p14="http://schemas.microsoft.com/office/powerpoint/2010/main" val="385338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91378"/>
            <a:ext cx="8763917" cy="874849"/>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DEVELOP </a:t>
            </a:r>
            <a:r>
              <a:rPr lang="en-US" sz="3600" spc="0" dirty="0">
                <a:solidFill>
                  <a:schemeClr val="bg1"/>
                </a:solidFill>
              </a:rPr>
              <a:t>RELATIONSHIPS </a:t>
            </a:r>
            <a:r>
              <a:rPr lang="en-US" sz="3600" spc="0" dirty="0" smtClean="0">
                <a:solidFill>
                  <a:schemeClr val="bg1"/>
                </a:solidFill>
              </a:rPr>
              <a:t>WITHIN THE </a:t>
            </a:r>
            <a:r>
              <a:rPr lang="en-US" sz="3600" spc="0" dirty="0">
                <a:solidFill>
                  <a:schemeClr val="bg1"/>
                </a:solidFill>
              </a:rPr>
              <a:t>CLUB</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94262"/>
            <a:ext cx="9144000" cy="5563738"/>
          </a:xfrm>
          <a:prstGeom prst="rect">
            <a:avLst/>
          </a:prstGeom>
        </p:spPr>
      </p:pic>
    </p:spTree>
    <p:custDataLst>
      <p:tags r:id="rId1"/>
    </p:custDataLst>
    <p:extLst>
      <p:ext uri="{BB962C8B-B14F-4D97-AF65-F5344CB8AC3E}">
        <p14:creationId xmlns:p14="http://schemas.microsoft.com/office/powerpoint/2010/main" val="3910143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89617"/>
            <a:ext cx="8953958" cy="874849"/>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MATCH </a:t>
            </a:r>
            <a:r>
              <a:rPr lang="en-US" sz="3600" spc="0" dirty="0">
                <a:solidFill>
                  <a:schemeClr val="bg1"/>
                </a:solidFill>
              </a:rPr>
              <a:t>MEMBERS </a:t>
            </a:r>
            <a:r>
              <a:rPr lang="en-US" sz="3600" spc="0" dirty="0" smtClean="0">
                <a:solidFill>
                  <a:schemeClr val="bg1"/>
                </a:solidFill>
              </a:rPr>
              <a:t>ACTIVITIES TO THEIR INTERESTS</a:t>
            </a:r>
            <a:endParaRPr lang="en-US" sz="3600" spc="0" dirty="0">
              <a:solidFill>
                <a:schemeClr val="bg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7997" b="10520"/>
          <a:stretch/>
        </p:blipFill>
        <p:spPr>
          <a:xfrm>
            <a:off x="-934" y="1152658"/>
            <a:ext cx="9144000" cy="5705342"/>
          </a:xfrm>
          <a:prstGeom prst="rect">
            <a:avLst/>
          </a:prstGeom>
        </p:spPr>
      </p:pic>
    </p:spTree>
    <p:custDataLst>
      <p:tags r:id="rId1"/>
    </p:custDataLst>
    <p:extLst>
      <p:ext uri="{BB962C8B-B14F-4D97-AF65-F5344CB8AC3E}">
        <p14:creationId xmlns:p14="http://schemas.microsoft.com/office/powerpoint/2010/main" val="4162595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09407"/>
            <a:ext cx="8763917" cy="1003276"/>
          </a:xfrm>
          <a:prstGeom prst="rect">
            <a:avLst/>
          </a:prstGeom>
          <a:solidFill>
            <a:srgbClr val="005DAA"/>
          </a:solidFill>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COACH MEMBERS TO LEAD</a:t>
            </a:r>
            <a:endParaRPr lang="en-US" sz="3600" spc="0" dirty="0">
              <a:solidFill>
                <a:schemeClr val="bg1"/>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1777"/>
          <a:stretch/>
        </p:blipFill>
        <p:spPr>
          <a:xfrm>
            <a:off x="0" y="1228725"/>
            <a:ext cx="9144000" cy="5729288"/>
          </a:xfrm>
          <a:prstGeom prst="rect">
            <a:avLst/>
          </a:prstGeom>
        </p:spPr>
      </p:pic>
    </p:spTree>
    <p:custDataLst>
      <p:tags r:id="rId1"/>
    </p:custDataLst>
    <p:extLst>
      <p:ext uri="{BB962C8B-B14F-4D97-AF65-F5344CB8AC3E}">
        <p14:creationId xmlns:p14="http://schemas.microsoft.com/office/powerpoint/2010/main" val="543856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17023"/>
            <a:ext cx="8763917" cy="1135704"/>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CREATE EFFECTIVE </a:t>
            </a:r>
            <a:r>
              <a:rPr lang="en-US" sz="3600" spc="0" dirty="0">
                <a:solidFill>
                  <a:schemeClr val="bg1"/>
                </a:solidFill>
              </a:rPr>
              <a:t>COMMITTEES</a:t>
            </a:r>
          </a:p>
        </p:txBody>
      </p:sp>
      <p:sp>
        <p:nvSpPr>
          <p:cNvPr id="3" name="Rectangle 2"/>
          <p:cNvSpPr/>
          <p:nvPr/>
        </p:nvSpPr>
        <p:spPr>
          <a:xfrm>
            <a:off x="189108" y="1520995"/>
            <a:ext cx="8383392" cy="3539430"/>
          </a:xfrm>
          <a:prstGeom prst="rect">
            <a:avLst/>
          </a:prstGeom>
        </p:spPr>
        <p:txBody>
          <a:bodyPr wrap="square">
            <a:spAutoFit/>
          </a:bodyPr>
          <a:lstStyle/>
          <a:p>
            <a:r>
              <a:rPr lang="en-US" sz="3200" dirty="0">
                <a:solidFill>
                  <a:schemeClr val="tx1">
                    <a:lumMod val="65000"/>
                    <a:lumOff val="35000"/>
                  </a:schemeClr>
                </a:solidFill>
                <a:latin typeface="Georgia" panose="02040502050405020303" pitchFamily="18" charset="0"/>
                <a:cs typeface="Georgia"/>
              </a:rPr>
              <a:t>Create committees that are </a:t>
            </a:r>
            <a:r>
              <a:rPr lang="en-US" sz="3200" dirty="0" smtClean="0">
                <a:solidFill>
                  <a:schemeClr val="tx1">
                    <a:lumMod val="65000"/>
                    <a:lumOff val="35000"/>
                  </a:schemeClr>
                </a:solidFill>
                <a:latin typeface="Georgia" panose="02040502050405020303" pitchFamily="18" charset="0"/>
                <a:cs typeface="Georgia"/>
              </a:rPr>
              <a:t>useful to the club</a:t>
            </a:r>
            <a:r>
              <a:rPr lang="en-US" sz="3200" dirty="0">
                <a:solidFill>
                  <a:schemeClr val="tx1">
                    <a:lumMod val="65000"/>
                    <a:lumOff val="35000"/>
                  </a:schemeClr>
                </a:solidFill>
                <a:latin typeface="Georgia" panose="02040502050405020303" pitchFamily="18" charset="0"/>
                <a:cs typeface="Georgia"/>
              </a:rPr>
              <a:t>:</a:t>
            </a:r>
          </a:p>
          <a:p>
            <a:endParaRPr lang="en-US" sz="3200" dirty="0">
              <a:solidFill>
                <a:schemeClr val="tx1">
                  <a:lumMod val="65000"/>
                  <a:lumOff val="35000"/>
                </a:schemeClr>
              </a:solidFill>
              <a:latin typeface="Georgia" panose="02040502050405020303" pitchFamily="18" charset="0"/>
              <a:cs typeface="Georgia"/>
            </a:endParaRPr>
          </a:p>
          <a:p>
            <a:pPr marL="457200" indent="-45720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cs typeface="Georgia"/>
              </a:rPr>
              <a:t>Administration</a:t>
            </a:r>
          </a:p>
          <a:p>
            <a:pPr marL="457200" indent="-457200">
              <a:buFont typeface="Arial" panose="020B0604020202020204" pitchFamily="34" charset="0"/>
              <a:buChar char="•"/>
            </a:pPr>
            <a:r>
              <a:rPr lang="en-US" sz="3200" dirty="0" smtClean="0">
                <a:solidFill>
                  <a:schemeClr val="tx1">
                    <a:lumMod val="65000"/>
                    <a:lumOff val="35000"/>
                  </a:schemeClr>
                </a:solidFill>
                <a:latin typeface="Georgia" panose="02040502050405020303" pitchFamily="18" charset="0"/>
                <a:cs typeface="Georgia"/>
              </a:rPr>
              <a:t>Membership</a:t>
            </a:r>
            <a:endParaRPr lang="en-US" sz="3200" dirty="0">
              <a:solidFill>
                <a:schemeClr val="tx1">
                  <a:lumMod val="65000"/>
                  <a:lumOff val="35000"/>
                </a:schemeClr>
              </a:solidFill>
              <a:latin typeface="Georgia" panose="02040502050405020303" pitchFamily="18" charset="0"/>
              <a:cs typeface="Georgia"/>
            </a:endParaRPr>
          </a:p>
          <a:p>
            <a:pPr marL="457200" indent="-45720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cs typeface="Georgia"/>
              </a:rPr>
              <a:t>Public relations</a:t>
            </a:r>
          </a:p>
          <a:p>
            <a:pPr marL="457200" indent="-457200">
              <a:buFont typeface="Arial" panose="020B0604020202020204" pitchFamily="34" charset="0"/>
              <a:buChar char="•"/>
            </a:pPr>
            <a:r>
              <a:rPr lang="en-US" sz="3200" dirty="0" smtClean="0">
                <a:solidFill>
                  <a:schemeClr val="tx1">
                    <a:lumMod val="65000"/>
                    <a:lumOff val="35000"/>
                  </a:schemeClr>
                </a:solidFill>
                <a:latin typeface="Georgia" panose="02040502050405020303" pitchFamily="18" charset="0"/>
                <a:cs typeface="Georgia"/>
              </a:rPr>
              <a:t>Rotary Foundation</a:t>
            </a:r>
          </a:p>
          <a:p>
            <a:pPr marL="457200" indent="-457200">
              <a:buFont typeface="Arial" panose="020B0604020202020204" pitchFamily="34" charset="0"/>
              <a:buChar char="•"/>
            </a:pPr>
            <a:r>
              <a:rPr lang="en-US" sz="3200" dirty="0" smtClean="0">
                <a:solidFill>
                  <a:schemeClr val="tx1">
                    <a:lumMod val="65000"/>
                    <a:lumOff val="35000"/>
                  </a:schemeClr>
                </a:solidFill>
                <a:latin typeface="Georgia" panose="02040502050405020303" pitchFamily="18" charset="0"/>
                <a:cs typeface="Georgia"/>
              </a:rPr>
              <a:t>Service</a:t>
            </a:r>
            <a:endParaRPr lang="en-US" sz="3200" dirty="0">
              <a:solidFill>
                <a:schemeClr val="tx1">
                  <a:lumMod val="65000"/>
                  <a:lumOff val="35000"/>
                </a:schemeClr>
              </a:solidFill>
              <a:latin typeface="Georgia" panose="02040502050405020303" pitchFamily="18" charset="0"/>
              <a:cs typeface="Georgia"/>
            </a:endParaRPr>
          </a:p>
        </p:txBody>
      </p:sp>
      <p:pic>
        <p:nvPicPr>
          <p:cNvPr id="1028" name="Picture 4" descr="http://images.rotary.org/rotary_images/api/v1/asset/175760/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727" y="2919442"/>
            <a:ext cx="3791298" cy="25283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4370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108" y="286656"/>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endParaRPr lang="en-US" sz="3600" spc="0" dirty="0">
              <a:solidFill>
                <a:schemeClr val="bg1"/>
              </a:solidFill>
            </a:endParaRPr>
          </a:p>
        </p:txBody>
      </p:sp>
      <p:sp>
        <p:nvSpPr>
          <p:cNvPr id="4" name="TextBox 3"/>
          <p:cNvSpPr txBox="1"/>
          <p:nvPr/>
        </p:nvSpPr>
        <p:spPr>
          <a:xfrm>
            <a:off x="403420" y="4719112"/>
            <a:ext cx="8549605" cy="1569660"/>
          </a:xfrm>
          <a:prstGeom prst="rect">
            <a:avLst/>
          </a:prstGeom>
          <a:noFill/>
        </p:spPr>
        <p:txBody>
          <a:bodyPr wrap="square" rtlCol="0">
            <a:spAutoFit/>
          </a:bodyPr>
          <a:lstStyle/>
          <a:p>
            <a:r>
              <a:rPr lang="en-US" sz="3200" dirty="0">
                <a:solidFill>
                  <a:schemeClr val="tx1">
                    <a:lumMod val="65000"/>
                    <a:lumOff val="35000"/>
                  </a:schemeClr>
                </a:solidFill>
                <a:latin typeface="Georgia" panose="02040502050405020303" pitchFamily="18" charset="0"/>
              </a:rPr>
              <a:t>Clubs around the world have turned challenges into successes to become vibrant</a:t>
            </a:r>
            <a:r>
              <a:rPr lang="en-US" b="1" dirty="0">
                <a:solidFill>
                  <a:schemeClr val="tx1">
                    <a:lumMod val="65000"/>
                    <a:lumOff val="35000"/>
                  </a:schemeClr>
                </a:solidFill>
              </a:rPr>
              <a:t> </a:t>
            </a:r>
            <a:endParaRPr lang="en-US" dirty="0">
              <a:solidFill>
                <a:schemeClr val="tx1">
                  <a:lumMod val="65000"/>
                  <a:lumOff val="35000"/>
                </a:schemeClr>
              </a:solidFill>
            </a:endParaRPr>
          </a:p>
          <a:p>
            <a:endParaRPr lang="en-US" sz="3200" dirty="0">
              <a:solidFill>
                <a:schemeClr val="tx1">
                  <a:lumMod val="65000"/>
                  <a:lumOff val="35000"/>
                </a:schemeClr>
              </a:solidFill>
              <a:latin typeface="Georgia" panose="02040502050405020303" pitchFamily="18" charset="0"/>
            </a:endParaRPr>
          </a:p>
        </p:txBody>
      </p:sp>
      <p:sp>
        <p:nvSpPr>
          <p:cNvPr id="5" name="Title 1"/>
          <p:cNvSpPr txBox="1">
            <a:spLocks/>
          </p:cNvSpPr>
          <p:nvPr/>
        </p:nvSpPr>
        <p:spPr>
          <a:xfrm>
            <a:off x="189108" y="221205"/>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EXAMPLES OF VIBRANT CLUBS</a:t>
            </a:r>
          </a:p>
        </p:txBody>
      </p:sp>
      <p:graphicFrame>
        <p:nvGraphicFramePr>
          <p:cNvPr id="7" name="Object 6"/>
          <p:cNvGraphicFramePr>
            <a:graphicFrameLocks noChangeAspect="1"/>
          </p:cNvGraphicFramePr>
          <p:nvPr>
            <p:extLst>
              <p:ext uri="{D42A27DB-BD31-4B8C-83A1-F6EECF244321}">
                <p14:modId xmlns:p14="http://schemas.microsoft.com/office/powerpoint/2010/main" val="2372459826"/>
              </p:ext>
            </p:extLst>
          </p:nvPr>
        </p:nvGraphicFramePr>
        <p:xfrm>
          <a:off x="974725" y="1441450"/>
          <a:ext cx="1873250" cy="2778125"/>
        </p:xfrm>
        <a:graphic>
          <a:graphicData uri="http://schemas.openxmlformats.org/presentationml/2006/ole">
            <mc:AlternateContent xmlns:mc="http://schemas.openxmlformats.org/markup-compatibility/2006">
              <mc:Choice xmlns:v="urn:schemas-microsoft-com:vml" Requires="v">
                <p:oleObj spid="_x0000_s1071" name="Acrobat Document" r:id="rId5" imgW="5829138" imgH="7543648" progId="AcroExch.Document.DC">
                  <p:embed/>
                </p:oleObj>
              </mc:Choice>
              <mc:Fallback>
                <p:oleObj name="Acrobat Document" r:id="rId5" imgW="5829138" imgH="7543648" progId="AcroExch.Document.DC">
                  <p:embed/>
                  <p:pic>
                    <p:nvPicPr>
                      <p:cNvPr id="0" name=""/>
                      <p:cNvPicPr/>
                      <p:nvPr/>
                    </p:nvPicPr>
                    <p:blipFill>
                      <a:blip r:embed="rId6"/>
                      <a:stretch>
                        <a:fillRect/>
                      </a:stretch>
                    </p:blipFill>
                    <p:spPr>
                      <a:xfrm>
                        <a:off x="974725" y="1441450"/>
                        <a:ext cx="1873250" cy="2778125"/>
                      </a:xfrm>
                      <a:prstGeom prst="rect">
                        <a:avLst/>
                      </a:prstGeom>
                    </p:spPr>
                  </p:pic>
                </p:oleObj>
              </mc:Fallback>
            </mc:AlternateContent>
          </a:graphicData>
        </a:graphic>
      </p:graphicFrame>
      <p:pic>
        <p:nvPicPr>
          <p:cNvPr id="8" name="Picture 7"/>
          <p:cNvPicPr>
            <a:picLocks noChangeAspect="1"/>
          </p:cNvPicPr>
          <p:nvPr/>
        </p:nvPicPr>
        <p:blipFill rotWithShape="1">
          <a:blip r:embed="rId7"/>
          <a:srcRect l="13263" t="17863" r="63411" b="4118"/>
          <a:stretch/>
        </p:blipFill>
        <p:spPr>
          <a:xfrm>
            <a:off x="5780869" y="1441444"/>
            <a:ext cx="1879105" cy="2777645"/>
          </a:xfrm>
          <a:prstGeom prst="rect">
            <a:avLst/>
          </a:prstGeom>
        </p:spPr>
      </p:pic>
      <p:pic>
        <p:nvPicPr>
          <p:cNvPr id="9" name="Picture 8"/>
          <p:cNvPicPr>
            <a:picLocks noChangeAspect="1"/>
          </p:cNvPicPr>
          <p:nvPr/>
        </p:nvPicPr>
        <p:blipFill rotWithShape="1">
          <a:blip r:embed="rId8"/>
          <a:srcRect l="12881" t="8329" r="63221" b="15241"/>
          <a:stretch/>
        </p:blipFill>
        <p:spPr>
          <a:xfrm>
            <a:off x="3388387" y="1441445"/>
            <a:ext cx="1884995" cy="2777645"/>
          </a:xfrm>
          <a:prstGeom prst="rect">
            <a:avLst/>
          </a:prstGeom>
        </p:spPr>
      </p:pic>
      <p:sp>
        <p:nvSpPr>
          <p:cNvPr id="10" name="Rectangle 9"/>
          <p:cNvSpPr/>
          <p:nvPr/>
        </p:nvSpPr>
        <p:spPr>
          <a:xfrm>
            <a:off x="974725" y="1441450"/>
            <a:ext cx="1873250" cy="27781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388387" y="1441445"/>
            <a:ext cx="1884995" cy="277813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5780869" y="1441445"/>
            <a:ext cx="1879105" cy="27776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2"/>
    </p:custDataLst>
    <p:extLst>
      <p:ext uri="{BB962C8B-B14F-4D97-AF65-F5344CB8AC3E}">
        <p14:creationId xmlns:p14="http://schemas.microsoft.com/office/powerpoint/2010/main" val="304422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RESOURCES</a:t>
            </a:r>
          </a:p>
        </p:txBody>
      </p:sp>
      <p:sp>
        <p:nvSpPr>
          <p:cNvPr id="7" name="TextBox 6"/>
          <p:cNvSpPr txBox="1"/>
          <p:nvPr/>
        </p:nvSpPr>
        <p:spPr>
          <a:xfrm>
            <a:off x="428625" y="1585913"/>
            <a:ext cx="8129588" cy="4154984"/>
          </a:xfrm>
          <a:prstGeom prst="rect">
            <a:avLst/>
          </a:prstGeom>
          <a:noFill/>
        </p:spPr>
        <p:txBody>
          <a:bodyPr wrap="square" rtlCol="0">
            <a:spAutoFit/>
          </a:bodyPr>
          <a:lstStyle/>
          <a:p>
            <a:r>
              <a:rPr lang="en-US" sz="2400" dirty="0" smtClean="0">
                <a:solidFill>
                  <a:schemeClr val="tx1">
                    <a:lumMod val="65000"/>
                    <a:lumOff val="35000"/>
                  </a:schemeClr>
                </a:solidFill>
                <a:latin typeface="Georgia" panose="02040502050405020303" pitchFamily="18" charset="0"/>
              </a:rPr>
              <a:t>Sign </a:t>
            </a:r>
            <a:r>
              <a:rPr lang="en-US" sz="2400" dirty="0">
                <a:solidFill>
                  <a:schemeClr val="tx1">
                    <a:lumMod val="65000"/>
                    <a:lumOff val="35000"/>
                  </a:schemeClr>
                </a:solidFill>
                <a:latin typeface="Georgia" panose="02040502050405020303" pitchFamily="18" charset="0"/>
              </a:rPr>
              <a:t>in to My Rotary to find </a:t>
            </a:r>
            <a:r>
              <a:rPr lang="en-US" sz="2400" dirty="0" smtClean="0">
                <a:solidFill>
                  <a:schemeClr val="tx1">
                    <a:lumMod val="65000"/>
                    <a:lumOff val="35000"/>
                  </a:schemeClr>
                </a:solidFill>
                <a:latin typeface="Georgia" panose="02040502050405020303" pitchFamily="18" charset="0"/>
              </a:rPr>
              <a:t>resources that can help us make our club more </a:t>
            </a:r>
            <a:r>
              <a:rPr lang="en-US" sz="2400" dirty="0">
                <a:solidFill>
                  <a:schemeClr val="tx1">
                    <a:lumMod val="65000"/>
                    <a:lumOff val="35000"/>
                  </a:schemeClr>
                </a:solidFill>
                <a:latin typeface="Georgia" panose="02040502050405020303" pitchFamily="18" charset="0"/>
              </a:rPr>
              <a:t>vibrant:</a:t>
            </a:r>
          </a:p>
          <a:p>
            <a:endParaRPr lang="en-US" sz="2400" dirty="0">
              <a:solidFill>
                <a:schemeClr val="tx1">
                  <a:lumMod val="65000"/>
                  <a:lumOff val="35000"/>
                </a:schemeClr>
              </a:solidFill>
              <a:latin typeface="Georgia" panose="02040502050405020303" pitchFamily="18" charset="0"/>
            </a:endParaRP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Rotary Club Health Check</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Strategic Planning Guide</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Rotary Club Central</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Member Satisfaction Survey</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Online membership courses </a:t>
            </a:r>
            <a:r>
              <a:rPr lang="en-US" sz="2400" dirty="0" smtClean="0">
                <a:solidFill>
                  <a:schemeClr val="tx1">
                    <a:lumMod val="65000"/>
                    <a:lumOff val="35000"/>
                  </a:schemeClr>
                </a:solidFill>
                <a:latin typeface="Georgia" panose="02040502050405020303" pitchFamily="18" charset="0"/>
              </a:rPr>
              <a:t>in the </a:t>
            </a:r>
            <a:r>
              <a:rPr lang="en-US" sz="2400" dirty="0">
                <a:solidFill>
                  <a:schemeClr val="tx1">
                    <a:lumMod val="65000"/>
                    <a:lumOff val="35000"/>
                  </a:schemeClr>
                </a:solidFill>
                <a:latin typeface="Georgia" panose="02040502050405020303" pitchFamily="18" charset="0"/>
              </a:rPr>
              <a:t>Learning Center</a:t>
            </a:r>
          </a:p>
          <a:p>
            <a:pPr marL="285750" indent="-285750">
              <a:buFont typeface="Arial" panose="020B0604020202020204" pitchFamily="34" charset="0"/>
              <a:buChar char="•"/>
            </a:pPr>
            <a:r>
              <a:rPr lang="en-US" sz="2400" dirty="0" smtClean="0">
                <a:solidFill>
                  <a:schemeClr val="tx1">
                    <a:lumMod val="65000"/>
                    <a:lumOff val="35000"/>
                  </a:schemeClr>
                </a:solidFill>
                <a:latin typeface="Georgia" panose="02040502050405020303" pitchFamily="18" charset="0"/>
              </a:rPr>
              <a:t>The Brand </a:t>
            </a:r>
            <a:r>
              <a:rPr lang="en-US" sz="2400" dirty="0">
                <a:solidFill>
                  <a:schemeClr val="tx1">
                    <a:lumMod val="65000"/>
                    <a:lumOff val="35000"/>
                  </a:schemeClr>
                </a:solidFill>
                <a:latin typeface="Georgia" panose="02040502050405020303" pitchFamily="18" charset="0"/>
              </a:rPr>
              <a:t>Center</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Introducing New Members to Rotary</a:t>
            </a:r>
          </a:p>
          <a:p>
            <a:pPr marL="285750" indent="-285750">
              <a:buFont typeface="Arial" panose="020B0604020202020204" pitchFamily="34" charset="0"/>
              <a:buChar char="•"/>
            </a:pPr>
            <a:r>
              <a:rPr lang="en-US" sz="2400" dirty="0">
                <a:solidFill>
                  <a:schemeClr val="tx1">
                    <a:lumMod val="65000"/>
                    <a:lumOff val="35000"/>
                  </a:schemeClr>
                </a:solidFill>
                <a:latin typeface="Georgia" panose="02040502050405020303" pitchFamily="18" charset="0"/>
              </a:rPr>
              <a:t>Leadership in Action: Your Guide to Starting a Program</a:t>
            </a:r>
          </a:p>
        </p:txBody>
      </p:sp>
    </p:spTree>
    <p:custDataLst>
      <p:tags r:id="rId1"/>
    </p:custDataLst>
    <p:extLst>
      <p:ext uri="{BB962C8B-B14F-4D97-AF65-F5344CB8AC3E}">
        <p14:creationId xmlns:p14="http://schemas.microsoft.com/office/powerpoint/2010/main" val="536363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rgbClr val="585858"/>
              </a:solidFill>
              <a:latin typeface="Georgia"/>
              <a:cs typeface="Georgia"/>
            </a:endParaRPr>
          </a:p>
        </p:txBody>
      </p:sp>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a:solidFill>
                  <a:schemeClr val="bg1"/>
                </a:solidFill>
              </a:rPr>
              <a:t>OUR CLUB, OUR STORY</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60" t="27300" r="-560" b="-7605"/>
          <a:stretch/>
        </p:blipFill>
        <p:spPr>
          <a:xfrm>
            <a:off x="-1" y="2461491"/>
            <a:ext cx="9189720" cy="4893882"/>
          </a:xfrm>
          <a:prstGeom prst="rect">
            <a:avLst/>
          </a:prstGeom>
        </p:spPr>
      </p:pic>
      <p:sp>
        <p:nvSpPr>
          <p:cNvPr id="5" name="TextBox 4"/>
          <p:cNvSpPr txBox="1"/>
          <p:nvPr/>
        </p:nvSpPr>
        <p:spPr>
          <a:xfrm>
            <a:off x="506186" y="1352189"/>
            <a:ext cx="7984671" cy="1077218"/>
          </a:xfrm>
          <a:prstGeom prst="rect">
            <a:avLst/>
          </a:prstGeom>
          <a:noFill/>
        </p:spPr>
        <p:txBody>
          <a:bodyPr wrap="square" rtlCol="0">
            <a:spAutoFit/>
          </a:bodyPr>
          <a:lstStyle/>
          <a:p>
            <a:pPr algn="ctr"/>
            <a:r>
              <a:rPr lang="en-US" sz="3200" dirty="0">
                <a:solidFill>
                  <a:schemeClr val="tx1">
                    <a:lumMod val="65000"/>
                    <a:lumOff val="35000"/>
                  </a:schemeClr>
                </a:solidFill>
                <a:latin typeface="Georgia" panose="02040502050405020303" pitchFamily="18" charset="0"/>
              </a:rPr>
              <a:t>What </a:t>
            </a:r>
            <a:r>
              <a:rPr lang="en-US" sz="3200" dirty="0" smtClean="0">
                <a:solidFill>
                  <a:schemeClr val="tx1">
                    <a:lumMod val="65000"/>
                    <a:lumOff val="35000"/>
                  </a:schemeClr>
                </a:solidFill>
                <a:latin typeface="Georgia" panose="02040502050405020303" pitchFamily="18" charset="0"/>
              </a:rPr>
              <a:t>steps </a:t>
            </a:r>
            <a:r>
              <a:rPr lang="en-US" sz="3200" dirty="0">
                <a:solidFill>
                  <a:schemeClr val="tx1">
                    <a:lumMod val="65000"/>
                    <a:lumOff val="35000"/>
                  </a:schemeClr>
                </a:solidFill>
                <a:latin typeface="Georgia" panose="02040502050405020303" pitchFamily="18" charset="0"/>
              </a:rPr>
              <a:t>can we take to make our club vibrant?</a:t>
            </a:r>
          </a:p>
        </p:txBody>
      </p:sp>
    </p:spTree>
    <p:custDataLst>
      <p:tags r:id="rId1"/>
    </p:custDataLst>
    <p:extLst>
      <p:ext uri="{BB962C8B-B14F-4D97-AF65-F5344CB8AC3E}">
        <p14:creationId xmlns:p14="http://schemas.microsoft.com/office/powerpoint/2010/main" val="271743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WHAT IS A VIBRANT CLUB?</a:t>
            </a:r>
            <a:endParaRPr lang="en-US" sz="3600" spc="0" dirty="0">
              <a:solidFill>
                <a:schemeClr val="bg1"/>
              </a:solidFill>
            </a:endParaRPr>
          </a:p>
        </p:txBody>
      </p:sp>
      <p:graphicFrame>
        <p:nvGraphicFramePr>
          <p:cNvPr id="7" name="Diagram 6"/>
          <p:cNvGraphicFramePr/>
          <p:nvPr>
            <p:extLst>
              <p:ext uri="{D42A27DB-BD31-4B8C-83A1-F6EECF244321}">
                <p14:modId xmlns:p14="http://schemas.microsoft.com/office/powerpoint/2010/main" val="1665813221"/>
              </p:ext>
            </p:extLst>
          </p:nvPr>
        </p:nvGraphicFramePr>
        <p:xfrm>
          <a:off x="189108" y="1507836"/>
          <a:ext cx="8954891" cy="2762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833" y="2378625"/>
            <a:ext cx="5090673" cy="2804640"/>
          </a:xfrm>
          <a:prstGeom prst="rect">
            <a:avLst/>
          </a:prstGeom>
        </p:spPr>
      </p:pic>
      <p:sp>
        <p:nvSpPr>
          <p:cNvPr id="11" name="TextBox 10"/>
          <p:cNvSpPr txBox="1"/>
          <p:nvPr/>
        </p:nvSpPr>
        <p:spPr>
          <a:xfrm>
            <a:off x="5451231" y="1765009"/>
            <a:ext cx="3501794"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rPr>
              <a:t>Engages its members</a:t>
            </a:r>
          </a:p>
          <a:p>
            <a:endParaRPr lang="en-US" sz="3200" dirty="0">
              <a:solidFill>
                <a:schemeClr val="tx1">
                  <a:lumMod val="65000"/>
                  <a:lumOff val="35000"/>
                </a:schemeClr>
              </a:solidFill>
              <a:latin typeface="Georgia" panose="02040502050405020303" pitchFamily="18" charset="0"/>
            </a:endParaRPr>
          </a:p>
          <a:p>
            <a:pPr marL="285750" indent="-28575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rPr>
              <a:t>Conducts meaningful projects</a:t>
            </a:r>
          </a:p>
          <a:p>
            <a:endParaRPr lang="en-US" sz="3200" dirty="0">
              <a:solidFill>
                <a:schemeClr val="tx1">
                  <a:lumMod val="65000"/>
                  <a:lumOff val="35000"/>
                </a:schemeClr>
              </a:solidFill>
              <a:latin typeface="Georgia" panose="02040502050405020303" pitchFamily="18" charset="0"/>
            </a:endParaRPr>
          </a:p>
          <a:p>
            <a:pPr marL="285750" indent="-285750">
              <a:buFont typeface="Arial" panose="020B0604020202020204" pitchFamily="34" charset="0"/>
              <a:buChar char="•"/>
            </a:pPr>
            <a:r>
              <a:rPr lang="en-US" sz="3200" dirty="0">
                <a:solidFill>
                  <a:schemeClr val="tx1">
                    <a:lumMod val="65000"/>
                    <a:lumOff val="35000"/>
                  </a:schemeClr>
                </a:solidFill>
                <a:latin typeface="Georgia" panose="02040502050405020303" pitchFamily="18" charset="0"/>
              </a:rPr>
              <a:t>Tries new ideas </a:t>
            </a:r>
          </a:p>
        </p:txBody>
      </p:sp>
    </p:spTree>
    <p:custDataLst>
      <p:tags r:id="rId1"/>
    </p:custDataLst>
    <p:extLst>
      <p:ext uri="{BB962C8B-B14F-4D97-AF65-F5344CB8AC3E}">
        <p14:creationId xmlns:p14="http://schemas.microsoft.com/office/powerpoint/2010/main" val="403659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5449"/>
            <a:ext cx="8763917" cy="87484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WHY IS THIS GOOD FOR OUR CLUB?</a:t>
            </a:r>
            <a:endParaRPr lang="en-US" sz="3600" spc="0" dirty="0">
              <a:solidFill>
                <a:schemeClr val="bg1"/>
              </a:solidFill>
            </a:endParaRPr>
          </a:p>
        </p:txBody>
      </p:sp>
      <p:pic>
        <p:nvPicPr>
          <p:cNvPr id="6" name="Picture 5" descr="cid:storage_emulated_0_Android_data_com_samsung_android_email_provider_cache_IMG-20170209-WA0094_jpg_1491058255654"/>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0" y="1228726"/>
            <a:ext cx="9143999" cy="5629274"/>
          </a:xfrm>
          <a:prstGeom prst="rect">
            <a:avLst/>
          </a:prstGeom>
          <a:noFill/>
          <a:ln>
            <a:noFill/>
          </a:ln>
        </p:spPr>
      </p:pic>
    </p:spTree>
    <p:custDataLst>
      <p:tags r:id="rId1"/>
    </p:custDataLst>
    <p:extLst>
      <p:ext uri="{BB962C8B-B14F-4D97-AF65-F5344CB8AC3E}">
        <p14:creationId xmlns:p14="http://schemas.microsoft.com/office/powerpoint/2010/main" val="18378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732968"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2400" dirty="0">
              <a:solidFill>
                <a:srgbClr val="585858"/>
              </a:solidFill>
              <a:latin typeface="Georgia"/>
              <a:cs typeface="Georgia"/>
            </a:endParaRPr>
          </a:p>
        </p:txBody>
      </p:sp>
      <p:sp>
        <p:nvSpPr>
          <p:cNvPr id="4" name="Title 1"/>
          <p:cNvSpPr txBox="1">
            <a:spLocks/>
          </p:cNvSpPr>
          <p:nvPr/>
        </p:nvSpPr>
        <p:spPr>
          <a:xfrm>
            <a:off x="189108" y="264700"/>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latin typeface="Arial Narrow" panose="020B0606020202030204" pitchFamily="34" charset="0"/>
                <a:cs typeface="Georgia"/>
              </a:rPr>
              <a:t>BEST PRACTICE:</a:t>
            </a:r>
          </a:p>
          <a:p>
            <a:r>
              <a:rPr lang="en-US" sz="3600" spc="0" dirty="0" smtClean="0">
                <a:solidFill>
                  <a:schemeClr val="bg1"/>
                </a:solidFill>
                <a:latin typeface="Arial Narrow" panose="020B0606020202030204" pitchFamily="34" charset="0"/>
                <a:cs typeface="Georgia"/>
              </a:rPr>
              <a:t>MAKE LONG-RANGE PLANS</a:t>
            </a:r>
            <a:endParaRPr lang="en-US" sz="3600" spc="0" dirty="0">
              <a:solidFill>
                <a:schemeClr val="bg1"/>
              </a:solidFill>
              <a:latin typeface="Arial Narrow" panose="020B0606020202030204" pitchFamily="34" charset="0"/>
              <a:cs typeface="Georgia"/>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 y="1251842"/>
            <a:ext cx="9144000" cy="5606158"/>
          </a:xfrm>
          <a:prstGeom prst="rect">
            <a:avLst/>
          </a:prstGeom>
        </p:spPr>
      </p:pic>
    </p:spTree>
    <p:custDataLst>
      <p:tags r:id="rId1"/>
    </p:custDataLst>
    <p:extLst>
      <p:ext uri="{BB962C8B-B14F-4D97-AF65-F5344CB8AC3E}">
        <p14:creationId xmlns:p14="http://schemas.microsoft.com/office/powerpoint/2010/main" val="267443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15158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rgbClr val="585858"/>
              </a:solidFill>
              <a:latin typeface="Georgia"/>
              <a:cs typeface="Georgia"/>
            </a:endParaRPr>
          </a:p>
        </p:txBody>
      </p:sp>
      <p:sp>
        <p:nvSpPr>
          <p:cNvPr id="4" name="Title 1"/>
          <p:cNvSpPr txBox="1">
            <a:spLocks/>
          </p:cNvSpPr>
          <p:nvPr/>
        </p:nvSpPr>
        <p:spPr>
          <a:xfrm>
            <a:off x="189108" y="272758"/>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DEVELOP ANNUAL </a:t>
            </a:r>
            <a:r>
              <a:rPr lang="en-US" sz="3600" spc="0" dirty="0">
                <a:solidFill>
                  <a:schemeClr val="bg1"/>
                </a:solidFill>
              </a:rPr>
              <a:t>GOALS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1775"/>
            <a:ext cx="9144000" cy="5646225"/>
          </a:xfrm>
          <a:prstGeom prst="rect">
            <a:avLst/>
          </a:prstGeom>
        </p:spPr>
      </p:pic>
    </p:spTree>
    <p:custDataLst>
      <p:tags r:id="rId1"/>
    </p:custDataLst>
    <p:extLst>
      <p:ext uri="{BB962C8B-B14F-4D97-AF65-F5344CB8AC3E}">
        <p14:creationId xmlns:p14="http://schemas.microsoft.com/office/powerpoint/2010/main" val="2177837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0057" y="1518469"/>
            <a:ext cx="8151586" cy="430996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rgbClr val="585858"/>
              </a:solidFill>
              <a:latin typeface="Georgia"/>
              <a:cs typeface="Georgia"/>
            </a:endParaRPr>
          </a:p>
        </p:txBody>
      </p:sp>
      <p:sp>
        <p:nvSpPr>
          <p:cNvPr id="4" name="Title 1"/>
          <p:cNvSpPr txBox="1">
            <a:spLocks/>
          </p:cNvSpPr>
          <p:nvPr/>
        </p:nvSpPr>
        <p:spPr>
          <a:xfrm>
            <a:off x="189108" y="292875"/>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HOLD </a:t>
            </a:r>
            <a:r>
              <a:rPr lang="en-US" sz="3600" spc="0" dirty="0">
                <a:solidFill>
                  <a:schemeClr val="bg1"/>
                </a:solidFill>
              </a:rPr>
              <a:t>ENGAGING MEETINGS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3976"/>
            <a:ext cx="9144000" cy="5594024"/>
          </a:xfrm>
          <a:prstGeom prst="rect">
            <a:avLst/>
          </a:prstGeom>
        </p:spPr>
      </p:pic>
    </p:spTree>
    <p:custDataLst>
      <p:tags r:id="rId1"/>
    </p:custDataLst>
    <p:extLst>
      <p:ext uri="{BB962C8B-B14F-4D97-AF65-F5344CB8AC3E}">
        <p14:creationId xmlns:p14="http://schemas.microsoft.com/office/powerpoint/2010/main" val="2520480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79409"/>
            <a:ext cx="8763917" cy="874849"/>
          </a:xfrm>
          <a:prstGeom prst="rect">
            <a:avLst/>
          </a:prstGeom>
        </p:spPr>
        <p:txBody>
          <a:bodyPr vert="horz" lIns="91440" tIns="45720" rIns="91440" bIns="45720" rtlCol="0" anchor="t">
            <a:normAutofit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HAVE A COMMUNICATION PLAN</a:t>
            </a:r>
            <a:endParaRPr lang="en-US" sz="3600" spc="0" dirty="0">
              <a:solidFill>
                <a:schemeClr val="bg1"/>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75" b="8737"/>
          <a:stretch/>
        </p:blipFill>
        <p:spPr>
          <a:xfrm>
            <a:off x="-83127" y="1283177"/>
            <a:ext cx="9227127" cy="5591447"/>
          </a:xfrm>
          <a:prstGeom prst="rect">
            <a:avLst/>
          </a:prstGeom>
        </p:spPr>
      </p:pic>
    </p:spTree>
    <p:custDataLst>
      <p:tags r:id="rId1"/>
    </p:custDataLst>
    <p:extLst>
      <p:ext uri="{BB962C8B-B14F-4D97-AF65-F5344CB8AC3E}">
        <p14:creationId xmlns:p14="http://schemas.microsoft.com/office/powerpoint/2010/main" val="1635364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87296"/>
            <a:ext cx="8763917" cy="874849"/>
          </a:xfrm>
          <a:prstGeom prst="rect">
            <a:avLst/>
          </a:prstGeom>
        </p:spPr>
        <p:txBody>
          <a:bodyPr vert="horz" lIns="91440" tIns="45720" rIns="91440" bIns="45720" rtlCol="0" anchor="t">
            <a:normAutofit fontScale="92500" lnSpcReduction="10000"/>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a:lnSpc>
                <a:spcPct val="85000"/>
              </a:lnSpc>
            </a:pPr>
            <a:r>
              <a:rPr lang="en-US" sz="3600" spc="0" dirty="0" smtClean="0">
                <a:solidFill>
                  <a:schemeClr val="bg1"/>
                </a:solidFill>
              </a:rPr>
              <a:t>BEST PRACTICE:</a:t>
            </a:r>
          </a:p>
          <a:p>
            <a:pPr>
              <a:lnSpc>
                <a:spcPct val="85000"/>
              </a:lnSpc>
            </a:pPr>
            <a:r>
              <a:rPr lang="en-US" sz="3600" spc="0" dirty="0" smtClean="0">
                <a:solidFill>
                  <a:schemeClr val="bg1"/>
                </a:solidFill>
              </a:rPr>
              <a:t>PLAN TO MAINTAIN CONTINUITY OF LEADERSHIP</a:t>
            </a:r>
            <a:endParaRPr lang="en-US" sz="3600" spc="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2355"/>
            <a:ext cx="9142133" cy="5615645"/>
          </a:xfrm>
          <a:prstGeom prst="rect">
            <a:avLst/>
          </a:prstGeom>
        </p:spPr>
      </p:pic>
    </p:spTree>
    <p:custDataLst>
      <p:tags r:id="rId1"/>
    </p:custDataLst>
    <p:extLst>
      <p:ext uri="{BB962C8B-B14F-4D97-AF65-F5344CB8AC3E}">
        <p14:creationId xmlns:p14="http://schemas.microsoft.com/office/powerpoint/2010/main" val="3913048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9108" y="224589"/>
            <a:ext cx="8763917" cy="994610"/>
          </a:xfrm>
          <a:prstGeom prst="rect">
            <a:avLst/>
          </a:prstGeom>
        </p:spPr>
        <p:txBody>
          <a:bodyPr vert="horz" lIns="91440" tIns="45720" rIns="91440" bIns="45720" rtlCol="0" anchor="t">
            <a:no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r>
              <a:rPr lang="en-US" sz="3600" spc="0" dirty="0" smtClean="0">
                <a:solidFill>
                  <a:schemeClr val="bg1"/>
                </a:solidFill>
              </a:rPr>
              <a:t>BEST PRACTICE:</a:t>
            </a:r>
          </a:p>
          <a:p>
            <a:r>
              <a:rPr lang="en-US" sz="3600" spc="0" dirty="0" smtClean="0">
                <a:solidFill>
                  <a:schemeClr val="bg1"/>
                </a:solidFill>
              </a:rPr>
              <a:t>ADAPT THE BYLAWS THAT SUIT OUR CLUB</a:t>
            </a:r>
            <a:endParaRPr lang="en-US" sz="3600" spc="0" dirty="0">
              <a:solidFill>
                <a:schemeClr val="bg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223" t="7759" r="-1223" b="6120"/>
          <a:stretch/>
        </p:blipFill>
        <p:spPr>
          <a:xfrm>
            <a:off x="1" y="1273409"/>
            <a:ext cx="9260638" cy="5592904"/>
          </a:xfrm>
          <a:prstGeom prst="rect">
            <a:avLst/>
          </a:prstGeom>
        </p:spPr>
      </p:pic>
    </p:spTree>
    <p:custDataLst>
      <p:tags r:id="rId1"/>
    </p:custDataLst>
    <p:extLst>
      <p:ext uri="{BB962C8B-B14F-4D97-AF65-F5344CB8AC3E}">
        <p14:creationId xmlns:p14="http://schemas.microsoft.com/office/powerpoint/2010/main" val="38280318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7728e10a-50dc-48ec-9262-a1b3ce8194d6"/>
  <p:tag name="ARTICULATE_DESIGN_ID_1_CUSTOM DESIGN" val="5efuOoRZ6eG"/>
  <p:tag name="ARTICULATE_PRESENTATION_ID" val="119549"/>
  <p:tag name="ARTICULATE_DESIGN_ID_CUSTOM DESIGN" val="6ONYvZcmCqb"/>
  <p:tag name="ARTICULATE_USED_PAGE_ORIENTATION" val="1"/>
  <p:tag name="ARTICULATE_USED_PAGE_SIZE" val="1"/>
  <p:tag name="TAG_BACKING_FORM_KEY" val="525656-s:\publications and courses\16 pubs\245_be a vibrant club\be a vibrant club_slides.pptx"/>
  <p:tag name="ARTICULATE_PRESENTER_VERSION" val="8"/>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263"/>
  <p:tag name="ARTICULATE_USED_LAYOUT" val="1"/>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270"/>
  <p:tag name="ARTICULATE_USED_LAYOUT" val="1"/>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269"/>
  <p:tag name="ARTICULATE_USED_LAYOUT" val="1"/>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268"/>
  <p:tag name="ARTICULATE_USED_LAYOUT" val="1"/>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279"/>
  <p:tag name="ARTICULATE_USED_LAYOUT" val="1"/>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262"/>
  <p:tag name="ARTICULATE_USED_LAYOUT" val="1"/>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275"/>
  <p:tag name="ARTICULATE_USED_LAYOU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272"/>
  <p:tag name="ARTICULATE_USED_LAYOUT" val="1"/>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257"/>
  <p:tag name="ARTICULATE_USED_LAYOUT" val="1"/>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261"/>
  <p:tag name="ARTICULATE_USED_LAYOUT" val="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260"/>
  <p:tag name="ARTICULATE_USED_LAYOUT" val="1"/>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266"/>
  <p:tag name="ARTICULATE_USED_LAYOUT" val="1"/>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266"/>
  <p:tag name="ARTICULATE_USED_LAYOUT" val="1"/>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264"/>
  <p:tag name="ARTICULATE_USED_LAYOUT" val="1"/>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chor="t"/>
      <a:lstStyle>
        <a:defPPr algn="r">
          <a:defRPr sz="1600" b="1" i="0" dirty="0" smtClean="0">
            <a:solidFill>
              <a:srgbClr val="01B4E7"/>
            </a:solidFill>
            <a:latin typeface="Arial Narrow Bold"/>
            <a:cs typeface="Arial Narrow Bold"/>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246_Training-Template_EN13.potx</Template>
  <TotalTime>7461</TotalTime>
  <Words>1835</Words>
  <Application>Microsoft Office PowerPoint</Application>
  <PresentationFormat>On-screen Show (4:3)</PresentationFormat>
  <Paragraphs>218</Paragraphs>
  <Slides>16</Slides>
  <Notes>16</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5" baseType="lpstr">
      <vt:lpstr>Arial</vt:lpstr>
      <vt:lpstr>Arial Narrow</vt:lpstr>
      <vt:lpstr>Arial Narrow Bold</vt:lpstr>
      <vt:lpstr>Calibri</vt:lpstr>
      <vt:lpstr>Georgia</vt:lpstr>
      <vt:lpstr>Custom Design</vt:lpstr>
      <vt:lpstr>1_Custom Design</vt:lpstr>
      <vt:lpstr>2_Custom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Moran</dc:creator>
  <cp:lastModifiedBy>Megan McPeak</cp:lastModifiedBy>
  <cp:revision>426</cp:revision>
  <cp:lastPrinted>2017-09-14T15:54:09Z</cp:lastPrinted>
  <dcterms:created xsi:type="dcterms:W3CDTF">2013-06-19T15:10:07Z</dcterms:created>
  <dcterms:modified xsi:type="dcterms:W3CDTF">2018-02-27T15:51:19Z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Be A Vibrant Club_Slides</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E48F2423-0D7B-4A3D-9D68-0608E3FE359E</vt:lpwstr>
  </property>
  <property fmtid="{D5CDD505-2E9C-101B-9397-08002B2CF9AE}" pid="6" name="ArticulateProjectFull">
    <vt:lpwstr>S:\publications and courses\16 pubs\245_Be a Vibrant Club\Master_245\Presentation and Worksheet\Be A Vibrant Club_Slides.ppta</vt:lpwstr>
  </property>
</Properties>
</file>