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8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9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0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1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2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3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4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6" r:id="rId5"/>
    <p:sldMasterId id="2147483682" r:id="rId6"/>
    <p:sldMasterId id="2147483698" r:id="rId7"/>
    <p:sldMasterId id="2147483700" r:id="rId8"/>
    <p:sldMasterId id="2147483717" r:id="rId9"/>
    <p:sldMasterId id="2147483725" r:id="rId10"/>
    <p:sldMasterId id="2147483727" r:id="rId11"/>
    <p:sldMasterId id="2147483749" r:id="rId12"/>
    <p:sldMasterId id="2147483766" r:id="rId13"/>
    <p:sldMasterId id="2147483773" r:id="rId14"/>
    <p:sldMasterId id="2147483792" r:id="rId15"/>
    <p:sldMasterId id="2147483809" r:id="rId16"/>
    <p:sldMasterId id="2147483826" r:id="rId17"/>
    <p:sldMasterId id="2147483842" r:id="rId18"/>
    <p:sldMasterId id="2147483860" r:id="rId19"/>
  </p:sldMasterIdLst>
  <p:notesMasterIdLst>
    <p:notesMasterId r:id="rId35"/>
  </p:notesMasterIdLst>
  <p:handoutMasterIdLst>
    <p:handoutMasterId r:id="rId36"/>
  </p:handoutMasterIdLst>
  <p:sldIdLst>
    <p:sldId id="297" r:id="rId20"/>
    <p:sldId id="480" r:id="rId21"/>
    <p:sldId id="481" r:id="rId22"/>
    <p:sldId id="472" r:id="rId23"/>
    <p:sldId id="479" r:id="rId24"/>
    <p:sldId id="455" r:id="rId25"/>
    <p:sldId id="485" r:id="rId26"/>
    <p:sldId id="482" r:id="rId27"/>
    <p:sldId id="460" r:id="rId28"/>
    <p:sldId id="473" r:id="rId29"/>
    <p:sldId id="474" r:id="rId30"/>
    <p:sldId id="478" r:id="rId31"/>
    <p:sldId id="475" r:id="rId32"/>
    <p:sldId id="484" r:id="rId33"/>
    <p:sldId id="470" r:id="rId34"/>
  </p:sldIdLst>
  <p:sldSz cx="9144000" cy="6858000" type="screen4x3"/>
  <p:notesSz cx="6889750" cy="10021888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  <p15:guide id="3" pos="802" userDrawn="1">
          <p15:clr>
            <a:srgbClr val="A4A3A4"/>
          </p15:clr>
        </p15:guide>
        <p15:guide id="4" orient="horz" pos="223" userDrawn="1">
          <p15:clr>
            <a:srgbClr val="A4A3A4"/>
          </p15:clr>
        </p15:guide>
        <p15:guide id="5" orient="horz" pos="269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ifer Deters" initials="JD" lastIdx="1" clrIdx="0"/>
  <p:cmAuthor id="1" name="Brianne Haxton" initials="BH" lastIdx="10" clrIdx="1">
    <p:extLst/>
  </p:cmAuthor>
  <p:cmAuthor id="2" name="Brian King" initials="BK" lastIdx="19" clrIdx="2">
    <p:extLst/>
  </p:cmAuthor>
  <p:cmAuthor id="3" name="Lee Ann Searight" initials="LAS" lastIdx="28" clrIdx="3">
    <p:extLst/>
  </p:cmAuthor>
  <p:cmAuthor id="4" name="Beth Duncan" initials="BD" lastIdx="3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31B"/>
    <a:srgbClr val="F7A81B"/>
    <a:srgbClr val="58585A"/>
    <a:srgbClr val="005DAA"/>
    <a:srgbClr val="184994"/>
    <a:srgbClr val="958D85"/>
    <a:srgbClr val="E6E5D8"/>
    <a:srgbClr val="006BB6"/>
    <a:srgbClr val="B4C6E7"/>
    <a:srgbClr val="D9E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7" autoAdjust="0"/>
    <p:restoredTop sz="64935" autoAdjust="0"/>
  </p:normalViewPr>
  <p:slideViewPr>
    <p:cSldViewPr>
      <p:cViewPr varScale="1">
        <p:scale>
          <a:sx n="70" d="100"/>
          <a:sy n="70" d="100"/>
        </p:scale>
        <p:origin x="1716" y="60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843"/>
    </p:cViewPr>
  </p:sorterViewPr>
  <p:notesViewPr>
    <p:cSldViewPr>
      <p:cViewPr varScale="1">
        <p:scale>
          <a:sx n="77" d="100"/>
          <a:sy n="77" d="100"/>
        </p:scale>
        <p:origin x="2160" y="54"/>
      </p:cViewPr>
      <p:guideLst>
        <p:guide orient="horz" pos="3157"/>
        <p:guide pos="2170"/>
        <p:guide pos="802"/>
        <p:guide orient="horz" pos="223"/>
        <p:guide orient="horz" pos="26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9" Type="http://schemas.openxmlformats.org/officeDocument/2006/relationships/presProps" Target="presProps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6182" cy="501438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09" y="0"/>
            <a:ext cx="2986182" cy="501438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>
              <a:defRPr sz="1200"/>
            </a:lvl1pPr>
          </a:lstStyle>
          <a:p>
            <a:fld id="{DDA7B16C-89DD-4243-86EA-C8AA6D1D4A8F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518740"/>
            <a:ext cx="2986182" cy="501438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09" y="9518740"/>
            <a:ext cx="2986182" cy="501438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r">
              <a:defRPr sz="1200"/>
            </a:lvl1pPr>
          </a:lstStyle>
          <a:p>
            <a:fld id="{7DFA44BC-E61E-44CF-86CD-FBF31B11F7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125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6182" cy="501438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09" y="0"/>
            <a:ext cx="2986182" cy="501438"/>
          </a:xfrm>
          <a:prstGeom prst="rect">
            <a:avLst/>
          </a:prstGeom>
        </p:spPr>
        <p:txBody>
          <a:bodyPr vert="horz" lIns="92025" tIns="46013" rIns="92025" bIns="46013" rtlCol="0"/>
          <a:lstStyle>
            <a:lvl1pPr algn="r">
              <a:defRPr sz="1200"/>
            </a:lvl1pPr>
          </a:lstStyle>
          <a:p>
            <a:fld id="{74259F47-82DC-4F58-8613-EB863265F6CF}" type="datetimeFigureOut">
              <a:rPr lang="en-US" smtClean="0"/>
              <a:t>3/26/2019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10150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5" tIns="46013" rIns="92025" bIns="4601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9599" y="4761082"/>
            <a:ext cx="5510552" cy="4509507"/>
          </a:xfrm>
          <a:prstGeom prst="rect">
            <a:avLst/>
          </a:prstGeom>
        </p:spPr>
        <p:txBody>
          <a:bodyPr vert="horz" lIns="92025" tIns="46013" rIns="92025" bIns="46013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518740"/>
            <a:ext cx="2986182" cy="501438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09" y="9518740"/>
            <a:ext cx="2986182" cy="501438"/>
          </a:xfrm>
          <a:prstGeom prst="rect">
            <a:avLst/>
          </a:prstGeom>
        </p:spPr>
        <p:txBody>
          <a:bodyPr vert="horz" lIns="92025" tIns="46013" rIns="92025" bIns="46013" rtlCol="0" anchor="b"/>
          <a:lstStyle>
            <a:lvl1pPr algn="r">
              <a:defRPr sz="1200"/>
            </a:lvl1pPr>
          </a:lstStyle>
          <a:p>
            <a:fld id="{B3DE3E84-BA42-4E70-B9F0-313CED1D9D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731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lub.innovations@rotary.org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embershipDevelopmen@rotary.org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71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1pPr>
            <a:lvl2pPr marL="747618" indent="-287545" defTabSz="93771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2pPr>
            <a:lvl3pPr marL="1150182" indent="-230036" defTabSz="93771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3pPr>
            <a:lvl4pPr marL="1610255" indent="-230036" defTabSz="93771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4pPr>
            <a:lvl5pPr marL="2070329" indent="-230036" defTabSz="93771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5pPr>
            <a:lvl6pPr marL="2530402" indent="-230036" defTabSz="9377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6pPr>
            <a:lvl7pPr marL="2990474" indent="-230036" defTabSz="9377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7pPr>
            <a:lvl8pPr marL="3450548" indent="-230036" defTabSz="9377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8pPr>
            <a:lvl9pPr marL="3910620" indent="-230036" defTabSz="9377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fld id="{2338F78E-058D-4C24-85C2-32DCECBC9B23}" type="slidenum">
              <a:rPr lang="en-US" sz="1300">
                <a:solidFill>
                  <a:prstClr val="black"/>
                </a:solidFill>
              </a:rPr>
              <a:pPr/>
              <a:t>1</a:t>
            </a:fld>
            <a:endParaRPr lang="en-US" sz="1300" dirty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9975" y="354013"/>
            <a:ext cx="4749800" cy="3563937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9599" y="4283604"/>
            <a:ext cx="5510552" cy="51632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h-TH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บันทึกสำหรับผู้บรรยาย</a:t>
            </a:r>
            <a:r>
              <a:rPr lang="en-US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สไลด์ชุดนี้สามารถใช้หรือปรับใช้ตามความต้องการของแต่ละภูมิภาค อย่างไรก็ตาม จะต้องปรับสไลด์ให้เหมาะสม ดังนี้</a:t>
            </a:r>
          </a:p>
          <a:p>
            <a:endParaRPr lang="en-US" sz="1600" i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สไลด์ที่ 1</a:t>
            </a:r>
            <a:r>
              <a:rPr lang="en-US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เพิ่มชื่อของท่านและวันที่</a:t>
            </a:r>
            <a:endParaRPr lang="en-US" sz="1600" i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สไลด์ที่ 4</a:t>
            </a:r>
            <a:r>
              <a:rPr lang="en-US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เมื่อเห็นอักษร </a:t>
            </a:r>
            <a:r>
              <a:rPr lang="en-US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X </a:t>
            </a:r>
            <a:r>
              <a:rPr lang="th-TH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ขอให้ใส่ข้อมูลจาก </a:t>
            </a:r>
            <a:r>
              <a:rPr lang="en-US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Rotary Club Central </a:t>
            </a:r>
            <a:r>
              <a:rPr lang="th-TH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หรือลบทิ้ง ท่านสามารถ </a:t>
            </a:r>
            <a:r>
              <a:rPr lang="en-US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Unhide the slide </a:t>
            </a:r>
            <a:r>
              <a:rPr lang="th-TH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(ใช้เมนู </a:t>
            </a:r>
            <a:r>
              <a:rPr lang="en-US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Slide Show</a:t>
            </a:r>
            <a:r>
              <a:rPr lang="th-TH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) เพื่อให้มองเห็นในระหว่างการนำเสนอ ทำการเปรียบเทียบระหว่างแนวโน้มในภูมิภาค แนวโน้มทั่วโลก และเพิ่มเติมเป็นข้อสังเกตของท่านเอง </a:t>
            </a:r>
          </a:p>
          <a:p>
            <a:r>
              <a:rPr lang="th-TH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ท่านสามารถหารูปภาพเพิ่มเติมเพื่อที่จะเน้นในเรื่องของ</a:t>
            </a:r>
            <a:r>
              <a:rPr lang="en-US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People of Action </a:t>
            </a:r>
            <a:r>
              <a:rPr lang="th-TH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(สไลด์ที่ 15) ได้จาก </a:t>
            </a:r>
            <a:r>
              <a:rPr lang="en-US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Brand Center </a:t>
            </a:r>
            <a:r>
              <a:rPr lang="th-TH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โดยไปที่เมนู </a:t>
            </a:r>
            <a:r>
              <a:rPr lang="en-US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Materials </a:t>
            </a:r>
            <a:r>
              <a:rPr lang="th-TH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แล้วจึงไปที่ </a:t>
            </a:r>
            <a:r>
              <a:rPr lang="en-US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Toolkits</a:t>
            </a:r>
          </a:p>
          <a:p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ผู้บรรยาย 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สมาชิกของ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ตารีเป็นทรัพย์สินที่มีค่าที่สุดของเรา เมื่อสมาชิกภาพมีความเข้มแข็ง สโมสรของเราจะมีชีวิตชีวามากขึ้น 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ตารีจะเป็นที่มองเห็นได้มากขึ้น และสมาชิกของเราจะมีทรัพยากรมากขึ้นที่จะช่วยให้ชุมชนเติบโต</a:t>
            </a:r>
          </a:p>
          <a:p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ในช่วงเวลานี้ของปี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ตารี สโมสรมากมายทั่วโลกเติบโตขึ้นเพราะผู้คนมองหาหนทางใหม่ๆ ที่จะตอบแทนให้กลับคืนแก่ชุมชน แต่หากเราหวังที่จะสร้างความเปลี่ยนแปลงที่ยั่งยืนในชุมชน ในโลก และในตัวเราเอง เราจำเป็นต้องทำให้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ตารีเติบโตต่อไป โดยการเพิ่มการบำเพ็ญประโยชน์ เพิ่มผลกระทบของโครงการ แต่ที่สำคัญที่สุด คือการเพิ่มสมาชิกเพื่อที่เราจะบรรลุผลสำเร็จได้มากขึ้น</a:t>
            </a:r>
          </a:p>
          <a:p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การทำ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ตารีมีความสำคัญและเติบโตในศตวรรษที่ 2 ต่อไป ในขณะที่ส่งเสริมชีวิตความเป็นอยู่ของสมาชิก จะต้องใช้ความตั้งใจที่จะเปลี่ยนแปลงสิ่งใหม่ๆ มองหาความหลากหลายและปรับให้เข้ากับความต้องการในการเปลี่ยนแปลง ซึ่งจะต้องเริ่มต้นด้วยการเข้าใจว่าเราอยู่กึ่งกลางของปี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ตารี 2018-2019 และรู้ว่ามีทรัพยากรและเครื่องมืออะไรอยู่บ้างซึ่งจะช่วยให้เราบรรลุเป้าหมายได้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1563" y="354013"/>
            <a:ext cx="4746625" cy="3560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9599" y="4296243"/>
            <a:ext cx="5510552" cy="5178660"/>
          </a:xfrm>
        </p:spPr>
        <p:txBody>
          <a:bodyPr/>
          <a:lstStyle/>
          <a:p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เรื่องที่ท้าทายเรื่องที่ 2 ที่ผู้นำสโมสรตั้งข้อสังเกตคือ การใช้ความยืดหยุ่นเป็นแนวทางในการตอบสนองความต้องการที่หลากหลายของสมาชิก อันที่จริง สโมสรมีอิสระมากกว่าที่เคยเป็นมาในการสร้างสรรค์ประสบการณ์ที่เป็นผลดีสำหรับทุกคน ท่านสามารถตัดสินใจว่าสโมสรจะประชุมอย่างไร เมื่อใด ที่ไหน บ่อยเพียงใด รวมทั้งประเภทสมาชิกอะไรบ้างที่สโมสรจะเสนอ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สโมสรทั่วโลกมีความยืดหยุ่นมากขึ้นใน 3 แนวทางหลักด้วยกัน คือ บางสโมสรใช้รูปแบบการประชุมที่เป็นทางเลือก บางสโมสรกำลังเปลี่ยนแปลงหรือเพิ่มความหลากหลายว่าจะมีประชุมเมื่อใดและบ่อยเพียงใด และบางสโมสรเสนอประเภทสมาชิกเพิ่มเติม เพื่อให้ผู้คนจำนวนมากขึ้นในชุมชนสามารถเข้ามาเป็นส่วนหนึ่งของครอบครัว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ตารี ท่านสามารถหาข้อมูลเพิ่มเติมได้ที่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rotary.org/flexibility</a:t>
            </a:r>
          </a:p>
          <a:p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แนวทางที่สโมสรจะสามารถตอบสนองความต้องการที่หลากหลายของสมาชิกและชุมชนได้มีดังนี้</a:t>
            </a:r>
          </a:p>
          <a:p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44922" indent="-144922"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หากมีผู้ที่มีคุณสมบัติดีแต่ไม่สามารถเข้าร่วมประชุมของสโมสรได้ ควรเริ่มต้นสโมสร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แซทเทิลไลท์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เพื่อให้โอกาสพวกเขาในการเข้าร่วมใน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ตารี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44922" indent="-144922"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เปลี่ยนแปลงวิธีการ เวลาและความถี่ในการประชุม เช่น ท่านสามารถตัดสินใจที่จะประชุมเดือนละ 2 ครั้ง หรือเปลี่ยนจากการประชุมที่นั่งรับประทานอาหารอย่างมีพิธีรีตองให้เป็นการพบปะที่เป็นทางการน้อยลง (และมักจะใช้เงินน้อยลงด้วย) ท่านยังอาจจะทดแทนการประชุมที่กำหนดตามปกติด้วยงานกิจกรรมทางสังคมหรือโครงการบำเพ็ญประโยชน์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44922" indent="-144922"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เสนอประเภทสมาชิกใหม่ เช่น สมาชิกภาพแบบ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corporate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เพื่อดึงดูดสมาชิกจำนวนมากขึ้นจากบริษัทเดียวกัน หรือสมาชิกภาพแบบ 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associate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สำหรับผู้มีวิชาชีพอายุน้อยที่ต้องการตัวเลือกที่ใช้จ่ายน้อยลง หรือใช้เวลาน้อยลง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44922" indent="-144922"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ระหนักถึงศักยภาพของการประชุมออนไลน์ที่จะสามารถดึงดูดสมาชิกที่ไม่สามารถเข้าประชุมแบบพบปะกันได้ทุกครั้ง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44922" indent="-144922"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ท่านสามารถพิจารณาพัฒนาสโมสรจากเรื่องราว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ต่างๆ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เพื่อดึงดูดและทำให้สมาชิกที่มีความชื่นชอบในเฉพาะเรื่องเข้ามีส่วนร่วม เช่น เรื่องน้ำ สันติภาพ หรือประเด็น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อื่นๆ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E3E84-BA42-4E70-B9F0-313CED1D9DC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6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1563" y="354013"/>
            <a:ext cx="4746625" cy="3560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9599" y="4283605"/>
            <a:ext cx="5510552" cy="4998964"/>
          </a:xfrm>
        </p:spPr>
        <p:txBody>
          <a:bodyPr/>
          <a:lstStyle/>
          <a:p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ท้ายที่สุด สำหรับผู้นำที่กล่าวว่า 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การทำ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ให้สมาชิกมีส่วนร่วม เป็นอาสาสมัครหรือทำหน้าที่ในบทบาทผู้นำเป็นเรื่องที่ท้าทาย จะต้องถามคำถามต่อไปนี้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44922" indent="-144922"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สมาชิกของเรากำลังแสวงหาการเติบโตและเครือข่ายทางวิชาชีพหรือไม่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44922" indent="-144922"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สโมสรของเราเสนอโอกาสในเรื่องพัฒนาวิชาชีพหรือไม่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44922" indent="-144922"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เราต้องการพัฒนาผู้นำที่สามารถสร้างอนาคตให้แก่สโมสรและชุมชนหรือไม่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สมาชิกภาพในสโมสร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ตารีเสนอโอกาสในการเชื่อมโยงกับผู้มีวิชาชีพ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อื่นๆ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ที่ไม่กลัวการเป็นผู้นำและการอุทิศตนเพื่อทำให้เกิดการเปลี่ยนแปลง แต่สมาชิกไม่จำเป็นต้องมีบทบาทของการเป็นผู้นำเพื่อที่จะเป็นผู้นำ พวกเขาสามารถให้คำแนะนำแก่โครงการบำเพ็ญประโยชน์ เชื่อมโยงกันหรือเป็นพี่เลี้ยง จัดงานกิจกรรมของสโมสรหรือมีส่วนร่วมในงานอบรมของสโมสรหรือภาคได้</a:t>
            </a:r>
          </a:p>
          <a:p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ทรัพยากรที่สำคัญอย่างหนึ่งที่จะแบ่งปันกับสมาชิก คือ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Learning Center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หลักสูตร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ต่างๆ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จะเป็นแบบที่มีปฏิสัมพันธ์ (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interactive)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โรแท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เรียนทุกระดับสามารถเรียนรู้ได้และเป็นประโยชน์อย่างยิ่งกับสมาชิกในการพัฒนาตนเองและวิชาชีพ ยังมีเว็บบินา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ร์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อีกจำนวนหนึ่งซึ่งจะหาดูได้ที่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rotary.org/webinars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หัวข้อเรื่อง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ต่างๆ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มีอาทิเช่น การจัดการ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Membership Leads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การจัดการประสบการณ์ของสมาชิก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ตารี การพัฒนาสโมสรใหม่ และรูปแบบสมาชิกภาพสำหรับอนาคตของ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ตารี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E3E84-BA42-4E70-B9F0-313CED1D9DC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8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1563" y="354013"/>
            <a:ext cx="4746625" cy="3560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9599" y="4283606"/>
            <a:ext cx="5510552" cy="4509507"/>
          </a:xfrm>
        </p:spPr>
        <p:txBody>
          <a:bodyPr/>
          <a:lstStyle/>
          <a:p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ผู้นำคนใหม่จะเกิดขึ้นอยู่เสมอ พวกเขาอาศัยอยู่ในชุมชนและมีความกระตือรือร้นที่จะเสียสละ 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ทาแร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คท์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เป็นแนวทางที่ยอดเยี่ยมใน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การทำ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ให้เข้ามามีส่วนร่วม สโมสร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ทาแร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คท์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ชุมชนให้โอกาสแก่ผู้นำอายุน้อยในการพัฒนาความสัมพันธ์ที่ยั่งยืนกับผู้นำในชุมชนในขณะที่มีส่วนร่วมในโครงการบำเพ็ญประโยชน์ที่มีความหมาย และในปัจจุบัน 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ทาแรคเทอร์สามารถเป็นสมาชิกของทั้งสโมสร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ทาแร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คท์แ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ละสโมสร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ตารีในเวลาเดียวกัน ทำให้เกิดการถ่ายโอนที่ใ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ร้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รอยต่อ เมื่อสมาชิกมีอายุมากเกินกว่าจะอยู่กับ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ทาแร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คท์</a:t>
            </a:r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เป้าหมายของเราคือ เพิ่มจำนวนสโมสร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ทาแร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คท์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ทั่วโลกให้ได้ 2 เท่า นอกเหนือจากการสนับสนุนและสร้างความสัมพันธ์กับผู้มีวิชาชีพอายุน้อยกว่าแล้ว เป้าหมาย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การทำ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ทาแร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คท์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เติบโตนี้ยังสนับสนุนแผนกลยุทธ์ใหม่ของ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ตารีในการสร้างช่องทางใหม่ๆ ใน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ตารี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ผู้มีวิชาชีพอายุน้อยสามารถเป็นสมาชิก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ตารีที่ยอดเยี่ยมได้ แต่การจะนำพวกเขามาสู่สโมสรได้ เราจำเป็นต้องเข้าใจพวกเขาเสียก่อน ชุดเครื่องมือออนไลน์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Engaging Young Professionals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Rotary.org/membership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ให้คำแนะนำที่ปฏิบัติได้ และมีทรัพยากรที่จะช่วยท่านทำให้ผู้มีวิชาชีพอายุน้อยในพื้นที่ของท่านมีส่วนร่วม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E3E84-BA42-4E70-B9F0-313CED1D9DC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439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9975" y="354013"/>
            <a:ext cx="4749800" cy="356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9599" y="4283606"/>
            <a:ext cx="5510552" cy="4509507"/>
          </a:xfrm>
        </p:spPr>
        <p:txBody>
          <a:bodyPr/>
          <a:lstStyle/>
          <a:p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มีผลงาน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ดีๆ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อยู่ทั่วโลก และ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ตารีต้องการรู้ว่ามีอะไรบ้างที่ทำแล้วได้ผลดีในสโมสรของท่าน โปรดแบ่งปันเรื่องราวของนวัตกรรมและความยืดหยุ่น และท่านอาจจะได้เห็นมันในจดหมายข่าว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Membership Minute,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บล็อก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Rotary Voices,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นิตยสาร </a:t>
            </a:r>
            <a:r>
              <a:rPr lang="en-US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The Rotarian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หรือบนสื่อทางสังคม สมาชิกยังสามารถแลกเปลี่ยนวิธีปฏิบัติที่ดีที่สุดได้ที่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Discussion Group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ในหัวข้อ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Membership Best Practices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อีกด้วย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ส่งเรื่องราวความสำเร็จของสโมสรไปที่ </a:t>
            </a:r>
            <a:r>
              <a:rPr lang="en-US" sz="1600" u="sng" dirty="0">
                <a:latin typeface="Browallia New" panose="020B0604020202020204" pitchFamily="34" charset="-34"/>
                <a:cs typeface="Browallia New" panose="020B0604020202020204" pitchFamily="34" charset="-34"/>
                <a:hlinkClick r:id="rId3"/>
              </a:rPr>
              <a:t>club.innovations@rotary.org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เพื่อให้เราสามารถแบ่งปันเรื่องราวเหล่านั้นกับโลก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ตารี และยังเป็นการแสดงให้เห็นว่า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โรแท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เรียนเป็นคนพูดจริงทำจริง (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People of Action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 ได้ในแนวทางมากมาย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E3E84-BA42-4E70-B9F0-313CED1D9DC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852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1563" y="354013"/>
            <a:ext cx="4746625" cy="3560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9599" y="4283606"/>
            <a:ext cx="5510552" cy="4509507"/>
          </a:xfrm>
        </p:spPr>
        <p:txBody>
          <a:bodyPr/>
          <a:lstStyle/>
          <a:p>
            <a:pPr defTabSz="920252"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เมื่อผู้คนเข้ามาร่วมในสโมสร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ตารี ศักยภาพของพวกเขาใน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การทำ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ให้เกิดการเปลี่ยนแปลงในโลกจะเติบโตขึ้นอย่างรวดเร็ว นั่นเป็นเพราะเขาได้เข้าร่วมในเครือข่ายของผู้คนมากกว่า 1.2 ล้านคนที่ลงมือปฏิบัติ เป็นอาสาสมัครจากทั่วโลกที่มีเป้าหมายร่วมกันในการปรับปรุงคุณภาพชีวิตของผู้อื่น แต่ด้วยการเข้าร่วมเพียงเท่านั้นไม่ทำให้เกิดการเปลี่ยนแปลงชีวิตหรือทำให้เกิดความเชื่อมโยงกันได้ สิ่งนั้นจะเกิดได้ด้วยการมีส่วนเกี่ยวข้องและใช้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ทุกๆ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โอกาสจากการเป็นสมาชิก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ตารีให้มากที่สุด ไม่ว่าจะเป็นการเชื่อมโยงกับสโมสร ชุมชน หรือโลกของ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ตารีที่กว้างใหญ่ แจ้งให้สมาชิกของท่านทราบด้วยว่าพวกเขากำลังสานสัมพันธ์ที่ยั่งยืน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E3E84-BA42-4E70-B9F0-313CED1D9DC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096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9975" y="354013"/>
            <a:ext cx="4749800" cy="356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9599" y="4283606"/>
            <a:ext cx="5510552" cy="4509507"/>
          </a:xfrm>
        </p:spPr>
        <p:txBody>
          <a:bodyPr/>
          <a:lstStyle/>
          <a:p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สมาชิกเป็นสินทรัพย์ที่มีค่าที่สุดของเรา เป็นกลุ่มที่มีความหลากหลายของผู้มีวิชาชีพที่มีแรงขับเคลื่อนสู่การให้กลับคืนร่วมกัน และด้วยการร่วมมือกัน เราย่อมจะเห็นโลกใบหนึ่งซึ่งผู้คนมารวมกัน และลงมือปฏิบัติเพื่อสร้างสรรค์การเปลี่ยนแปลงที่ยืนยาวระหว่างกันในโลก ในชุมชน และในตัวของเราเอง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 </a:t>
            </a:r>
          </a:p>
          <a:p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ขอบคุณ</a:t>
            </a:r>
          </a:p>
          <a:p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มีคำถามหรือไม่</a:t>
            </a:r>
          </a:p>
          <a:p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บันทึกสำหรับผู้บรรยาย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44922" indent="-144922"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อีเมลคำถามไปที่ </a:t>
            </a:r>
            <a:r>
              <a:rPr lang="en-US" sz="1600" u="sng" dirty="0">
                <a:latin typeface="Browallia New" panose="020B0604020202020204" pitchFamily="34" charset="-34"/>
                <a:cs typeface="Browallia New" panose="020B0604020202020204" pitchFamily="34" charset="-34"/>
                <a:hlinkClick r:id="rId3"/>
              </a:rPr>
              <a:t>MembershipDevelopmen@rotary.org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44922" indent="-144922"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มีแนวโน้มทั่วโลกเพิ่มเติมในการอัพเดทเดือนกรกฎาคม 2561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E3E84-BA42-4E70-B9F0-313CED1D9DC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454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3625" y="347663"/>
            <a:ext cx="4762500" cy="3573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9599" y="4283605"/>
            <a:ext cx="5510552" cy="5096514"/>
          </a:xfrm>
        </p:spPr>
        <p:txBody>
          <a:bodyPr/>
          <a:lstStyle/>
          <a:p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ณ วันที่ 1 มกราคม เรามี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</a:p>
          <a:p>
            <a:pPr marL="144922" indent="-144922">
              <a:buFont typeface="Arial" panose="020B0604020202020204" pitchFamily="34" charset="0"/>
              <a:buChar char="•"/>
            </a:pPr>
            <a:r>
              <a:rPr lang="th-TH" sz="1600" b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โรแท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เรียน 1,206,501 คน ซึ่งเพิ่มขึ้นจากวันที่ 1 กรกฎาคม จำนวน 11,394 คน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44922" indent="-144922">
              <a:buFont typeface="Arial" panose="020B0604020202020204" pitchFamily="34" charset="0"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มีสโมสร 35,663 สโมสร (ลดลง 18 สโมสร จากวันที่ 1 กรกฎาคม)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การเริ่มต้นสโมสรใหม่เป็นการขยายการเข้าถึงและเพิ่มศักยภาพในการบำเพ็ญประโยชน์ทั่วโลก เรารู้ว่ามีสโมสรมากมายที่พิสูจน์ให้เห็นแล้วว่าความยืดหยุ่นเป็นแนวทางที่ดีเยี่ยมในการตอบสนองความต้องการที่หลากหลายของสมาชิกสโมสร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44922" indent="-144922">
              <a:buFont typeface="Arial" panose="020B0604020202020204" pitchFamily="34" charset="0"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สมาชิกของเรามีสตรีถึง 23 เปอร์เซ็นต์ เพิ่มขึ้นประมาณ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1 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เปอร์เซ็นต์ ตั้งแต่วันที่ 1 กรกฎาคม 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44922" indent="-144922"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ข้อมูลใน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Rotary Club Central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แสดงให้เห็นว่าสมาชิกส่วนใหญ่มีอายุระหว่าง 50 ถึง 69 ปี ถึงแม้ว่าจะคำนวณเปอร์เซ็นต์ที่ถูกต้องได้ยาก เพราะมีสมาชิกถึง 41 เปอร์เซ็นต์ที่มิได้แจ้งอายุในประวัติของสมาชิกภาพ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เราเป็นอย่างไรบ้างเมื่อเปรียบเทียบกับวันที่ 1 มกราคม 2018? 1 ปีที่ผ่านมาแล้ว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E3E84-BA42-4E70-B9F0-313CED1D9DC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482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3625" y="354013"/>
            <a:ext cx="4762500" cy="3573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9599" y="4283605"/>
            <a:ext cx="5510552" cy="4757658"/>
          </a:xfrm>
        </p:spPr>
        <p:txBody>
          <a:bodyPr/>
          <a:lstStyle/>
          <a:p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กราฟนี้แสดงลักษณะการขึ้นลงของสมาชิกภาพในช่วงเวลา 5 ปี  ในช่วง 5 เดือนแรกของแต่ละปีจำนวนสมาชิกจะเพิ่มขึ้น ตามมาด้วยลดลงเล็กน้อยก่อนการแจ้งหนี้สโมสรในวันที่ 1 มกราคม ซึ่งเป็นเวลาที่สโมสรมักจะรายงานการเปลี่ยนแปลงสมาชิกภาพ สมาชิกจะเพิ่มขึ้นอีกจนถึงเดือนพฤษภาคม และลดลงก่อนการแจ้งหนี้ในวันที่ 1 กรกฎาคม เมื่อสโมสรปรับปรุงข้อมูลสมาชิกให้เป็นปัจจุบัน</a:t>
            </a:r>
          </a:p>
          <a:p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เปรียบเทียบกับเดือนมกราคมปีที่แล้ว เรามีสมาชิกลดลง 10,000 คน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การเข้าใจวัฏจักรนี้และการวางแผนงานให้สอดคล้องเป็นเรื่องที่สำคัญ เรามักจะเห็นการเติบโตจนถึงเดือนพฤษภาคม และจากรูปแบบนี้ ก็คาดเดาได้ว่าจะลดลงอีกครั้งในเดือนกรกฎาคม  การที่จะขยายสโมสรในช่วงเวลาปีหนึ่งไปสู่อีกปีหนึ่งได้นั้น เราควรมุ่งเป้าหมายให้บรรลุการเพิ่มสมาชิกให้ได้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3-5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เปอร์เซ็นต์มากกว่าในปีที่ผ่านมาในระหว่างกรกฎาคมถึงพฤษภาคม</a:t>
            </a:r>
          </a:p>
          <a:p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บันทึกสำหรับผู้บรรยาย</a:t>
            </a:r>
            <a:r>
              <a:rPr lang="en-US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ตรวจสอบ </a:t>
            </a:r>
            <a:r>
              <a:rPr lang="en-US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Rotary Club Central </a:t>
            </a:r>
            <a:r>
              <a:rPr lang="th-TH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เพื่อให้ได้จำนวนทั่วโลกที่เป็นปัจจุบัน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E3E84-BA42-4E70-B9F0-313CED1D9DC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47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8225" y="381000"/>
            <a:ext cx="4813300" cy="360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9599" y="4308882"/>
            <a:ext cx="5510552" cy="4521487"/>
          </a:xfrm>
        </p:spPr>
        <p:txBody>
          <a:bodyPr/>
          <a:lstStyle/>
          <a:p>
            <a:r>
              <a:rPr lang="th-TH" sz="1600" b="1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บันทึกสำหรับผู้บรรยาย</a:t>
            </a:r>
            <a:r>
              <a:rPr lang="en-US" sz="1600" b="1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แนวโน้มของเพศและอายุมีอยู่ที่ </a:t>
            </a:r>
            <a:r>
              <a:rPr lang="en-US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Dashboard</a:t>
            </a:r>
            <a:r>
              <a:rPr lang="th-TH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ของ</a:t>
            </a:r>
            <a:r>
              <a:rPr lang="en-US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Rotary Club Central</a:t>
            </a:r>
          </a:p>
          <a:p>
            <a:endParaRPr lang="th-TH" sz="1600" i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มีเพียงผู้นำในระดับภาคและเหนือระดับภาคเท่านั้นที่จะสามารถเข้าถึงรายงานเพิ่มเติมตามรายการด้านล่าง</a:t>
            </a:r>
            <a:endParaRPr lang="en-US" sz="1600" i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sz="1600" i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เมื่อท่านเห็นอักษร </a:t>
            </a:r>
            <a:r>
              <a:rPr lang="en-US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X </a:t>
            </a:r>
            <a:r>
              <a:rPr lang="th-TH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บนสไลด์ และในบันทึกด้านล่าง ขอให้แทนที่ด้วยข้อมูลจาก </a:t>
            </a:r>
            <a:r>
              <a:rPr lang="en-US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Rotary Club Central </a:t>
            </a:r>
            <a:r>
              <a:rPr lang="th-TH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หรือลบออกไป  อย่าซ่อนสไลด์ </a:t>
            </a:r>
            <a:r>
              <a:rPr lang="en-US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โดยการใช้เมนู - การนำเสนอภาพนิ่ง</a:t>
            </a:r>
            <a:r>
              <a:rPr lang="en-US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) </a:t>
            </a:r>
            <a:r>
              <a:rPr lang="th-TH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เพื่อให้มองเห็นในระหว่างการนำเสนอ ทำการเปรียบเทียบระหว่างแนวโน้มในภูมิภาคและแนวโน้มทั่วโลกพร้อมทั้งเพิ่มเติมข้อสังเกตของท่านเอง</a:t>
            </a:r>
          </a:p>
          <a:p>
            <a:endParaRPr lang="en-US" sz="1600" i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ภายใต้เมนู “</a:t>
            </a:r>
            <a:r>
              <a:rPr lang="en-US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Reports</a:t>
            </a:r>
            <a:r>
              <a:rPr lang="th-TH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 ที่ </a:t>
            </a:r>
            <a:r>
              <a:rPr lang="en-US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Rotary Club Central:</a:t>
            </a:r>
          </a:p>
          <a:p>
            <a:endParaRPr lang="en-US" sz="1600" i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44922" indent="-144922">
              <a:buFont typeface="Arial" panose="020B0604020202020204" pitchFamily="34" charset="0"/>
              <a:buChar char="•"/>
            </a:pPr>
            <a:r>
              <a:rPr lang="th-TH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en-US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Club in a District</a:t>
            </a:r>
            <a:r>
              <a:rPr lang="th-TH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 ให้ข้อมูลจำนวนตัวเลขของสโมสรและสมาชิกในปัจจุบัน</a:t>
            </a:r>
            <a:endParaRPr lang="en-US" sz="1600" i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44922" indent="-144922">
              <a:buFont typeface="Arial" panose="020B0604020202020204" pitchFamily="34" charset="0"/>
              <a:buChar char="•"/>
            </a:pPr>
            <a:r>
              <a:rPr lang="th-TH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en-US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Member Viability and Growth</a:t>
            </a:r>
            <a:r>
              <a:rPr lang="th-TH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 คือการคำนวณแนวโน้มการรักษาสมาชิกในช่วงเวลา 3 ปี</a:t>
            </a:r>
            <a:endParaRPr lang="en-US" sz="1600" i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44922" indent="-144922">
              <a:buFont typeface="Arial" panose="020B0604020202020204" pitchFamily="34" charset="0"/>
              <a:buChar char="•"/>
            </a:pPr>
            <a:r>
              <a:rPr lang="th-TH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en-US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5-Year History of Rotary Club Membership Figures</a:t>
            </a:r>
            <a:r>
              <a:rPr lang="th-TH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 ให้ข้อมูลแนวโน้มของสมาชิกภาพ</a:t>
            </a:r>
            <a:endParaRPr lang="en-US" sz="1600" i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44922" indent="-144922">
              <a:buFont typeface="Arial" panose="020B0604020202020204" pitchFamily="34" charset="0"/>
              <a:buChar char="•"/>
            </a:pPr>
            <a:r>
              <a:rPr lang="th-TH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en-US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Club Viability and Growth</a:t>
            </a:r>
            <a:r>
              <a:rPr lang="th-TH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 ติดตามแนวโน้มการพัฒนาของสโมสรในช่วงเวลา 5 ปี</a:t>
            </a:r>
            <a:endParaRPr lang="en-US" sz="1600" i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ผู้บรรยาย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ประวัติของภาค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__________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เมื่อวันที่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__________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แนวโน้มสมาชิกภาพโดยทั่วไป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ในปัจจุบันมีสโมสร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XX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สโมสร และมีจำนวนสมาชิก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XXXX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คน</a:t>
            </a:r>
          </a:p>
          <a:p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การรักษาสมาชิก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ประวัติการรักษาสมาชิกของภาคตั้งแต่เดือน กรกฎาคม 2015 ถึง มิถุนายน 2018 (3 ปี) จะถูกนำเสนอดังนี้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</a:p>
          <a:p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การรักษาสมาชิกใหม่คิดเป็น 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XX 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เปอร์เซ็นต์ การรักษาสมาชิกที่มีอยู่แล้วคิดเป็น 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XX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เปอร์เซ็นต์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การรักษาสมาชิกจะถูกคำนวณโดยรอบเวลา 3 ปี ดังนั้นเราจึงคิดว่าสมาชิก “ใหม่” คือผู้ที่เข้าร่วมภายใน 3 ปีที่ผ่านมา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62304" indent="-144922">
              <a:buFont typeface="Arial" panose="020B0604020202020204" pitchFamily="34" charset="0"/>
              <a:buChar char="•"/>
            </a:pP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XX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เปอร์เซ็นต์ของสมาชิกที่เข้าร่วมก่อนวันที่ 1กรกฎาคม 2015 ยังคงเป็นสมาชิก 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62304" indent="-144922">
              <a:buFont typeface="Arial" panose="020B0604020202020204" pitchFamily="34" charset="0"/>
              <a:buChar char="•"/>
            </a:pP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XX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เปอร์เซ็นต์ของสมาชิกที่เข้าร่วมหลังจากวันที่ 1กรกฎาคม 2015 ยังคงเป็นสมาชิก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(เพิ่มเติมข้อสังเกตของท่าน)</a:t>
            </a:r>
          </a:p>
          <a:p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ประวัติด้านอายุและเพศ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ประวัติอายุและเพศในปัจจุบันของภาคคิดเป็นผู้ชาย 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XX 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เปอร์เซ็นต์ และผู้หญิง 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XX 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เปอร์เซ็นต์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และข้อมูลนี้เปลี่ยนแปลงไป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(มาก/เล็กน้อย/อยู่บ้าง)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ในช่วงเวลา 3 ปี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XX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เปอร์เซ็นต์ของสมาชิกมีอายุ 50 ปีหรือมากกว่า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(ตั้งข้อสังเกตเพิ่มเติม)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E3E84-BA42-4E70-B9F0-313CED1D9DC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12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71563" y="354013"/>
            <a:ext cx="4746625" cy="35607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9599" y="4270968"/>
            <a:ext cx="5510552" cy="4509507"/>
          </a:xfrm>
        </p:spPr>
        <p:txBody>
          <a:bodyPr/>
          <a:lstStyle/>
          <a:p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ตารีมีข้อเสนอมากมายให้แก่สมาชิกมากกว่า 80,000 คนที่เพิ่งเข้าร่วมในปีนี้ นั่นคือ โอกาสในการสร้างสรรค์การเปลี่ยนแปลงในทางที่ดีทั่วโลก การปฏิบัติการในชุมชน การมีเพื่อนใหม่ๆ และการพัฒนาทักษะความชำนาญ</a:t>
            </a:r>
          </a:p>
          <a:p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แต่จำนวนสมาชิกเกือบจะเท่าๆ กันได้ลาออกไปแล้ว ในจำนวนสมาชิกที่ลาออก จำนวน 52 เปอร์เซ็นต์เป็นสมาชิกในสโมสรน้อยกว่า 2 ปี</a:t>
            </a:r>
          </a:p>
          <a:p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สมาชิกจะมีการเปลี่ยนแปลงโดยเฉพาะอย่างยิ่งในระหว่าง 2 ระยะคือ ก่อนปีที่ 3 และหลังปีที่ 10 อีกครั้งหนึ่ง แต่สมาชิกอาจจะลาออกหรือรู้สึกไม่มีความสุขใน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ตารีเมื่อใดก็ได้ 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ตารีให้โอกาสมากมายนับไม่ถ้วนใน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การทำ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ให้มีส่วนเกี่ยวข้องในทุกระดับ ไม่ว่าจะเป็นการทำหน้าที่เป็นกรรมการ เข้าร่วมในกลุ่มปฏิบัติการ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โรแท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เรียนหรือกลุ่มมิตรภาพ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ตารี เป็นพี่เลี้ยง หรือดำเนินโครงการที่ลงมือปฏิบัติ (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hands-on service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 สิ่งที่เราต้องทำก็คือทำให้มั่นใจว่า เราได้เชื่อมโยงสมาชิกแต่ละคนให้เข้ากับส่วน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ต่างๆ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ของ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ตารี ซึ่งหมายถึงพวกเขาส่วนมากและให้พวกเขาได้ดำเนินงานตามความปรารถนา  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การทำ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สมาชิกมีส่วนเกี่ยวข้องอย่างกระตือรือร้นอยู่เสมอเป็นกลยุทธ์ในการสร้างการมีส่วนร่วมที่ดีที่สุดของเรา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E3E84-BA42-4E70-B9F0-313CED1D9DC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12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9975" y="354013"/>
            <a:ext cx="4749800" cy="356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9599" y="4283605"/>
            <a:ext cx="5510552" cy="5738283"/>
          </a:xfrm>
        </p:spPr>
        <p:txBody>
          <a:bodyPr/>
          <a:lstStyle/>
          <a:p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สไลด์นี้แสดงให้รู้เกี่ยวกับการที่สมาชิกลาออกจาก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ตารี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ส่วนใหญ่จะให้เหตุผลในการลาออก 1 ใน 3 ข้อต่อไปนี้ คือ ต้องใช้เวลา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&amp;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มีค่าใช้จ่ายมาก สภาพแวดล้อมโดยทั่วไปของสโมสร หรือไม่เป็นไปตามที่คาดหวัง เรื่องที่ไม่เป็นไปตามที่หวัง คือ การเป็นอาสาสมัครและการมีส่วนเกี่ยวข้องกับชุมชน มิตรภาพ การเป็นเครือข่าย รวมทั้งโครงการและงานกิจกรรมบำเพ็ญประโยชน์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ต่างๆ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เมื่อทำการสำรวจอดีตสมาชิก เราพบว่า 43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%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จะไม่แนะนำสโมสรเดิมและ 35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%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จะไม่แนะนำ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ตารีเลย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 สิ่งที่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โรแท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เรียนให้คุณค่ามากที่สุดคือ การบริการชุมชน การเป็นเครือข่าย และมิตรภาพ  สมาชิกที่คาดหวังยังมองหาโอกาสในการบำเพ็ญประโยชน์ทั่วโลก หากไม่ได้จาก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ตารี พวกเขาก็อาจจะลาออก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เพื่อให้มั่นใจว่าประสบการณ์ในสโมสรเป็นเรื่องที่ตรงประเด็นและมีคุณค่าสำหรับสมาชิก หลายสโมสรจึงเปลี่ยนจุดเน้นจากการเข้าประชุมครบถ้วน ไปเป็น</a:t>
            </a:r>
            <a:r>
              <a:rPr lang="th-TH" sz="1600" i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การมีส่วนเกี่ยวข้อง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อย่างเต็มที่ เพื่อเป็นการสนับสนุนความพยายามนี้ ทีมสมาชิกภาพของ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ตารีสากลได้สอบถามผู้นำสโมสรเกี่ยวกับปัญหาที่ยิ่งใหญ่ที่สุดในเรื่องสมาชิกภาพ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E3E84-BA42-4E70-B9F0-313CED1D9DC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280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9975" y="354013"/>
            <a:ext cx="4749800" cy="356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9599" y="4283606"/>
            <a:ext cx="5510552" cy="4509507"/>
          </a:xfrm>
        </p:spPr>
        <p:txBody>
          <a:bodyPr/>
          <a:lstStyle/>
          <a:p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40%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ของผู้ตอบการสำรวจกล่าวว่า การดึงดูดสมาชิกใหม่เป็นความท้าทายด้านสมาชิกภาพที่หนักหน่วงที่สุด หลายคนยังบอกว่า 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การทำ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ตามความต้องการที่หลากหายของสมาชิก และ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การทำ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ให้สมาชิกมีส่วนร่วมเป็นอาสาสมัครหรือรับบทบาทผู้นำ เป็นปัญหาที่ต้องเผชิญเช่นกัน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การเข้าถึงเรื่องสมาชิกภาพมิได้มีเพียงหนึ่งแนวทางที่ใช้ได้ผลสำหรับทุกสโมสร แต่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ตารีสากลได้ให้เครื่องมือและกลยุทธ์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ต่างๆ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ที่จะทำให้สโมสรของเรามีความตรงประเด็นอยู่เสมอตลอดศตวรรษที่ 2 ของการบริการ หากไม่แน่ใจว่าควรจะเริ่มต้นตรงไหน ขอให้ตรวจสอบทรัพยากรที่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Rotary.org/membership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ซึ่งจะมีเอกสารอุปกรณ์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ต่างๆ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ที่จะช่วยท่านใน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การทำ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ให้สมาชิกปัจจุบันมีส่วนเกี่ยวข้อง เชื่อมโยงกับสมาชิกที่คา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คห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วัง และทำให้สมาชิกใหม่รู้สึกว่าได้รับการต้อนรับ สไลด์ต่อไปนี้จะให้ความสำคัญกับแนวทาง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ต่างๆ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ที่สโมสรสามารถจัดการกับปัญหาที่ท้าทายเฉพาะเรื่อง 3 ข้อ 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E3E84-BA42-4E70-B9F0-313CED1D9DC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87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9975" y="354013"/>
            <a:ext cx="4749800" cy="356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9599" y="4283606"/>
            <a:ext cx="5510552" cy="4509507"/>
          </a:xfrm>
        </p:spPr>
        <p:txBody>
          <a:bodyPr/>
          <a:lstStyle/>
          <a:p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การถดถอยของสมาชิกภาพมักจะไม่ใช่ปัญหา แต่เป็นการแสดงถึงประเด็นปัญหาใหญ่ที่ต้องได้รับการแก้ไข สโมสรที่ตื่นตัวและมีนวัตกรรมซึ่งทำให้เกิดการเปลี่ยนแปลงในชุมชนจะสามารถดึงดูดสมาชิกที่คา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คห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วังได้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หนึ่งในเรื่องสำคัญที่สุดที่สามารถดำเนินการในช่วงเวลาใดก็ได้ระหว่างปีคือ การประเมินสโมสร จงถามตัวเองว่า สิ่ง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ต่างๆ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ที่ประกอบรวมกันเป็นสโมสรของเราได้สะท้อนให้เห็นถึงชุมชนหรือไม่ เรากำลังทำโครงการที่เป็นการบริการและให้แรงบันดาลใจแก่ชุนชนของเราหรือไม่ พวกเราสนุกสนานกันหรือไม่ สมาชิกในปัจจุบันของเราพึงพอใจกันหรือไม่ และเหตุใดสมาชิกจึงลาออก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My Rotary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นำเสนอเครื่องมือประเมินสโมสร หลักสูตรออนไลน์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ต่างๆ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และเว็บบินา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ร์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(Webinar)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ที่จะช่วยให้ท่านตอบคำถามเหล่านี้ได้ และเรียนรู้ว่าสิ่งใดได้ผลดีในสโมสร และสิ่งใดที่ต้องการการปรับปรุงให้ดีขึ้น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E3E84-BA42-4E70-B9F0-313CED1D9DC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9975" y="366713"/>
            <a:ext cx="4749800" cy="356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9599" y="4296243"/>
            <a:ext cx="5510552" cy="5723935"/>
          </a:xfrm>
        </p:spPr>
        <p:txBody>
          <a:bodyPr/>
          <a:lstStyle/>
          <a:p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ในที่ซึ่งมีการถดถอยของสมาชิกภาพมากที่สุด ก็จะมีเปอร์เซ็นต์ของ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Membership Leads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ที่ไม่ได้รับการติดต่อสูงพอๆ กันไปด้วย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  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Membership Leads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คือสมาชิกคาดหวังที่เข้าเยี่ยมชมเว็บไซต์ </a:t>
            </a:r>
            <a:r>
              <a:rPr lang="en-US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rotary.otg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/join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และใช้แบบฟอร์มออนไลน์ของ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ตารีเพื่อแสดงความสนใจในการเข้าร่วมสโมสร ปีที่แล้วมีผู้ติดต่อ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ตารีผ่านวิธีนี้ถึง 19,500 คน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50000"/>
              </a:lnSpc>
            </a:pPr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ตัวอย่างเช่นในสหรัฐ สมาชิกภาพถดถอยประมาณ 4,800 คนในปี 2017-18 ในช่วงเวลาเดียวกันนั้นสหรัฐได้รับ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Membership Lead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7,640 คน ลองจินตนาการดูว่าสมาชิกภาพทั้งหมดของเราจะเป็นอย่างไร หากเราติดตาม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Lead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(ผู้สนใจจะเป็นสมาชิก) ทุกราย ถึงแม้ว่าไม่ใช่สมาชิกคาดหวังทุกคนในกลุ่มนั้นจะเป็นผู้มุ่งหวังที่ใช้ได้ก็ตาม แต่ทว่า แต่ละคนก็ให้โอกาสที่บ่งชี้คุณค่าที่พวกเขาอาจจะนำเข้ามาสู่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ตารีได้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50000"/>
              </a:lnSpc>
            </a:pPr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เมื่อสมาชิกที่คาดหวังแสดงความสนใจที่เข้าร่วม จะมีการแจ้ง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Membership Lead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ไปยังภาคผ่านเพจ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Manage Membership Leads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My Rotary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ผู้นำภาคและสโมสรสามารถติดตามสมาชิกที่คาดหวังของพวกเขาได้ที่เพจน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ี้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เลย เป็นวิธีการที่มีประสิทธิภาพและโปร่งใสที่จะทำให้ทุกคนทราบความเป็นไปในปัจจุบันเกี่ยวกับสถานภาพของสมาชิกที่คาดหวัง การมีวิธีปฏิบัติที่ชัดเจนอยู่และทำให้เป็นส่วนหนึ่งของงานประจำ จะทำให้การจัดการสมาชิกที่คาดหวังเป็นภาระน้อยลง และมีโอกาสมากขึ้น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ct val="50000"/>
              </a:lnSpc>
            </a:pPr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เป็นที่น่าเสียดาย เท่าที่เราจะบอกได้คือ ในปีที่ผ่านมาสโมสรติดต่อกับสมาชิกที่คาดหวังน้อยกว่าครึ่งหนึ่งจากที่ได้รับมอบหมายมา เมื่อเราไม่ตอบคำถาม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ต่างๆ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เราจะพลาดโอกาสที่มากกว่าการขยายสโมสร คือ เราพลาดโอกาสที่จะสร้างไมตรีจิตมิตรภาพในชุมชนและความประทับใจต่อ</a:t>
            </a:r>
            <a:r>
              <a:rPr lang="th-TH" sz="1600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ตารีในทางบวก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0252">
              <a:defRPr/>
            </a:pPr>
            <a:fld id="{7D13FC5E-7B8C-495A-B428-ACEF1C93EE63}" type="slidenum">
              <a:rPr lang="en-US">
                <a:solidFill>
                  <a:prstClr val="black"/>
                </a:solidFill>
                <a:latin typeface="Calibri"/>
              </a:rPr>
              <a:pPr defTabSz="920252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402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233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2048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98701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558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31136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704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8155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36536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52146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7276176"/>
      </p:ext>
    </p:extLst>
  </p:cSld>
  <p:clrMapOvr>
    <a:masterClrMapping/>
  </p:clrMapOvr>
  <p:transition spd="slow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75463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451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24234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570879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44929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586572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24385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41190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42249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06651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06577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768698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945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335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37273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4952990"/>
      </p:ext>
    </p:extLst>
  </p:cSld>
  <p:clrMapOvr>
    <a:masterClrMapping/>
  </p:clrMapOvr>
  <p:transition spd="slow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99838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7A81B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ヒラギノ角ゴ Pro W3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000000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388987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ヒラギノ角ゴ Pro W3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000000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999158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ヒラギノ角ゴ Pro W3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000000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5180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872175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ヒラギノ角ゴ Pro W3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000000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91905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1468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94989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8469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85656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851318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25449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1328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207963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894098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118455"/>
      </p:ext>
    </p:extLst>
  </p:cSld>
  <p:clrMapOvr>
    <a:masterClrMapping/>
  </p:clrMapOvr>
  <p:transition spd="slow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ヒラギノ角ゴ Pro W3" pitchFamily="-84" charset="-128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178174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ヒラギノ角ゴ Pro W3" pitchFamily="-84" charset="-128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870391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ヒラギノ角ゴ Pro W3" pitchFamily="-84" charset="-128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242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ヒラギノ角ゴ Pro W3" pitchFamily="-84" charset="-128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7938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64175"/>
      </p:ext>
    </p:extLst>
  </p:cSld>
  <p:clrMapOvr>
    <a:masterClrMapping/>
  </p:clrMapOvr>
  <p:transition spd="slow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ヒラギノ角ゴ Pro W3" pitchFamily="-84" charset="-128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171103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61993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265942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75932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871883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1768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24008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257849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500958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11663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599" y="2"/>
            <a:ext cx="8689975" cy="917575"/>
          </a:xfrm>
        </p:spPr>
        <p:txBody>
          <a:bodyPr anchor="b"/>
          <a:lstStyle>
            <a:lvl1pPr>
              <a:defRPr sz="320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28602" y="6534348"/>
            <a:ext cx="8731737" cy="211549"/>
          </a:xfrm>
        </p:spPr>
        <p:txBody>
          <a:bodyPr anchor="b"/>
          <a:lstStyle>
            <a:lvl1pPr marL="0" indent="0" algn="r">
              <a:buNone/>
              <a:defRPr sz="1100" baseline="0">
                <a:solidFill>
                  <a:srgbClr val="9B9B9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530778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000000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0426508"/>
      </p:ext>
    </p:extLst>
  </p:cSld>
  <p:clrMapOvr>
    <a:masterClrMapping/>
  </p:clrMapOvr>
  <p:transition spd="med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457200"/>
            <a:ext cx="9220200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000000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4356990"/>
      </p:ext>
    </p:extLst>
  </p:cSld>
  <p:clrMapOvr>
    <a:masterClrMapping/>
  </p:clrMapOvr>
  <p:transition spd="med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2"/>
            <a:ext cx="4038600" cy="4906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4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0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1800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2"/>
            <a:ext cx="4038600" cy="4906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4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0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1800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5242878"/>
      </p:ext>
    </p:extLst>
  </p:cSld>
  <p:clrMapOvr>
    <a:masterClrMapping/>
  </p:clrMapOvr>
  <p:transition spd="med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000000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0850621"/>
      </p:ext>
    </p:extLst>
  </p:cSld>
  <p:clrMapOvr>
    <a:masterClrMapping/>
  </p:clrMapOvr>
  <p:transition spd="med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000000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4342016"/>
      </p:ext>
    </p:extLst>
  </p:cSld>
  <p:clrMapOvr>
    <a:masterClrMapping/>
  </p:clrMapOvr>
  <p:transition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000000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3178912"/>
      </p:ext>
    </p:extLst>
  </p:cSld>
  <p:clrMapOvr>
    <a:masterClrMapping/>
  </p:clrMapOvr>
  <p:transition spd="med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000000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8044859"/>
      </p:ext>
    </p:extLst>
  </p:cSld>
  <p:clrMapOvr>
    <a:masterClrMapping/>
  </p:clrMapOvr>
  <p:transition spd="med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0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6285145"/>
      </p:ext>
    </p:extLst>
  </p:cSld>
  <p:clrMapOvr>
    <a:masterClrMapping/>
  </p:clrMapOvr>
  <p:transition spd="med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3826225"/>
      </p:ext>
    </p:extLst>
  </p:cSld>
  <p:clrMapOvr>
    <a:masterClrMapping/>
  </p:clrMapOvr>
  <p:transition spd="med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4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0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1800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4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0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1800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855126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87426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0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18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16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0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18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16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8812646"/>
      </p:ext>
    </p:extLst>
  </p:cSld>
  <p:clrMapOvr>
    <a:masterClrMapping/>
  </p:clrMapOvr>
  <p:transition spd="med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640072"/>
      </p:ext>
    </p:extLst>
  </p:cSld>
  <p:clrMapOvr>
    <a:masterClrMapping/>
  </p:clrMapOvr>
  <p:transition spd="med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619690"/>
      </p:ext>
    </p:extLst>
  </p:cSld>
  <p:clrMapOvr>
    <a:masterClrMapping/>
  </p:clrMapOvr>
  <p:transition spd="med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Georgia"/>
                <a:cs typeface="Georgia"/>
              </a:defRPr>
            </a:lvl1pPr>
            <a:lvl2pPr>
              <a:defRPr sz="2800">
                <a:solidFill>
                  <a:srgbClr val="000000"/>
                </a:solidFill>
                <a:latin typeface="Georgia"/>
                <a:cs typeface="Georgia"/>
              </a:defRPr>
            </a:lvl2pPr>
            <a:lvl3pPr>
              <a:defRPr sz="2400">
                <a:solidFill>
                  <a:srgbClr val="000000"/>
                </a:solidFill>
                <a:latin typeface="Georgia"/>
                <a:cs typeface="Georgia"/>
              </a:defRPr>
            </a:lvl3pPr>
            <a:lvl4pPr>
              <a:defRPr sz="2000">
                <a:solidFill>
                  <a:srgbClr val="000000"/>
                </a:solidFill>
                <a:latin typeface="Georgia"/>
                <a:cs typeface="Georgia"/>
              </a:defRPr>
            </a:lvl4pPr>
            <a:lvl5pPr>
              <a:defRPr sz="2000">
                <a:solidFill>
                  <a:srgbClr val="000000"/>
                </a:solidFill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0512619"/>
      </p:ext>
    </p:extLst>
  </p:cSld>
  <p:clrMapOvr>
    <a:masterClrMapping/>
  </p:clrMapOvr>
  <p:transition spd="med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7918109"/>
      </p:ext>
    </p:extLst>
  </p:cSld>
  <p:clrMapOvr>
    <a:masterClrMapping/>
  </p:clrMapOvr>
  <p:transition spd="med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2181409"/>
      </p:ext>
    </p:extLst>
  </p:cSld>
  <p:clrMapOvr>
    <a:masterClrMapping/>
  </p:clrMapOvr>
  <p:transition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57200"/>
            <a:ext cx="8915400" cy="533400"/>
          </a:xfrm>
        </p:spPr>
        <p:txBody>
          <a:bodyPr>
            <a:normAutofit/>
          </a:bodyPr>
          <a:lstStyle>
            <a:lvl1pPr algn="l">
              <a:defRPr sz="24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906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2177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39476" y="1777587"/>
            <a:ext cx="2688350" cy="4416575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>
            <a:normAutofit/>
          </a:bodyPr>
          <a:lstStyle>
            <a:lvl1pPr algn="l">
              <a:defRPr sz="24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74" y="2133601"/>
            <a:ext cx="2688351" cy="406055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777586"/>
            <a:ext cx="5181600" cy="4416575"/>
          </a:xfrm>
        </p:spPr>
        <p:txBody>
          <a:bodyPr>
            <a:normAutofit/>
          </a:bodyPr>
          <a:lstStyle>
            <a:lvl1pPr>
              <a:defRPr sz="2400">
                <a:latin typeface="Arial Narrow" panose="020B0606020202030204" pitchFamily="34" charset="0"/>
              </a:defRPr>
            </a:lvl1pPr>
            <a:lvl2pPr>
              <a:defRPr sz="2200">
                <a:latin typeface="Arial Narrow" panose="020B0606020202030204" pitchFamily="34" charset="0"/>
              </a:defRPr>
            </a:lvl2pPr>
            <a:lvl3pPr>
              <a:defRPr sz="2000">
                <a:latin typeface="Arial Narrow" panose="020B0606020202030204" pitchFamily="34" charset="0"/>
              </a:defRPr>
            </a:lvl3pPr>
            <a:lvl4pPr>
              <a:defRPr sz="1800">
                <a:latin typeface="Arial Narrow" panose="020B0606020202030204" pitchFamily="34" charset="0"/>
              </a:defRPr>
            </a:lvl4pPr>
            <a:lvl5pPr>
              <a:defRPr sz="1600">
                <a:latin typeface="Arial Narrow" panose="020B0606020202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923526" y="1219200"/>
            <a:ext cx="1920250" cy="460860"/>
          </a:xfrm>
          <a:prstGeom prst="rect">
            <a:avLst/>
          </a:prstGeom>
          <a:solidFill>
            <a:schemeClr val="bg1"/>
          </a:solidFill>
          <a:ln w="635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GREEN</a:t>
            </a:r>
          </a:p>
        </p:txBody>
      </p:sp>
    </p:spTree>
    <p:extLst>
      <p:ext uri="{BB962C8B-B14F-4D97-AF65-F5344CB8AC3E}">
        <p14:creationId xmlns:p14="http://schemas.microsoft.com/office/powerpoint/2010/main" val="71543566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39476" y="1777587"/>
            <a:ext cx="2688350" cy="4416575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>
            <a:normAutofit/>
          </a:bodyPr>
          <a:lstStyle>
            <a:lvl1pPr algn="l">
              <a:defRPr sz="24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74" y="2133601"/>
            <a:ext cx="2688351" cy="406055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777586"/>
            <a:ext cx="5181600" cy="4416575"/>
          </a:xfrm>
        </p:spPr>
        <p:txBody>
          <a:bodyPr>
            <a:normAutofit/>
          </a:bodyPr>
          <a:lstStyle>
            <a:lvl1pPr>
              <a:defRPr sz="2400">
                <a:latin typeface="Arial Narrow" panose="020B0606020202030204" pitchFamily="34" charset="0"/>
              </a:defRPr>
            </a:lvl1pPr>
            <a:lvl2pPr>
              <a:defRPr sz="2200">
                <a:latin typeface="Arial Narrow" panose="020B0606020202030204" pitchFamily="34" charset="0"/>
              </a:defRPr>
            </a:lvl2pPr>
            <a:lvl3pPr>
              <a:defRPr sz="2000">
                <a:latin typeface="Arial Narrow" panose="020B0606020202030204" pitchFamily="34" charset="0"/>
              </a:defRPr>
            </a:lvl3pPr>
            <a:lvl4pPr>
              <a:defRPr sz="1800">
                <a:latin typeface="Arial Narrow" panose="020B0606020202030204" pitchFamily="34" charset="0"/>
              </a:defRPr>
            </a:lvl4pPr>
            <a:lvl5pPr>
              <a:defRPr sz="1600">
                <a:latin typeface="Arial Narrow" panose="020B0606020202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923526" y="1219200"/>
            <a:ext cx="1920250" cy="46086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YELLOW</a:t>
            </a:r>
          </a:p>
        </p:txBody>
      </p:sp>
    </p:spTree>
    <p:extLst>
      <p:ext uri="{BB962C8B-B14F-4D97-AF65-F5344CB8AC3E}">
        <p14:creationId xmlns:p14="http://schemas.microsoft.com/office/powerpoint/2010/main" val="232071034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39476" y="1777587"/>
            <a:ext cx="2688350" cy="4416575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>
            <a:normAutofit/>
          </a:bodyPr>
          <a:lstStyle>
            <a:lvl1pPr algn="l">
              <a:defRPr sz="24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74" y="2133601"/>
            <a:ext cx="2688351" cy="406055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777586"/>
            <a:ext cx="5181600" cy="4416575"/>
          </a:xfrm>
        </p:spPr>
        <p:txBody>
          <a:bodyPr>
            <a:normAutofit/>
          </a:bodyPr>
          <a:lstStyle>
            <a:lvl1pPr>
              <a:defRPr sz="2400">
                <a:latin typeface="Arial Narrow" panose="020B0606020202030204" pitchFamily="34" charset="0"/>
              </a:defRPr>
            </a:lvl1pPr>
            <a:lvl2pPr>
              <a:defRPr sz="2200">
                <a:latin typeface="Arial Narrow" panose="020B0606020202030204" pitchFamily="34" charset="0"/>
              </a:defRPr>
            </a:lvl2pPr>
            <a:lvl3pPr>
              <a:defRPr sz="2000">
                <a:latin typeface="Arial Narrow" panose="020B0606020202030204" pitchFamily="34" charset="0"/>
              </a:defRPr>
            </a:lvl3pPr>
            <a:lvl4pPr>
              <a:defRPr sz="1800">
                <a:latin typeface="Arial Narrow" panose="020B0606020202030204" pitchFamily="34" charset="0"/>
              </a:defRPr>
            </a:lvl4pPr>
            <a:lvl5pPr>
              <a:defRPr sz="1600">
                <a:latin typeface="Arial Narrow" panose="020B0606020202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923526" y="1219200"/>
            <a:ext cx="1920250" cy="460860"/>
          </a:xfrm>
          <a:prstGeom prst="rect">
            <a:avLst/>
          </a:prstGeom>
          <a:solidFill>
            <a:schemeClr val="bg1"/>
          </a:solidFill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RED</a:t>
            </a:r>
          </a:p>
        </p:txBody>
      </p:sp>
    </p:spTree>
    <p:extLst>
      <p:ext uri="{BB962C8B-B14F-4D97-AF65-F5344CB8AC3E}">
        <p14:creationId xmlns:p14="http://schemas.microsoft.com/office/powerpoint/2010/main" val="2639741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2486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39476" y="1777587"/>
            <a:ext cx="2688350" cy="4416575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>
            <a:normAutofit/>
          </a:bodyPr>
          <a:lstStyle>
            <a:lvl1pPr algn="l">
              <a:defRPr sz="24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74" y="1777586"/>
            <a:ext cx="2688351" cy="4416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777586"/>
            <a:ext cx="5181600" cy="4416575"/>
          </a:xfrm>
        </p:spPr>
        <p:txBody>
          <a:bodyPr/>
          <a:lstStyle>
            <a:lvl1pPr>
              <a:defRPr sz="2800">
                <a:latin typeface="Arial Narrow" panose="020B0606020202030204" pitchFamily="34" charset="0"/>
              </a:defRPr>
            </a:lvl1pPr>
            <a:lvl2pPr>
              <a:defRPr sz="2400">
                <a:latin typeface="Arial Narrow" panose="020B0606020202030204" pitchFamily="34" charset="0"/>
              </a:defRPr>
            </a:lvl2pPr>
            <a:lvl3pPr>
              <a:defRPr sz="2000">
                <a:latin typeface="Arial Narrow" panose="020B0606020202030204" pitchFamily="34" charset="0"/>
              </a:defRPr>
            </a:lvl3pPr>
            <a:lvl4pPr>
              <a:defRPr sz="1800">
                <a:latin typeface="Arial Narrow" panose="020B0606020202030204" pitchFamily="34" charset="0"/>
              </a:defRPr>
            </a:lvl4pPr>
            <a:lvl5pPr>
              <a:defRPr sz="1800">
                <a:latin typeface="Arial Narrow" panose="020B0606020202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923526" y="1219200"/>
            <a:ext cx="1920250" cy="46086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xxxxxx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20512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39476" y="1777587"/>
            <a:ext cx="2688350" cy="4416575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8229600" cy="533400"/>
          </a:xfrm>
        </p:spPr>
        <p:txBody>
          <a:bodyPr>
            <a:normAutofit/>
          </a:bodyPr>
          <a:lstStyle>
            <a:lvl1pPr algn="l">
              <a:defRPr sz="24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Budget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539474" y="2133601"/>
            <a:ext cx="2688351" cy="406055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682939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62265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3" rIns="91407" bIns="45703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ヒラギノ角ゴ Pro W3" pitchFamily="-84" charset="-128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D91B5C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/>
        </p:spPr>
        <p:txBody>
          <a:bodyPr lIns="91407" tIns="45703" rIns="91407" bIns="45703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6" y="2667001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79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667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69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9093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93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767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7601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0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9827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3332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4321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1652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905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09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718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20421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93885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5332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578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2778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1978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170347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291978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599" y="0"/>
            <a:ext cx="8689975" cy="917575"/>
          </a:xfrm>
        </p:spPr>
        <p:txBody>
          <a:bodyPr anchor="b"/>
          <a:lstStyle>
            <a:lvl1pPr>
              <a:defRPr lang="en-US" sz="3200" b="0" i="0" kern="1200" dirty="0">
                <a:solidFill>
                  <a:srgbClr val="52525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28601" y="6534346"/>
            <a:ext cx="8731737" cy="211549"/>
          </a:xfrm>
        </p:spPr>
        <p:txBody>
          <a:bodyPr anchor="b"/>
          <a:lstStyle>
            <a:lvl1pPr marL="0" indent="0" algn="r">
              <a:buNone/>
              <a:defRPr sz="1100" baseline="0">
                <a:solidFill>
                  <a:srgbClr val="9B9B9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24193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02880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6893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6075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90833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4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76763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8648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63125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6031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63630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14458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4682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206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23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60636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7281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22255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290625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767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3806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9134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2210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781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949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120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439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23004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3023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7738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87862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879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99593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4523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33579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8066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48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4183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5437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55691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669271"/>
      </p:ext>
    </p:extLst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2650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991622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29623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44158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50011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91222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334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81538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4728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15046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99192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38124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3604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2478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39446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98188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5376103"/>
      </p:ext>
    </p:extLst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055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46736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800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500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174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8649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8059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12063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761106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18336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65762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3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09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62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17" Type="http://schemas.openxmlformats.org/officeDocument/2006/relationships/theme" Target="../theme/theme15.xml"/><Relationship Id="rId2" Type="http://schemas.openxmlformats.org/officeDocument/2006/relationships/slideLayout" Target="../slideLayouts/slideLayout151.xml"/><Relationship Id="rId16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70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69.xml"/><Relationship Id="rId9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55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53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869" r:id="rId1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ヒラギノ角ゴ Pro W3" pitchFamily="-84" charset="-128"/>
              <a:cs typeface="+mn-cs"/>
            </a:endParaRPr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9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24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27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66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8" r:id="rId1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54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47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50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</p:sldLayoutIdLst>
  <p:transition spd="med">
    <p:fad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69" y="6264612"/>
            <a:ext cx="1191580" cy="44768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324600" y="6477002"/>
            <a:ext cx="23622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1A8821-C998-834A-B51E-54D54792926D}" type="slidenum">
              <a:rPr kumimoji="0" lang="en-US" sz="900" b="0" i="0" u="none" strike="noStrike" kern="1200" cap="none" spc="300" normalizeH="0" baseline="0" noProof="0" smtClean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900" b="0" i="0" u="none" strike="noStrike" kern="1200" cap="none" spc="300" normalizeH="0" baseline="0" noProof="0" dirty="0">
                <a:ln>
                  <a:noFill/>
                </a:ln>
                <a:solidFill>
                  <a:srgbClr val="BCBDC0"/>
                </a:solidFill>
                <a:effectLst/>
                <a:uLnTx/>
                <a:uFillTx/>
                <a:latin typeface="Arial Narrow"/>
                <a:ea typeface="ヒラギノ角ゴ Pro W3" charset="0"/>
                <a:cs typeface="Arial Narrow"/>
              </a:rPr>
              <a:t> 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 Narrow"/>
              <a:ea typeface="+mn-ea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95300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9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51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870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96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871" r:id="rId1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D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64" y="5926138"/>
            <a:ext cx="16065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6" descr="RotaryMoE_RGB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9" y="596900"/>
            <a:ext cx="3679825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10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44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26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82760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79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3" r:id="rId15"/>
    <p:sldLayoutId id="2147483744" r:id="rId1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97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72.xml"/><Relationship Id="rId1" Type="http://schemas.openxmlformats.org/officeDocument/2006/relationships/tags" Target="../tags/tag1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"/>
          <p:cNvSpPr txBox="1">
            <a:spLocks noChangeArrowheads="1"/>
          </p:cNvSpPr>
          <p:nvPr/>
        </p:nvSpPr>
        <p:spPr bwMode="auto">
          <a:xfrm>
            <a:off x="457200" y="1393371"/>
            <a:ext cx="4267200" cy="3200400"/>
          </a:xfrm>
          <a:prstGeom prst="rect">
            <a:avLst/>
          </a:prstGeom>
          <a:solidFill>
            <a:srgbClr val="E6E5D8"/>
          </a:solidFill>
          <a:ln>
            <a:noFill/>
          </a:ln>
          <a:extLst/>
        </p:spPr>
        <p:txBody>
          <a:bodyPr lIns="0" tIns="0" rIns="0" bIns="0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Aft>
                <a:spcPts val="2400"/>
              </a:spcAft>
            </a:pPr>
            <a:r>
              <a:rPr lang="th-TH" sz="5400" b="1" dirty="0">
                <a:solidFill>
                  <a:srgbClr val="184994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สถานะสมาชิกภาพของ</a:t>
            </a:r>
            <a:r>
              <a:rPr lang="th-TH" sz="5400" b="1" dirty="0" err="1">
                <a:solidFill>
                  <a:srgbClr val="184994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5400" b="1" dirty="0">
                <a:solidFill>
                  <a:srgbClr val="184994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ตารี</a:t>
            </a:r>
            <a:endParaRPr lang="en-US" sz="5400" dirty="0">
              <a:solidFill>
                <a:srgbClr val="184994"/>
              </a:solidFill>
              <a:latin typeface="Browallia New" panose="020B0604020202020204" pitchFamily="34" charset="-34"/>
              <a:ea typeface="Arial Narrow Bold" pitchFamily="127" charset="0"/>
              <a:cs typeface="Browallia New" panose="020B0604020202020204" pitchFamily="34" charset="-34"/>
            </a:endParaRPr>
          </a:p>
          <a:p>
            <a:pPr eaLnBrk="1" hangingPunct="1">
              <a:spcAft>
                <a:spcPts val="2400"/>
              </a:spcAft>
            </a:pPr>
            <a:r>
              <a:rPr lang="th-TH" sz="4000" dirty="0">
                <a:solidFill>
                  <a:srgbClr val="184994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ณ วันที่ </a:t>
            </a:r>
            <a:r>
              <a:rPr lang="en-US" sz="4000" dirty="0">
                <a:solidFill>
                  <a:srgbClr val="184994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 </a:t>
            </a:r>
            <a:r>
              <a:rPr lang="th-TH" sz="4000" dirty="0">
                <a:solidFill>
                  <a:srgbClr val="184994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มกราคม </a:t>
            </a:r>
            <a:r>
              <a:rPr lang="en-US" sz="4000" dirty="0">
                <a:solidFill>
                  <a:srgbClr val="184994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2562</a:t>
            </a:r>
          </a:p>
        </p:txBody>
      </p:sp>
      <p:sp>
        <p:nvSpPr>
          <p:cNvPr id="8197" name="Subtitle 3"/>
          <p:cNvSpPr>
            <a:spLocks noGrp="1"/>
          </p:cNvSpPr>
          <p:nvPr>
            <p:ph type="subTitle" idx="4294967295"/>
          </p:nvPr>
        </p:nvSpPr>
        <p:spPr bwMode="auto">
          <a:xfrm>
            <a:off x="457200" y="4593771"/>
            <a:ext cx="7315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184994"/>
                </a:solidFill>
                <a:latin typeface="Georgia" pitchFamily="18" charset="0"/>
                <a:ea typeface="ヒラギノ角ゴ Pro W3" charset="0"/>
                <a:cs typeface="Georgia" pitchFamily="18" charset="0"/>
              </a:rPr>
              <a:t>[</a:t>
            </a:r>
            <a:r>
              <a:rPr lang="th-TH" sz="4400" dirty="0">
                <a:solidFill>
                  <a:srgbClr val="184994"/>
                </a:solidFill>
                <a:latin typeface="Browallia New" panose="020B0604020202020204" pitchFamily="34" charset="-34"/>
                <a:ea typeface="ヒラギノ角ゴ Pro W3" charset="0"/>
                <a:cs typeface="Browallia New" panose="020B0604020202020204" pitchFamily="34" charset="-34"/>
              </a:rPr>
              <a:t>ชื่อผู้นำเสนอ</a:t>
            </a:r>
            <a:r>
              <a:rPr lang="en-US" dirty="0">
                <a:solidFill>
                  <a:srgbClr val="184994"/>
                </a:solidFill>
                <a:latin typeface="Georgia" pitchFamily="18" charset="0"/>
                <a:ea typeface="ヒラギノ角ゴ Pro W3" charset="0"/>
                <a:cs typeface="Georgia" pitchFamily="18" charset="0"/>
              </a:rPr>
              <a:t>]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>
                <a:solidFill>
                  <a:srgbClr val="184994"/>
                </a:solidFill>
                <a:latin typeface="Georgia" pitchFamily="18" charset="0"/>
                <a:ea typeface="ヒラギノ角ゴ Pro W3" charset="0"/>
                <a:cs typeface="Georgia" pitchFamily="18" charset="0"/>
              </a:rPr>
              <a:t>[</a:t>
            </a:r>
            <a:r>
              <a:rPr lang="th-TH" sz="4000" dirty="0">
                <a:solidFill>
                  <a:srgbClr val="184994"/>
                </a:solidFill>
                <a:latin typeface="Browallia New" panose="020B0604020202020204" pitchFamily="34" charset="-34"/>
                <a:ea typeface="ヒラギノ角ゴ Pro W3" charset="0"/>
                <a:cs typeface="Browallia New" panose="020B0604020202020204" pitchFamily="34" charset="-34"/>
              </a:rPr>
              <a:t>วันที่</a:t>
            </a:r>
            <a:r>
              <a:rPr lang="en-US" dirty="0">
                <a:solidFill>
                  <a:srgbClr val="184994"/>
                </a:solidFill>
                <a:latin typeface="Georgia" pitchFamily="18" charset="0"/>
                <a:ea typeface="ヒラギノ角ゴ Pro W3" charset="0"/>
                <a:cs typeface="Georgia" pitchFamily="18" charset="0"/>
              </a:rPr>
              <a:t>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33670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/>
          </p:cNvSpPr>
          <p:nvPr/>
        </p:nvSpPr>
        <p:spPr bwMode="auto">
          <a:xfrm>
            <a:off x="1757363" y="1490665"/>
            <a:ext cx="7156450" cy="2417187"/>
          </a:xfrm>
          <a:custGeom>
            <a:avLst/>
            <a:gdLst>
              <a:gd name="T0" fmla="*/ 4508 w 4508"/>
              <a:gd name="T1" fmla="*/ 0 h 1687"/>
              <a:gd name="T2" fmla="*/ 4508 w 4508"/>
              <a:gd name="T3" fmla="*/ 1120 h 1687"/>
              <a:gd name="T4" fmla="*/ 1451 w 4508"/>
              <a:gd name="T5" fmla="*/ 1120 h 1687"/>
              <a:gd name="T6" fmla="*/ 0 w 4508"/>
              <a:gd name="T7" fmla="*/ 1687 h 1687"/>
              <a:gd name="T8" fmla="*/ 1451 w 4508"/>
              <a:gd name="T9" fmla="*/ 0 h 1687"/>
              <a:gd name="T10" fmla="*/ 4508 w 4508"/>
              <a:gd name="T11" fmla="*/ 0 h 1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08" h="1687">
                <a:moveTo>
                  <a:pt x="4508" y="0"/>
                </a:moveTo>
                <a:lnTo>
                  <a:pt x="4508" y="1120"/>
                </a:lnTo>
                <a:lnTo>
                  <a:pt x="1451" y="1120"/>
                </a:lnTo>
                <a:lnTo>
                  <a:pt x="0" y="1687"/>
                </a:lnTo>
                <a:lnTo>
                  <a:pt x="1451" y="0"/>
                </a:lnTo>
                <a:lnTo>
                  <a:pt x="4508" y="0"/>
                </a:lnTo>
                <a:close/>
              </a:path>
            </a:pathLst>
          </a:custGeom>
          <a:solidFill>
            <a:srgbClr val="08A7EE"/>
          </a:solidFill>
          <a:ln w="9525" cap="flat" cmpd="sng" algn="ctr">
            <a:solidFill>
              <a:srgbClr val="0195F9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t" rotWithShape="0">
              <a:srgbClr val="000000">
                <a:alpha val="26667"/>
              </a:srgb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4000" b="1" dirty="0">
              <a:latin typeface="Arial Narrow" panose="020B0606020202030204" pitchFamily="34" charset="0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1757363" y="2866452"/>
            <a:ext cx="7156450" cy="1501953"/>
          </a:xfrm>
          <a:custGeom>
            <a:avLst/>
            <a:gdLst>
              <a:gd name="T0" fmla="*/ 4508 w 4508"/>
              <a:gd name="T1" fmla="*/ 0 h 1120"/>
              <a:gd name="T2" fmla="*/ 4508 w 4508"/>
              <a:gd name="T3" fmla="*/ 1120 h 1120"/>
              <a:gd name="T4" fmla="*/ 1451 w 4508"/>
              <a:gd name="T5" fmla="*/ 1120 h 1120"/>
              <a:gd name="T6" fmla="*/ 0 w 4508"/>
              <a:gd name="T7" fmla="*/ 567 h 1120"/>
              <a:gd name="T8" fmla="*/ 1451 w 4508"/>
              <a:gd name="T9" fmla="*/ 0 h 1120"/>
              <a:gd name="T10" fmla="*/ 4508 w 4508"/>
              <a:gd name="T11" fmla="*/ 0 h 1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08" h="1120">
                <a:moveTo>
                  <a:pt x="4508" y="0"/>
                </a:moveTo>
                <a:lnTo>
                  <a:pt x="4508" y="1120"/>
                </a:lnTo>
                <a:lnTo>
                  <a:pt x="1451" y="1120"/>
                </a:lnTo>
                <a:lnTo>
                  <a:pt x="0" y="567"/>
                </a:lnTo>
                <a:lnTo>
                  <a:pt x="1451" y="0"/>
                </a:lnTo>
                <a:lnTo>
                  <a:pt x="4508" y="0"/>
                </a:lnTo>
                <a:close/>
              </a:path>
            </a:pathLst>
          </a:custGeom>
          <a:solidFill>
            <a:srgbClr val="0560B3"/>
          </a:solidFill>
          <a:ln w="9525" cap="flat" cmpd="sng" algn="ctr">
            <a:solidFill>
              <a:srgbClr val="01568F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t" rotWithShape="0">
              <a:prstClr val="black">
                <a:alpha val="27000"/>
              </a:prst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4000" b="1" dirty="0">
              <a:latin typeface="Arial Narrow" panose="020B0606020202030204" pitchFamily="34" charset="0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1757363" y="3617339"/>
            <a:ext cx="7156450" cy="2126674"/>
          </a:xfrm>
          <a:custGeom>
            <a:avLst/>
            <a:gdLst>
              <a:gd name="T0" fmla="*/ 4508 w 4508"/>
              <a:gd name="T1" fmla="*/ 553 h 1682"/>
              <a:gd name="T2" fmla="*/ 4508 w 4508"/>
              <a:gd name="T3" fmla="*/ 1682 h 1682"/>
              <a:gd name="T4" fmla="*/ 1451 w 4508"/>
              <a:gd name="T5" fmla="*/ 1682 h 1682"/>
              <a:gd name="T6" fmla="*/ 0 w 4508"/>
              <a:gd name="T7" fmla="*/ 0 h 1682"/>
              <a:gd name="T8" fmla="*/ 1451 w 4508"/>
              <a:gd name="T9" fmla="*/ 553 h 1682"/>
              <a:gd name="T10" fmla="*/ 4508 w 4508"/>
              <a:gd name="T11" fmla="*/ 553 h 1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08" h="1682">
                <a:moveTo>
                  <a:pt x="4508" y="553"/>
                </a:moveTo>
                <a:lnTo>
                  <a:pt x="4508" y="1682"/>
                </a:lnTo>
                <a:lnTo>
                  <a:pt x="1451" y="1682"/>
                </a:lnTo>
                <a:lnTo>
                  <a:pt x="0" y="0"/>
                </a:lnTo>
                <a:lnTo>
                  <a:pt x="1451" y="553"/>
                </a:lnTo>
                <a:lnTo>
                  <a:pt x="4508" y="553"/>
                </a:lnTo>
                <a:close/>
              </a:path>
            </a:pathLst>
          </a:custGeom>
          <a:solidFill>
            <a:srgbClr val="093667"/>
          </a:solidFill>
          <a:ln w="9525" cap="flat" cmpd="sng" algn="ctr">
            <a:solidFill>
              <a:srgbClr val="013253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t" rotWithShape="0">
              <a:prstClr val="black">
                <a:alpha val="27000"/>
              </a:prst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4000" b="1" dirty="0">
              <a:latin typeface="Arial Narrow" panose="020B0606020202030204" pitchFamily="34" charset="0"/>
            </a:endParaRPr>
          </a:p>
        </p:txBody>
      </p:sp>
      <p:sp>
        <p:nvSpPr>
          <p:cNvPr id="56" name="Oval 24"/>
          <p:cNvSpPr>
            <a:spLocks noChangeArrowheads="1"/>
          </p:cNvSpPr>
          <p:nvPr/>
        </p:nvSpPr>
        <p:spPr bwMode="auto">
          <a:xfrm>
            <a:off x="214315" y="2061588"/>
            <a:ext cx="3113087" cy="3111500"/>
          </a:xfrm>
          <a:prstGeom prst="ellipse">
            <a:avLst/>
          </a:prstGeom>
          <a:solidFill>
            <a:srgbClr val="777777"/>
          </a:solidFill>
          <a:ln w="9525" cap="flat" cmpd="sng" algn="ctr">
            <a:solidFill>
              <a:srgbClr val="606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chemeClr val="tx2">
                <a:alpha val="27000"/>
              </a:scheme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 sz="4000" b="1" dirty="0"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1627" y="3278785"/>
            <a:ext cx="2938463" cy="6771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t" rotWithShape="0">
              <a:prstClr val="black">
                <a:alpha val="27000"/>
              </a:prstClr>
            </a:outerShdw>
          </a:effectLst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lvl="0" algn="ctr" defTabSz="814388"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th-TH" sz="44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ทางเลือก</a:t>
            </a:r>
            <a:r>
              <a:rPr lang="en-US" sz="3600" b="1" dirty="0"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2900" y="457200"/>
            <a:ext cx="8763000" cy="533400"/>
          </a:xfrm>
        </p:spPr>
        <p:txBody>
          <a:bodyPr/>
          <a:lstStyle/>
          <a:p>
            <a:r>
              <a:rPr lang="th-TH" sz="3600" b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ใช้ความยืดหยุ่นในสโมสร</a:t>
            </a:r>
            <a:endParaRPr lang="en-US" sz="2800" b="0" dirty="0"/>
          </a:p>
        </p:txBody>
      </p:sp>
      <p:sp>
        <p:nvSpPr>
          <p:cNvPr id="19" name="Text Placeholder 18"/>
          <p:cNvSpPr txBox="1">
            <a:spLocks noGrp="1"/>
          </p:cNvSpPr>
          <p:nvPr>
            <p:ph idx="1"/>
          </p:nvPr>
        </p:nvSpPr>
        <p:spPr>
          <a:xfrm>
            <a:off x="4107656" y="6120827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None/>
            </a:pPr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ROTARY.ORG/FLEXIBILITY</a:t>
            </a: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105402" y="1557480"/>
            <a:ext cx="3826047" cy="1308971"/>
          </a:xfrm>
          <a:custGeom>
            <a:avLst/>
            <a:gdLst>
              <a:gd name="T0" fmla="*/ 0 w 2533"/>
              <a:gd name="T1" fmla="*/ 1778000 h 1120"/>
              <a:gd name="T2" fmla="*/ 4021138 w 2533"/>
              <a:gd name="T3" fmla="*/ 1778000 h 1120"/>
              <a:gd name="T4" fmla="*/ 4021138 w 2533"/>
              <a:gd name="T5" fmla="*/ 0 h 1120"/>
              <a:gd name="T6" fmla="*/ 1778000 w 2533"/>
              <a:gd name="T7" fmla="*/ 0 h 1120"/>
              <a:gd name="T8" fmla="*/ 0 w 2533"/>
              <a:gd name="T9" fmla="*/ 1778000 h 1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3" h="1120">
                <a:moveTo>
                  <a:pt x="0" y="1120"/>
                </a:moveTo>
                <a:lnTo>
                  <a:pt x="2533" y="1120"/>
                </a:lnTo>
                <a:lnTo>
                  <a:pt x="2533" y="0"/>
                </a:lnTo>
                <a:lnTo>
                  <a:pt x="1120" y="0"/>
                </a:lnTo>
                <a:lnTo>
                  <a:pt x="0" y="1120"/>
                </a:lnTo>
                <a:close/>
              </a:path>
            </a:pathLst>
          </a:custGeom>
          <a:gradFill rotWithShape="1">
            <a:gsLst>
              <a:gs pos="0">
                <a:srgbClr val="01315D">
                  <a:alpha val="28625"/>
                </a:srgbClr>
              </a:gs>
              <a:gs pos="100000">
                <a:srgbClr val="FFFFFF">
                  <a:alpha val="0"/>
                </a:srgb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4870450" y="2873337"/>
            <a:ext cx="4037806" cy="1436857"/>
          </a:xfrm>
          <a:custGeom>
            <a:avLst/>
            <a:gdLst>
              <a:gd name="T0" fmla="*/ 0 w 2533"/>
              <a:gd name="T1" fmla="*/ 1778000 h 1120"/>
              <a:gd name="T2" fmla="*/ 4021138 w 2533"/>
              <a:gd name="T3" fmla="*/ 1778000 h 1120"/>
              <a:gd name="T4" fmla="*/ 4021138 w 2533"/>
              <a:gd name="T5" fmla="*/ 0 h 1120"/>
              <a:gd name="T6" fmla="*/ 1778000 w 2533"/>
              <a:gd name="T7" fmla="*/ 0 h 1120"/>
              <a:gd name="T8" fmla="*/ 0 w 2533"/>
              <a:gd name="T9" fmla="*/ 1778000 h 1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3" h="1120">
                <a:moveTo>
                  <a:pt x="0" y="1120"/>
                </a:moveTo>
                <a:lnTo>
                  <a:pt x="2533" y="1120"/>
                </a:lnTo>
                <a:lnTo>
                  <a:pt x="2533" y="0"/>
                </a:lnTo>
                <a:lnTo>
                  <a:pt x="1120" y="0"/>
                </a:lnTo>
                <a:lnTo>
                  <a:pt x="0" y="1120"/>
                </a:lnTo>
                <a:close/>
              </a:path>
            </a:pathLst>
          </a:custGeom>
          <a:gradFill rotWithShape="1">
            <a:gsLst>
              <a:gs pos="0">
                <a:srgbClr val="01315D">
                  <a:alpha val="28625"/>
                </a:srgbClr>
              </a:gs>
              <a:gs pos="100000">
                <a:srgbClr val="FFFFFF">
                  <a:alpha val="0"/>
                </a:srgb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267200" y="4317079"/>
            <a:ext cx="4655430" cy="1436857"/>
          </a:xfrm>
          <a:custGeom>
            <a:avLst/>
            <a:gdLst>
              <a:gd name="T0" fmla="*/ 0 w 2533"/>
              <a:gd name="T1" fmla="*/ 1778000 h 1120"/>
              <a:gd name="T2" fmla="*/ 4021138 w 2533"/>
              <a:gd name="T3" fmla="*/ 1778000 h 1120"/>
              <a:gd name="T4" fmla="*/ 4021138 w 2533"/>
              <a:gd name="T5" fmla="*/ 0 h 1120"/>
              <a:gd name="T6" fmla="*/ 1778000 w 2533"/>
              <a:gd name="T7" fmla="*/ 0 h 1120"/>
              <a:gd name="T8" fmla="*/ 0 w 2533"/>
              <a:gd name="T9" fmla="*/ 1778000 h 1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3" h="1120">
                <a:moveTo>
                  <a:pt x="0" y="1120"/>
                </a:moveTo>
                <a:lnTo>
                  <a:pt x="2533" y="1120"/>
                </a:lnTo>
                <a:lnTo>
                  <a:pt x="2533" y="0"/>
                </a:lnTo>
                <a:lnTo>
                  <a:pt x="1120" y="0"/>
                </a:lnTo>
                <a:lnTo>
                  <a:pt x="0" y="1120"/>
                </a:lnTo>
                <a:close/>
              </a:path>
            </a:pathLst>
          </a:custGeom>
          <a:gradFill rotWithShape="1">
            <a:gsLst>
              <a:gs pos="0">
                <a:srgbClr val="01315D">
                  <a:alpha val="28625"/>
                </a:srgbClr>
              </a:gs>
              <a:gs pos="100000">
                <a:srgbClr val="FFFFFF">
                  <a:alpha val="0"/>
                </a:srgb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107658" y="1843446"/>
            <a:ext cx="4453731" cy="6771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t" rotWithShape="0">
              <a:prstClr val="black">
                <a:alpha val="27000"/>
              </a:prstClr>
            </a:outerShdw>
          </a:effectLst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lvl="0" algn="ctr" defTabSz="814388"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th-TH" sz="44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รูปแบบการประชุม</a:t>
            </a:r>
            <a:endParaRPr lang="en-US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07658" y="3016401"/>
            <a:ext cx="4453731" cy="117647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t" rotWithShape="0">
              <a:prstClr val="black">
                <a:alpha val="27000"/>
              </a:prstClr>
            </a:outerShdw>
          </a:effectLst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lvl="0" algn="ctr" defTabSz="814388"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lnSpc>
                <a:spcPct val="85000"/>
              </a:lnSpc>
              <a:defRPr/>
            </a:pPr>
            <a:r>
              <a:rPr lang="th-TH" sz="44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เวลาและความถี่</a:t>
            </a:r>
            <a:br>
              <a:rPr lang="th-TH" sz="44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44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ของการประชุม</a:t>
            </a:r>
            <a:endParaRPr lang="en-US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07658" y="4718448"/>
            <a:ext cx="4453731" cy="6771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t" rotWithShape="0">
              <a:prstClr val="black">
                <a:alpha val="27000"/>
              </a:prstClr>
            </a:outerShdw>
          </a:effectLst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lvl="0" algn="ctr" defTabSz="814388"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th-TH" sz="44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ประเภทสมาชิก</a:t>
            </a:r>
            <a:endParaRPr lang="en-US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5955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 txBox="1">
            <a:spLocks/>
          </p:cNvSpPr>
          <p:nvPr/>
        </p:nvSpPr>
        <p:spPr>
          <a:xfrm>
            <a:off x="3886200" y="6120827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ROTARY.ORG/LEARN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การพัฒนาวิชาชีพ</a:t>
            </a:r>
            <a:endParaRPr lang="en-US" sz="3600" b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996872"/>
              </p:ext>
            </p:extLst>
          </p:nvPr>
        </p:nvGraphicFramePr>
        <p:xfrm>
          <a:off x="3733800" y="1295401"/>
          <a:ext cx="5257800" cy="613784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834530908"/>
                    </a:ext>
                  </a:extLst>
                </a:gridCol>
              </a:tblGrid>
              <a:tr h="4722854">
                <a:tc>
                  <a:txBody>
                    <a:bodyPr/>
                    <a:lstStyle/>
                    <a:p>
                      <a:pPr marL="457200" marR="0" indent="-457200" algn="l" defTabSz="4572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3600" b="0" baseline="0" dirty="0">
                          <a:solidFill>
                            <a:srgbClr val="58585A"/>
                          </a:solidFill>
                          <a:effectLst/>
                          <a:latin typeface="Browallia New" panose="020B0604020202020204" pitchFamily="34" charset="-34"/>
                          <a:ea typeface="SimSun" panose="02010600030101010101" pitchFamily="2" charset="-122"/>
                          <a:cs typeface="Browallia New" panose="020B0604020202020204" pitchFamily="34" charset="-34"/>
                        </a:rPr>
                        <a:t>งานอบรม</a:t>
                      </a:r>
                      <a:r>
                        <a:rPr lang="en-US" sz="3600" b="0" baseline="0" dirty="0">
                          <a:solidFill>
                            <a:srgbClr val="58585A"/>
                          </a:solidFill>
                          <a:effectLst/>
                          <a:latin typeface="Browallia New" panose="020B0604020202020204" pitchFamily="34" charset="-34"/>
                          <a:ea typeface="SimSun" panose="02010600030101010101" pitchFamily="2" charset="-122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3200" b="0" baseline="0" dirty="0">
                          <a:solidFill>
                            <a:srgbClr val="58585A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In-person</a:t>
                      </a:r>
                    </a:p>
                    <a:p>
                      <a:pPr marL="457200" marR="0" indent="-45720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h-TH" sz="3600" b="0" kern="1200" dirty="0">
                          <a:solidFill>
                            <a:srgbClr val="58585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การเป็นพี่เลี้ยง</a:t>
                      </a:r>
                      <a:endParaRPr lang="en-US" sz="3600" b="0" baseline="0" dirty="0">
                        <a:solidFill>
                          <a:srgbClr val="58585A"/>
                        </a:solidFill>
                        <a:effectLst/>
                        <a:latin typeface="Browallia New" panose="020B0604020202020204" pitchFamily="34" charset="-34"/>
                        <a:ea typeface="SimSun" panose="02010600030101010101" pitchFamily="2" charset="-122"/>
                        <a:cs typeface="Browallia New" panose="020B0604020202020204" pitchFamily="34" charset="-34"/>
                      </a:endParaRPr>
                    </a:p>
                    <a:p>
                      <a:pPr marL="457200" marR="0" indent="-457200" algn="l" defTabSz="4572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3600" b="0" kern="1200" dirty="0">
                          <a:solidFill>
                            <a:srgbClr val="58585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ผู้นำปฏิบัติการ</a:t>
                      </a:r>
                      <a:endParaRPr lang="en-US" sz="3600" b="0" baseline="0" dirty="0">
                        <a:solidFill>
                          <a:srgbClr val="58585A"/>
                        </a:solidFill>
                        <a:effectLst/>
                        <a:latin typeface="Browallia New" panose="020B0604020202020204" pitchFamily="34" charset="-34"/>
                        <a:ea typeface="SimSun" panose="02010600030101010101" pitchFamily="2" charset="-122"/>
                        <a:cs typeface="Browallia New" panose="020B0604020202020204" pitchFamily="34" charset="-34"/>
                      </a:endParaRPr>
                    </a:p>
                    <a:p>
                      <a:pPr marL="457200" marR="0" indent="-457200" algn="l" defTabSz="4572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3600" b="0" kern="1200" dirty="0">
                          <a:solidFill>
                            <a:srgbClr val="58585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โครงการบำเพ็ญประโยชน์</a:t>
                      </a:r>
                      <a:endParaRPr lang="en-US" sz="3600" b="0" baseline="0" dirty="0">
                        <a:solidFill>
                          <a:srgbClr val="58585A"/>
                        </a:solidFill>
                        <a:effectLst/>
                        <a:latin typeface="Browallia New" panose="020B0604020202020204" pitchFamily="34" charset="-34"/>
                        <a:ea typeface="SimSun" panose="02010600030101010101" pitchFamily="2" charset="-122"/>
                        <a:cs typeface="Browallia New" panose="020B0604020202020204" pitchFamily="34" charset="-34"/>
                      </a:endParaRPr>
                    </a:p>
                    <a:p>
                      <a:pPr marL="457200" marR="0" indent="-457200" algn="l" defTabSz="4572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200" b="0" dirty="0">
                          <a:solidFill>
                            <a:srgbClr val="58585A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Learning center</a:t>
                      </a:r>
                      <a:endParaRPr lang="en-US" sz="3200" b="0" baseline="0" dirty="0">
                        <a:solidFill>
                          <a:srgbClr val="58585A"/>
                        </a:solidFill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457200" marR="0" indent="-45720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th-TH" sz="3600" b="0" kern="1200" dirty="0">
                          <a:solidFill>
                            <a:srgbClr val="58585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เว็บบินา</a:t>
                      </a:r>
                      <a:r>
                        <a:rPr lang="th-TH" sz="3600" b="0" kern="1200" dirty="0" err="1">
                          <a:solidFill>
                            <a:srgbClr val="58585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ร์</a:t>
                      </a:r>
                      <a:endParaRPr lang="en-US" sz="3600" b="0" baseline="0" dirty="0">
                        <a:solidFill>
                          <a:srgbClr val="58585A"/>
                        </a:solidFill>
                        <a:effectLst/>
                        <a:latin typeface="Browallia New" panose="020B0604020202020204" pitchFamily="34" charset="-34"/>
                        <a:ea typeface="SimSun" panose="02010600030101010101" pitchFamily="2" charset="-122"/>
                        <a:cs typeface="Browallia New" panose="020B0604020202020204" pitchFamily="34" charset="-34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3200" b="0" baseline="0" dirty="0">
                        <a:solidFill>
                          <a:srgbClr val="58585A"/>
                        </a:solidFill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483252"/>
                  </a:ext>
                </a:extLst>
              </a:tr>
              <a:tr h="4198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dirty="0">
                        <a:solidFill>
                          <a:srgbClr val="58585A"/>
                        </a:solidFill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0928236"/>
                  </a:ext>
                </a:extLst>
              </a:tr>
              <a:tr h="4198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dirty="0">
                        <a:solidFill>
                          <a:srgbClr val="58585A"/>
                        </a:solidFill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71496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6123" t="2636" r="12245" b="2448"/>
          <a:stretch/>
        </p:blipFill>
        <p:spPr>
          <a:xfrm>
            <a:off x="304800" y="1082039"/>
            <a:ext cx="3124200" cy="5623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2923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438" t="2125" r="438" b="8611"/>
          <a:stretch/>
        </p:blipFill>
        <p:spPr>
          <a:xfrm>
            <a:off x="3352800" y="3262927"/>
            <a:ext cx="5715000" cy="2750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474029" y="6013894"/>
            <a:ext cx="4648200" cy="736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58585A"/>
                </a:solidFill>
                <a:latin typeface="Arial Narrow" panose="020B0606020202030204" pitchFamily="34" charset="0"/>
              </a:rPr>
              <a:t>ROTARY.ORG/ROTARACT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04801"/>
            <a:ext cx="6019800" cy="3054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FD1D36-B495-4E88-96E6-E9FC9EAB3BB1}"/>
              </a:ext>
            </a:extLst>
          </p:cNvPr>
          <p:cNvSpPr/>
          <p:nvPr/>
        </p:nvSpPr>
        <p:spPr>
          <a:xfrm>
            <a:off x="304800" y="2819400"/>
            <a:ext cx="5867400" cy="443527"/>
          </a:xfrm>
          <a:prstGeom prst="rect">
            <a:avLst/>
          </a:prstGeom>
          <a:gradFill>
            <a:gsLst>
              <a:gs pos="100000">
                <a:schemeClr val="bg2">
                  <a:lumMod val="10000"/>
                </a:schemeClr>
              </a:gs>
              <a:gs pos="0">
                <a:schemeClr val="bg2">
                  <a:lumMod val="10000"/>
                  <a:alpha val="9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B99717-4DE7-4F8B-971C-4CB296737590}"/>
              </a:ext>
            </a:extLst>
          </p:cNvPr>
          <p:cNvSpPr txBox="1"/>
          <p:nvPr/>
        </p:nvSpPr>
        <p:spPr>
          <a:xfrm>
            <a:off x="228600" y="2790626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ให้ผู้มีวิชาชีพอายุน้อยมีส่วนร่วม</a:t>
            </a:r>
          </a:p>
        </p:txBody>
      </p:sp>
    </p:spTree>
    <p:extLst>
      <p:ext uri="{BB962C8B-B14F-4D97-AF65-F5344CB8AC3E}">
        <p14:creationId xmlns:p14="http://schemas.microsoft.com/office/powerpoint/2010/main" val="1840380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8"/>
          <p:cNvSpPr txBox="1">
            <a:spLocks/>
          </p:cNvSpPr>
          <p:nvPr/>
        </p:nvSpPr>
        <p:spPr>
          <a:xfrm>
            <a:off x="5162221" y="5784632"/>
            <a:ext cx="4706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CLUB.INNOVATIONS@</a:t>
            </a:r>
            <a:b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ROTARY.ORG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578" y="3503549"/>
            <a:ext cx="5194022" cy="3278251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434" y="304800"/>
            <a:ext cx="5483258" cy="305276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4881" y="304800"/>
            <a:ext cx="3040688" cy="511226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5391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nut 16"/>
          <p:cNvSpPr/>
          <p:nvPr/>
        </p:nvSpPr>
        <p:spPr>
          <a:xfrm>
            <a:off x="1795052" y="152400"/>
            <a:ext cx="5532496" cy="5791200"/>
          </a:xfrm>
          <a:prstGeom prst="donut">
            <a:avLst>
              <a:gd name="adj" fmla="val 2531"/>
            </a:avLst>
          </a:prstGeom>
          <a:solidFill>
            <a:srgbClr val="184994"/>
          </a:solidFill>
          <a:ln>
            <a:solidFill>
              <a:srgbClr val="18499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2259" r="7796" b="6535"/>
          <a:stretch/>
        </p:blipFill>
        <p:spPr>
          <a:xfrm>
            <a:off x="457200" y="540248"/>
            <a:ext cx="3810000" cy="326975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690" y="538844"/>
            <a:ext cx="3768019" cy="329096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b="9401"/>
          <a:stretch/>
        </p:blipFill>
        <p:spPr>
          <a:xfrm>
            <a:off x="2590649" y="3227665"/>
            <a:ext cx="3941301" cy="333789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9DFF6A-4675-4F20-8710-697C922C4772}"/>
              </a:ext>
            </a:extLst>
          </p:cNvPr>
          <p:cNvSpPr/>
          <p:nvPr/>
        </p:nvSpPr>
        <p:spPr>
          <a:xfrm>
            <a:off x="533400" y="800100"/>
            <a:ext cx="2667000" cy="342900"/>
          </a:xfrm>
          <a:prstGeom prst="rect">
            <a:avLst/>
          </a:prstGeom>
          <a:solidFill>
            <a:srgbClr val="F9A3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57A1D0-B1E0-4B63-98C8-492109ACEA88}"/>
              </a:ext>
            </a:extLst>
          </p:cNvPr>
          <p:cNvSpPr txBox="1"/>
          <p:nvPr/>
        </p:nvSpPr>
        <p:spPr>
          <a:xfrm>
            <a:off x="381000" y="75753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เชื่อมโยงกับสโมสรของท่าน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D29ADD-96D2-4673-AF25-3BC71D953C15}"/>
              </a:ext>
            </a:extLst>
          </p:cNvPr>
          <p:cNvSpPr/>
          <p:nvPr/>
        </p:nvSpPr>
        <p:spPr>
          <a:xfrm>
            <a:off x="5334000" y="757238"/>
            <a:ext cx="3305175" cy="376237"/>
          </a:xfrm>
          <a:prstGeom prst="rect">
            <a:avLst/>
          </a:prstGeom>
          <a:solidFill>
            <a:srgbClr val="F9A3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27DCF-9606-4050-B943-AF82B0E3359D}"/>
              </a:ext>
            </a:extLst>
          </p:cNvPr>
          <p:cNvSpPr txBox="1"/>
          <p:nvPr/>
        </p:nvSpPr>
        <p:spPr>
          <a:xfrm>
            <a:off x="5410200" y="738485"/>
            <a:ext cx="3152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เชื่อมโยงกับชุมชน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A9F276-1C53-47DE-955C-BB6EFB81AA78}"/>
              </a:ext>
            </a:extLst>
          </p:cNvPr>
          <p:cNvSpPr/>
          <p:nvPr/>
        </p:nvSpPr>
        <p:spPr>
          <a:xfrm>
            <a:off x="2724150" y="3419474"/>
            <a:ext cx="3271837" cy="352425"/>
          </a:xfrm>
          <a:prstGeom prst="rect">
            <a:avLst/>
          </a:prstGeom>
          <a:solidFill>
            <a:srgbClr val="F9A3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F0F9F5-89AD-4FD0-8663-1BF53844303F}"/>
              </a:ext>
            </a:extLst>
          </p:cNvPr>
          <p:cNvSpPr txBox="1"/>
          <p:nvPr/>
        </p:nvSpPr>
        <p:spPr>
          <a:xfrm>
            <a:off x="2867023" y="3380362"/>
            <a:ext cx="2952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เชื่อมโยงกับโลก</a:t>
            </a:r>
            <a:r>
              <a:rPr lang="th-TH" sz="2400" b="1" dirty="0" err="1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sz="24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ตารี</a:t>
            </a:r>
          </a:p>
        </p:txBody>
      </p:sp>
    </p:spTree>
    <p:extLst>
      <p:ext uri="{BB962C8B-B14F-4D97-AF65-F5344CB8AC3E}">
        <p14:creationId xmlns:p14="http://schemas.microsoft.com/office/powerpoint/2010/main" val="3801062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867400"/>
            <a:ext cx="2057400" cy="990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828800"/>
            <a:ext cx="9144000" cy="88040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625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910546"/>
              </p:ext>
            </p:extLst>
          </p:nvPr>
        </p:nvGraphicFramePr>
        <p:xfrm>
          <a:off x="381000" y="1143000"/>
          <a:ext cx="8305801" cy="551405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423142013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401047628"/>
                    </a:ext>
                  </a:extLst>
                </a:gridCol>
                <a:gridCol w="2667001">
                  <a:extLst>
                    <a:ext uri="{9D8B030D-6E8A-4147-A177-3AD203B41FA5}">
                      <a16:colId xmlns:a16="http://schemas.microsoft.com/office/drawing/2014/main" val="1014883948"/>
                    </a:ext>
                  </a:extLst>
                </a:gridCol>
              </a:tblGrid>
              <a:tr h="1014050">
                <a:tc>
                  <a:txBody>
                    <a:bodyPr/>
                    <a:lstStyle/>
                    <a:p>
                      <a:pPr algn="l"/>
                      <a:endParaRPr lang="en-US" sz="36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</a:t>
                      </a:r>
                      <a:r>
                        <a:rPr lang="th-TH" sz="2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มกราคม</a:t>
                      </a:r>
                      <a:r>
                        <a:rPr lang="en-US" sz="2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2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2562</a:t>
                      </a:r>
                      <a:endParaRPr lang="en-US" sz="28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การเปลี่ยนแปลงตั้งแต่ </a:t>
                      </a:r>
                      <a:r>
                        <a:rPr lang="en-US" sz="2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</a:t>
                      </a:r>
                      <a:r>
                        <a:rPr lang="th-TH" sz="2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กรกฎาคม </a:t>
                      </a:r>
                      <a:r>
                        <a:rPr lang="en-US" sz="2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2561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30239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th-TH" sz="4400" kern="1200" dirty="0">
                          <a:solidFill>
                            <a:srgbClr val="58585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สมาชิกภาพ</a:t>
                      </a:r>
                      <a:endParaRPr lang="en-US" sz="4400" kern="1200" dirty="0">
                        <a:solidFill>
                          <a:srgbClr val="58585A"/>
                        </a:solidFill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sz="4000" kern="1200" dirty="0">
                          <a:solidFill>
                            <a:srgbClr val="58585A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1,206,501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sz="4000" kern="1200" dirty="0">
                          <a:solidFill>
                            <a:srgbClr val="58585A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+11,394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9540792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th-TH" sz="4400" kern="1200" dirty="0">
                          <a:solidFill>
                            <a:srgbClr val="58585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สโมสร</a:t>
                      </a:r>
                      <a:r>
                        <a:rPr lang="th-TH" sz="4400" kern="1200" dirty="0" err="1">
                          <a:solidFill>
                            <a:srgbClr val="58585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โร</a:t>
                      </a:r>
                      <a:r>
                        <a:rPr lang="th-TH" sz="4400" kern="1200" dirty="0">
                          <a:solidFill>
                            <a:srgbClr val="58585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ตารี</a:t>
                      </a:r>
                      <a:endParaRPr lang="en-US" sz="4400" kern="1200" dirty="0">
                        <a:solidFill>
                          <a:srgbClr val="58585A"/>
                        </a:solidFill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sz="3600" kern="1200" dirty="0">
                          <a:solidFill>
                            <a:srgbClr val="58585A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35,663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sz="3600" kern="1200" dirty="0">
                          <a:solidFill>
                            <a:srgbClr val="58585A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4228846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th-TH" sz="4400" kern="1200" dirty="0">
                          <a:solidFill>
                            <a:srgbClr val="58585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ร้อยละของสตรี</a:t>
                      </a:r>
                      <a:endParaRPr lang="en-US" sz="4400" kern="1200" dirty="0">
                        <a:solidFill>
                          <a:srgbClr val="58585A"/>
                        </a:solidFill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sz="3600" kern="1200" dirty="0">
                          <a:solidFill>
                            <a:srgbClr val="58585A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sz="3600" kern="1200" dirty="0">
                          <a:solidFill>
                            <a:srgbClr val="58585A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+1%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1825033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th-TH" sz="4400" kern="1200" dirty="0">
                          <a:solidFill>
                            <a:srgbClr val="58585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อายุ </a:t>
                      </a:r>
                      <a:r>
                        <a:rPr lang="en-US" sz="4400" kern="1200" dirty="0">
                          <a:solidFill>
                            <a:srgbClr val="58585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50-69 </a:t>
                      </a:r>
                      <a:r>
                        <a:rPr lang="th-TH" sz="4400" kern="1200" dirty="0">
                          <a:solidFill>
                            <a:srgbClr val="58585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ปี</a:t>
                      </a:r>
                      <a:endParaRPr lang="en-US" sz="4400" kern="1200" dirty="0">
                        <a:solidFill>
                          <a:srgbClr val="58585A"/>
                        </a:solidFill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sz="3600" kern="1200" dirty="0">
                          <a:solidFill>
                            <a:srgbClr val="58585A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sz="3600" kern="1200" dirty="0">
                          <a:solidFill>
                            <a:srgbClr val="58585A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5052666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th-TH" sz="4400" kern="1200" dirty="0">
                          <a:solidFill>
                            <a:srgbClr val="58585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น้อยกว่า </a:t>
                      </a:r>
                      <a:r>
                        <a:rPr lang="en-US" sz="4400" kern="1200" dirty="0">
                          <a:solidFill>
                            <a:srgbClr val="58585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40 </a:t>
                      </a:r>
                      <a:r>
                        <a:rPr lang="th-TH" sz="4400" kern="1200" dirty="0">
                          <a:solidFill>
                            <a:srgbClr val="58585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ปี</a:t>
                      </a:r>
                      <a:endParaRPr lang="en-US" sz="4400" kern="1200" dirty="0">
                        <a:solidFill>
                          <a:srgbClr val="58585A"/>
                        </a:solidFill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sz="3600" kern="1200" dirty="0">
                          <a:solidFill>
                            <a:srgbClr val="58585A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sz="3600" kern="1200" dirty="0">
                          <a:solidFill>
                            <a:srgbClr val="58585A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270786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ภาพรวมสมาชิกภาพ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4903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18102"/>
          <a:stretch/>
        </p:blipFill>
        <p:spPr>
          <a:xfrm>
            <a:off x="190500" y="2463027"/>
            <a:ext cx="8762130" cy="2337573"/>
          </a:xfrm>
          <a:prstGeom prst="rect">
            <a:avLst/>
          </a:prstGeom>
          <a:ln>
            <a:solidFill>
              <a:srgbClr val="958D85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</p:spPr>
        <p:txBody>
          <a:bodyPr/>
          <a:lstStyle/>
          <a:p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แนวโน้มรายปี</a:t>
            </a:r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การแจ้งหนี้สโมสร (กรกฎาคม </a:t>
            </a:r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&amp;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มกราคม)</a:t>
            </a:r>
            <a:endParaRPr lang="en-US" sz="3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-228600" y="4114800"/>
            <a:ext cx="9577157" cy="0"/>
          </a:xfrm>
          <a:prstGeom prst="line">
            <a:avLst/>
          </a:prstGeom>
          <a:ln w="92075">
            <a:solidFill>
              <a:srgbClr val="F7A8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67987" y="1600200"/>
            <a:ext cx="1260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</a:rPr>
              <a:t>2014-15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59799" y="1595108"/>
            <a:ext cx="1260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</a:rPr>
              <a:t>2015-16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375737" y="1602452"/>
            <a:ext cx="1260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</a:rPr>
              <a:t>2016-17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4587" y="5039380"/>
            <a:ext cx="146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tx1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กรกฎาคม</a:t>
            </a:r>
            <a:endParaRPr lang="en-US" sz="2800" b="1" dirty="0">
              <a:solidFill>
                <a:schemeClr val="tx1">
                  <a:lumMod val="7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50525" y="5060091"/>
            <a:ext cx="146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tx1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กรกฎาคม</a:t>
            </a:r>
            <a:endParaRPr lang="en-US" sz="2800" b="1" dirty="0">
              <a:solidFill>
                <a:schemeClr val="tx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66463" y="5060091"/>
            <a:ext cx="146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tx1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กรกฎาคม</a:t>
            </a:r>
            <a:endParaRPr lang="en-US" sz="2800" b="1" dirty="0">
              <a:solidFill>
                <a:schemeClr val="tx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19800" y="5039026"/>
            <a:ext cx="146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tx1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กรกฎาคม</a:t>
            </a:r>
            <a:endParaRPr lang="en-US" sz="2800" b="1" dirty="0">
              <a:solidFill>
                <a:schemeClr val="tx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83186" y="5060091"/>
            <a:ext cx="1465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chemeClr val="tx1">
                    <a:lumMod val="7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กรกฎาคม</a:t>
            </a:r>
            <a:endParaRPr lang="en-US" sz="2800" b="1" dirty="0">
              <a:solidFill>
                <a:schemeClr val="tx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91675" y="1595108"/>
            <a:ext cx="1260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</a:rPr>
              <a:t>2017-18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83187" y="1589311"/>
            <a:ext cx="1260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latin typeface="Arial Narrow" panose="020B0606020202030204" pitchFamily="34" charset="0"/>
              </a:rPr>
              <a:t>2018-19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4799"/>
              </p:ext>
            </p:extLst>
          </p:nvPr>
        </p:nvGraphicFramePr>
        <p:xfrm>
          <a:off x="5354901" y="5584890"/>
          <a:ext cx="3597729" cy="1300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7729">
                  <a:extLst>
                    <a:ext uri="{9D8B030D-6E8A-4147-A177-3AD203B41FA5}">
                      <a16:colId xmlns:a16="http://schemas.microsoft.com/office/drawing/2014/main" val="1939518341"/>
                    </a:ext>
                  </a:extLst>
                </a:gridCol>
              </a:tblGrid>
              <a:tr h="660353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สมาชิก</a:t>
                      </a:r>
                      <a:r>
                        <a:rPr lang="th-TH" sz="2800" b="1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2800" b="1" dirty="0"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10,528</a:t>
                      </a:r>
                      <a:endParaRPr lang="en-US" sz="28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alpha val="9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516886"/>
                  </a:ext>
                </a:extLst>
              </a:tr>
              <a:tr h="557626"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th-TH" sz="3600" baseline="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จากวันที่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1 </a:t>
                      </a:r>
                      <a:r>
                        <a:rPr lang="th-TH" sz="3600" baseline="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มกราคม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2018</a:t>
                      </a:r>
                    </a:p>
                  </a:txBody>
                  <a:tcPr>
                    <a:solidFill>
                      <a:srgbClr val="005D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923970"/>
                  </a:ext>
                </a:extLst>
              </a:tr>
            </a:tbl>
          </a:graphicData>
        </a:graphic>
      </p:graphicFrame>
      <p:sp>
        <p:nvSpPr>
          <p:cNvPr id="16" name="Donut 15"/>
          <p:cNvSpPr/>
          <p:nvPr/>
        </p:nvSpPr>
        <p:spPr>
          <a:xfrm>
            <a:off x="6629399" y="3230120"/>
            <a:ext cx="533401" cy="579880"/>
          </a:xfrm>
          <a:prstGeom prst="donut">
            <a:avLst>
              <a:gd name="adj" fmla="val 5250"/>
            </a:avLst>
          </a:prstGeom>
          <a:solidFill>
            <a:srgbClr val="184994"/>
          </a:solidFill>
          <a:ln>
            <a:solidFill>
              <a:srgbClr val="184994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8565078" y="3589573"/>
            <a:ext cx="502722" cy="525227"/>
          </a:xfrm>
          <a:prstGeom prst="donut">
            <a:avLst>
              <a:gd name="adj" fmla="val 525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9258431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57070656"/>
              </p:ext>
            </p:extLst>
          </p:nvPr>
        </p:nvGraphicFramePr>
        <p:xfrm>
          <a:off x="228600" y="1981200"/>
          <a:ext cx="8763000" cy="47160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906098905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401047628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161795080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th-TH" sz="3200" b="1" kern="1200" dirty="0">
                          <a:solidFill>
                            <a:schemeClr val="lt1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แนวโน้ม ณ วันที่ (ใส่วันที่)</a:t>
                      </a:r>
                      <a:endParaRPr lang="en-US" sz="32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ภาค</a:t>
                      </a:r>
                      <a:endParaRPr lang="en-US" sz="32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ทั่วโลก</a:t>
                      </a:r>
                      <a:endParaRPr lang="en-US" sz="32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1330239"/>
                  </a:ext>
                </a:extLst>
              </a:tr>
              <a:tr h="666000">
                <a:tc>
                  <a:txBody>
                    <a:bodyPr/>
                    <a:lstStyle/>
                    <a:p>
                      <a:r>
                        <a:rPr lang="th-TH" sz="3600" kern="1200" dirty="0">
                          <a:solidFill>
                            <a:srgbClr val="58585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ชาย/หญิง</a:t>
                      </a:r>
                      <a:endParaRPr lang="en-US" sz="3600" dirty="0">
                        <a:solidFill>
                          <a:srgbClr val="58585A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3200" kern="1200" dirty="0">
                          <a:solidFill>
                            <a:srgbClr val="58585A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XX% / XX%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3200" kern="1200">
                          <a:solidFill>
                            <a:srgbClr val="58585A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77</a:t>
                      </a:r>
                      <a:r>
                        <a:rPr lang="en-US" sz="3200" kern="1200" baseline="0">
                          <a:solidFill>
                            <a:srgbClr val="58585A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% / 23%</a:t>
                      </a:r>
                      <a:endParaRPr lang="en-US" sz="3200" kern="1200" dirty="0">
                        <a:solidFill>
                          <a:srgbClr val="58585A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540792"/>
                  </a:ext>
                </a:extLst>
              </a:tr>
              <a:tr h="666000">
                <a:tc>
                  <a:txBody>
                    <a:bodyPr/>
                    <a:lstStyle/>
                    <a:p>
                      <a:r>
                        <a:rPr lang="th-TH" sz="3600" kern="1200" dirty="0">
                          <a:solidFill>
                            <a:srgbClr val="58585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การรักษาสมาชิกใหม่</a:t>
                      </a:r>
                      <a:endParaRPr lang="en-US" sz="3600" dirty="0">
                        <a:solidFill>
                          <a:srgbClr val="58585A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rgbClr val="58585A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XX%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58585A"/>
                          </a:solidFill>
                          <a:latin typeface="Arial Narrow" panose="020B0606020202030204" pitchFamily="34" charset="0"/>
                        </a:rPr>
                        <a:t>69%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204323"/>
                  </a:ext>
                </a:extLst>
              </a:tr>
              <a:tr h="666000">
                <a:tc>
                  <a:txBody>
                    <a:bodyPr/>
                    <a:lstStyle/>
                    <a:p>
                      <a:r>
                        <a:rPr lang="th-TH" sz="3600" kern="1200" dirty="0">
                          <a:solidFill>
                            <a:srgbClr val="58585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การรักษาสมาชิกที่มีอยู่แล้ว</a:t>
                      </a:r>
                      <a:endParaRPr lang="en-US" sz="3600" dirty="0">
                        <a:solidFill>
                          <a:srgbClr val="58585A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rgbClr val="58585A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XX%</a:t>
                      </a:r>
                      <a:endParaRPr lang="en-US" sz="3200" dirty="0">
                        <a:solidFill>
                          <a:srgbClr val="58585A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58585A"/>
                          </a:solidFill>
                          <a:latin typeface="Arial Narrow" panose="020B0606020202030204" pitchFamily="34" charset="0"/>
                        </a:rPr>
                        <a:t>72%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778064"/>
                  </a:ext>
                </a:extLst>
              </a:tr>
              <a:tr h="666000">
                <a:tc>
                  <a:txBody>
                    <a:bodyPr/>
                    <a:lstStyle/>
                    <a:p>
                      <a:r>
                        <a:rPr lang="th-TH" sz="3600" kern="1200" dirty="0">
                          <a:solidFill>
                            <a:srgbClr val="58585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สมาชิกที่มีอายุน้อยกว่า </a:t>
                      </a:r>
                      <a:r>
                        <a:rPr lang="en-US" sz="3600" kern="1200" dirty="0">
                          <a:solidFill>
                            <a:srgbClr val="58585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50 </a:t>
                      </a:r>
                      <a:r>
                        <a:rPr lang="th-TH" sz="3600" kern="1200" dirty="0">
                          <a:solidFill>
                            <a:srgbClr val="58585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ปี</a:t>
                      </a:r>
                      <a:endParaRPr lang="en-US" sz="3600" dirty="0">
                        <a:solidFill>
                          <a:srgbClr val="58585A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rgbClr val="58585A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XX%</a:t>
                      </a:r>
                      <a:endParaRPr lang="en-US" sz="3200" b="1" dirty="0">
                        <a:solidFill>
                          <a:srgbClr val="005DAA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58585A"/>
                          </a:solidFill>
                          <a:latin typeface="Arial Narrow" panose="020B0606020202030204" pitchFamily="34" charset="0"/>
                        </a:rPr>
                        <a:t>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283587"/>
                  </a:ext>
                </a:extLst>
              </a:tr>
              <a:tr h="666000">
                <a:tc>
                  <a:txBody>
                    <a:bodyPr/>
                    <a:lstStyle/>
                    <a:p>
                      <a:r>
                        <a:rPr lang="th-TH" sz="3600" kern="1200" dirty="0">
                          <a:solidFill>
                            <a:srgbClr val="58585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สมาชิกที่มีอายุ </a:t>
                      </a:r>
                      <a:r>
                        <a:rPr lang="en-US" sz="3600" kern="1200" dirty="0">
                          <a:solidFill>
                            <a:srgbClr val="58585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50</a:t>
                      </a:r>
                      <a:r>
                        <a:rPr lang="th-TH" sz="3600" kern="1200" dirty="0">
                          <a:solidFill>
                            <a:srgbClr val="58585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+</a:t>
                      </a:r>
                      <a:endParaRPr lang="en-US" sz="3600" dirty="0">
                        <a:solidFill>
                          <a:srgbClr val="58585A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rgbClr val="58585A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XX%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58585A"/>
                          </a:solidFill>
                          <a:latin typeface="Arial Narrow" panose="020B0606020202030204" pitchFamily="34" charset="0"/>
                        </a:rPr>
                        <a:t>43%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082764"/>
                  </a:ext>
                </a:extLst>
              </a:tr>
              <a:tr h="666000">
                <a:tc>
                  <a:txBody>
                    <a:bodyPr/>
                    <a:lstStyle/>
                    <a:p>
                      <a:r>
                        <a:rPr lang="th-TH" sz="3600" kern="1200" dirty="0">
                          <a:solidFill>
                            <a:srgbClr val="58585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ไม่มีรายงานเรื่องอายุ</a:t>
                      </a:r>
                      <a:endParaRPr lang="en-US" sz="3600" dirty="0">
                        <a:solidFill>
                          <a:srgbClr val="58585A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58585A"/>
                          </a:solidFill>
                          <a:latin typeface="Arial Narrow" panose="020B0606020202030204" pitchFamily="34" charset="0"/>
                        </a:rPr>
                        <a:t>XX%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58585A"/>
                          </a:solidFill>
                          <a:latin typeface="Arial Narrow" panose="020B0606020202030204" pitchFamily="34" charset="0"/>
                        </a:rPr>
                        <a:t>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693706"/>
                  </a:ext>
                </a:extLst>
              </a:tr>
            </a:tbl>
          </a:graphicData>
        </a:graphic>
      </p:graphicFrame>
      <p:sp>
        <p:nvSpPr>
          <p:cNvPr id="15" name="Content Placeholder 6"/>
          <p:cNvSpPr txBox="1">
            <a:spLocks/>
          </p:cNvSpPr>
          <p:nvPr/>
        </p:nvSpPr>
        <p:spPr>
          <a:xfrm>
            <a:off x="4762500" y="1054815"/>
            <a:ext cx="4000500" cy="103389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rgbClr val="58585A"/>
                </a:solidFill>
                <a:latin typeface="Georgia"/>
                <a:ea typeface="MS PGothic" pitchFamily="34" charset="-128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682411"/>
              </p:ext>
            </p:extLst>
          </p:nvPr>
        </p:nvGraphicFramePr>
        <p:xfrm>
          <a:off x="2362200" y="311903"/>
          <a:ext cx="3276600" cy="1598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1939518341"/>
                    </a:ext>
                  </a:extLst>
                </a:gridCol>
              </a:tblGrid>
              <a:tr h="958465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สมาชิก </a:t>
                      </a:r>
                      <a:r>
                        <a:rPr lang="en-US" sz="3600" b="1" dirty="0" err="1">
                          <a:latin typeface="Arial Narrow" panose="020B0606020202030204" pitchFamily="34" charset="0"/>
                        </a:rPr>
                        <a:t>xxxx</a:t>
                      </a:r>
                      <a:endParaRPr lang="en-US" sz="36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alpha val="9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516886"/>
                  </a:ext>
                </a:extLst>
              </a:tr>
              <a:tr h="557626"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+/-xxx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th-TH" sz="3600" baseline="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จาก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2015</a:t>
                      </a:r>
                    </a:p>
                  </a:txBody>
                  <a:tcPr>
                    <a:solidFill>
                      <a:srgbClr val="005D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923970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042262"/>
              </p:ext>
            </p:extLst>
          </p:nvPr>
        </p:nvGraphicFramePr>
        <p:xfrm>
          <a:off x="5734050" y="307169"/>
          <a:ext cx="3181350" cy="158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1350">
                  <a:extLst>
                    <a:ext uri="{9D8B030D-6E8A-4147-A177-3AD203B41FA5}">
                      <a16:colId xmlns:a16="http://schemas.microsoft.com/office/drawing/2014/main" val="1832181647"/>
                    </a:ext>
                  </a:extLst>
                </a:gridCol>
              </a:tblGrid>
              <a:tr h="948062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Arial Narrow" panose="020B0606020202030204" pitchFamily="34" charset="0"/>
                        </a:rPr>
                        <a:t>  xx </a:t>
                      </a:r>
                      <a:r>
                        <a:rPr lang="th-TH" sz="36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สโมสร</a:t>
                      </a:r>
                      <a:endParaRPr lang="en-US" sz="36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403758"/>
                  </a:ext>
                </a:extLst>
              </a:tr>
              <a:tr h="572763"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+/-</a:t>
                      </a:r>
                      <a:r>
                        <a:rPr lang="en-US" sz="2800" b="0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th-TH" sz="3600" b="0" baseline="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จาก</a:t>
                      </a:r>
                      <a:r>
                        <a:rPr lang="en-US" sz="2800" b="0" baseline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2015</a:t>
                      </a:r>
                    </a:p>
                  </a:txBody>
                  <a:tcPr>
                    <a:solidFill>
                      <a:srgbClr val="005D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80331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9100" y="457200"/>
            <a:ext cx="15621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36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ภาค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xxxx: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479479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3622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806069"/>
              </p:ext>
            </p:extLst>
          </p:nvPr>
        </p:nvGraphicFramePr>
        <p:xfrm>
          <a:off x="2743200" y="439458"/>
          <a:ext cx="6229350" cy="817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9350">
                  <a:extLst>
                    <a:ext uri="{9D8B030D-6E8A-4147-A177-3AD203B41FA5}">
                      <a16:colId xmlns:a16="http://schemas.microsoft.com/office/drawing/2014/main" val="1939518341"/>
                    </a:ext>
                  </a:extLst>
                </a:gridCol>
              </a:tblGrid>
              <a:tr h="817842">
                <a:tc>
                  <a:txBody>
                    <a:bodyPr/>
                    <a:lstStyle/>
                    <a:p>
                      <a:pPr algn="ctr"/>
                      <a:r>
                        <a:rPr lang="en-US" sz="3600" b="1" baseline="0" dirty="0">
                          <a:latin typeface="Arial Narrow" panose="020B0606020202030204" pitchFamily="34" charset="0"/>
                        </a:rPr>
                        <a:t>≈ 80,000 </a:t>
                      </a:r>
                      <a:r>
                        <a:rPr lang="th-TH" sz="40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คนเข้าร่วม</a:t>
                      </a:r>
                      <a:endParaRPr lang="en-US" sz="36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DAA">
                        <a:alpha val="9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516886"/>
                  </a:ext>
                </a:extLst>
              </a:tr>
            </a:tbl>
          </a:graphicData>
        </a:graphic>
      </p:graphicFrame>
      <p:cxnSp>
        <p:nvCxnSpPr>
          <p:cNvPr id="38" name="Straight Connector 37"/>
          <p:cNvCxnSpPr/>
          <p:nvPr/>
        </p:nvCxnSpPr>
        <p:spPr>
          <a:xfrm flipV="1">
            <a:off x="2697480" y="1840666"/>
            <a:ext cx="6229350" cy="1"/>
          </a:xfrm>
          <a:prstGeom prst="line">
            <a:avLst/>
          </a:prstGeom>
          <a:ln w="95250">
            <a:solidFill>
              <a:srgbClr val="F7A8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602015" y="1517500"/>
            <a:ext cx="24202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58585A"/>
                </a:solidFill>
                <a:latin typeface="Arial Narrow" panose="020B0606020202030204" pitchFamily="34" charset="0"/>
              </a:rPr>
              <a:t>1,206,501</a:t>
            </a:r>
            <a:r>
              <a:rPr lang="en-US" sz="3600" dirty="0">
                <a:solidFill>
                  <a:srgbClr val="58585A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-152400" y="1375536"/>
            <a:ext cx="2514600" cy="914400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th-TH" sz="2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สมาชิกภาพ </a:t>
            </a:r>
            <a:br>
              <a:rPr lang="en-US" sz="2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1 </a:t>
            </a:r>
            <a:r>
              <a:rPr lang="th-TH" sz="2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มกราคม</a:t>
            </a:r>
            <a:endParaRPr lang="en-US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060645"/>
              </p:ext>
            </p:extLst>
          </p:nvPr>
        </p:nvGraphicFramePr>
        <p:xfrm>
          <a:off x="2712720" y="2601793"/>
          <a:ext cx="6229350" cy="4141905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383280">
                  <a:extLst>
                    <a:ext uri="{9D8B030D-6E8A-4147-A177-3AD203B41FA5}">
                      <a16:colId xmlns:a16="http://schemas.microsoft.com/office/drawing/2014/main" val="906098905"/>
                    </a:ext>
                  </a:extLst>
                </a:gridCol>
                <a:gridCol w="2846070">
                  <a:extLst>
                    <a:ext uri="{9D8B030D-6E8A-4147-A177-3AD203B41FA5}">
                      <a16:colId xmlns:a16="http://schemas.microsoft.com/office/drawing/2014/main" val="1401047628"/>
                    </a:ext>
                  </a:extLst>
                </a:gridCol>
              </a:tblGrid>
              <a:tr h="841134"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3600" b="0" baseline="0" dirty="0">
                          <a:latin typeface="Arial Narrow" panose="020B0606020202030204" pitchFamily="34" charset="0"/>
                        </a:rPr>
                        <a:t>≈ </a:t>
                      </a:r>
                      <a:r>
                        <a:rPr lang="en-US" sz="3600" b="0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67,000 </a:t>
                      </a:r>
                      <a:r>
                        <a:rPr lang="th-TH" sz="4000" b="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คนลาออก</a:t>
                      </a:r>
                      <a:endParaRPr lang="en-US" sz="3600" b="0" kern="1200" baseline="0" dirty="0">
                        <a:solidFill>
                          <a:schemeClr val="lt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5DA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005D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330239"/>
                  </a:ext>
                </a:extLst>
              </a:tr>
              <a:tr h="697346">
                <a:tc>
                  <a:txBody>
                    <a:bodyPr/>
                    <a:lstStyle/>
                    <a:p>
                      <a:pPr algn="r"/>
                      <a:r>
                        <a:rPr lang="en-US" sz="3200" baseline="0" dirty="0">
                          <a:solidFill>
                            <a:srgbClr val="58585A"/>
                          </a:solidFill>
                          <a:latin typeface="Arial Narrow" panose="020B0606020202030204" pitchFamily="34" charset="0"/>
                        </a:rPr>
                        <a:t>&gt; 1 </a:t>
                      </a:r>
                      <a:r>
                        <a:rPr lang="th-TH" sz="3200" b="1" baseline="0" dirty="0">
                          <a:solidFill>
                            <a:srgbClr val="58585A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ปี</a:t>
                      </a:r>
                      <a:endParaRPr lang="en-US" sz="3200" dirty="0">
                        <a:solidFill>
                          <a:srgbClr val="58585A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3200" kern="1200" baseline="0" dirty="0">
                          <a:solidFill>
                            <a:srgbClr val="58585A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962827"/>
                  </a:ext>
                </a:extLst>
              </a:tr>
              <a:tr h="697346"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solidFill>
                            <a:srgbClr val="58585A"/>
                          </a:solidFill>
                          <a:latin typeface="Arial Narrow" panose="020B0606020202030204" pitchFamily="34" charset="0"/>
                        </a:rPr>
                        <a:t>1-2 </a:t>
                      </a:r>
                      <a:r>
                        <a:rPr lang="th-TH" sz="3200" b="1" baseline="0" dirty="0">
                          <a:solidFill>
                            <a:srgbClr val="58585A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ปี</a:t>
                      </a:r>
                      <a:endParaRPr lang="en-US" sz="3200" dirty="0">
                        <a:solidFill>
                          <a:srgbClr val="58585A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3200" b="1" kern="1200" baseline="0" dirty="0">
                          <a:solidFill>
                            <a:srgbClr val="005DAA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540792"/>
                  </a:ext>
                </a:extLst>
              </a:tr>
              <a:tr h="697346"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solidFill>
                            <a:srgbClr val="58585A"/>
                          </a:solidFill>
                          <a:latin typeface="Arial Narrow" panose="020B0606020202030204" pitchFamily="34" charset="0"/>
                        </a:rPr>
                        <a:t>3-5 </a:t>
                      </a:r>
                      <a:r>
                        <a:rPr lang="th-TH" sz="3200" b="1" baseline="0" dirty="0">
                          <a:solidFill>
                            <a:srgbClr val="58585A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ปี</a:t>
                      </a:r>
                      <a:endParaRPr lang="en-US" sz="3200" dirty="0">
                        <a:solidFill>
                          <a:srgbClr val="58585A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3200" kern="1200" baseline="0" dirty="0">
                          <a:solidFill>
                            <a:srgbClr val="58585A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228846"/>
                  </a:ext>
                </a:extLst>
              </a:tr>
              <a:tr h="619863">
                <a:tc>
                  <a:txBody>
                    <a:bodyPr/>
                    <a:lstStyle/>
                    <a:p>
                      <a:pPr algn="r"/>
                      <a:r>
                        <a:rPr lang="en-US" sz="3200" dirty="0">
                          <a:solidFill>
                            <a:srgbClr val="58585A"/>
                          </a:solidFill>
                          <a:latin typeface="Arial Narrow" panose="020B0606020202030204" pitchFamily="34" charset="0"/>
                        </a:rPr>
                        <a:t>6-10 </a:t>
                      </a:r>
                      <a:r>
                        <a:rPr lang="th-TH" sz="3200" b="1" baseline="0" dirty="0">
                          <a:solidFill>
                            <a:srgbClr val="58585A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ปี</a:t>
                      </a:r>
                      <a:endParaRPr lang="en-US" sz="3200" dirty="0">
                        <a:solidFill>
                          <a:srgbClr val="58585A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3200" kern="1200" baseline="0" dirty="0">
                          <a:solidFill>
                            <a:srgbClr val="58585A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266039"/>
                  </a:ext>
                </a:extLst>
              </a:tr>
              <a:tr h="588870">
                <a:tc>
                  <a:txBody>
                    <a:bodyPr/>
                    <a:lstStyle/>
                    <a:p>
                      <a:pPr marL="0" algn="r" defTabSz="457200" rtl="0" eaLnBrk="1" latinLnBrk="0" hangingPunct="1"/>
                      <a:r>
                        <a:rPr lang="en-US" sz="3200" kern="1200" dirty="0">
                          <a:solidFill>
                            <a:srgbClr val="58585A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10+</a:t>
                      </a:r>
                      <a:r>
                        <a:rPr lang="th-TH" sz="3200" kern="1200" dirty="0">
                          <a:solidFill>
                            <a:srgbClr val="58585A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3200" b="1" baseline="0" dirty="0">
                          <a:solidFill>
                            <a:srgbClr val="58585A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ปี</a:t>
                      </a:r>
                      <a:endParaRPr lang="en-US" sz="3200" kern="1200" dirty="0">
                        <a:solidFill>
                          <a:srgbClr val="58585A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3200" kern="1200" baseline="0" dirty="0">
                          <a:solidFill>
                            <a:srgbClr val="58585A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825033"/>
                  </a:ext>
                </a:extLst>
              </a:tr>
            </a:tbl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>
          <a:xfrm>
            <a:off x="-76200" y="4215545"/>
            <a:ext cx="2514600" cy="914400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th-TH" sz="2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ระยะเวลา</a:t>
            </a:r>
            <a:br>
              <a:rPr lang="th-TH" sz="2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2800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การเป็นสมาชิก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6561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362200" cy="68580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onut 1"/>
          <p:cNvSpPr/>
          <p:nvPr/>
        </p:nvSpPr>
        <p:spPr>
          <a:xfrm>
            <a:off x="2465856" y="1641971"/>
            <a:ext cx="2515590" cy="2462448"/>
          </a:xfrm>
          <a:prstGeom prst="donut">
            <a:avLst>
              <a:gd name="adj" fmla="val 5250"/>
            </a:avLst>
          </a:prstGeom>
          <a:solidFill>
            <a:srgbClr val="F7A81B"/>
          </a:solidFill>
          <a:ln w="635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0891" y="796981"/>
            <a:ext cx="2362201" cy="685800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th-TH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เหตุใดสมาชิกจึงลาออก</a:t>
            </a:r>
            <a:r>
              <a:rPr lang="en-US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?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331134" y="448232"/>
            <a:ext cx="2514600" cy="685800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th-TH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ใช้เงินมากเกินไป/ใช้เวลามากเกินไป</a:t>
            </a:r>
            <a:endParaRPr lang="en-US" sz="2800" b="1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888549" y="457200"/>
            <a:ext cx="2071814" cy="685800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th-TH" sz="32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สภาพแวดล้อมของสโมสร</a:t>
            </a:r>
            <a:endParaRPr lang="en-US" sz="2800" b="1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Donut 17"/>
          <p:cNvSpPr/>
          <p:nvPr/>
        </p:nvSpPr>
        <p:spPr>
          <a:xfrm>
            <a:off x="5255823" y="1981200"/>
            <a:ext cx="1906979" cy="1905000"/>
          </a:xfrm>
          <a:prstGeom prst="donut">
            <a:avLst>
              <a:gd name="adj" fmla="val 5250"/>
            </a:avLst>
          </a:prstGeom>
          <a:solidFill>
            <a:srgbClr val="F7A81B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Donut 18"/>
          <p:cNvSpPr/>
          <p:nvPr/>
        </p:nvSpPr>
        <p:spPr>
          <a:xfrm>
            <a:off x="7383109" y="2342289"/>
            <a:ext cx="1402402" cy="1405247"/>
          </a:xfrm>
          <a:prstGeom prst="donut">
            <a:avLst>
              <a:gd name="adj" fmla="val 5250"/>
            </a:avLst>
          </a:prstGeom>
          <a:solidFill>
            <a:srgbClr val="F7A81B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162800" y="457200"/>
            <a:ext cx="1761022" cy="685800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th-TH" sz="2800" b="1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ไม่เป็นไปตามที่คาดหวัง</a:t>
            </a:r>
            <a:endParaRPr lang="en-US" sz="2800" b="1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960540" y="2428019"/>
            <a:ext cx="1716106" cy="1066800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6000" b="1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31%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635709" y="2514600"/>
            <a:ext cx="1298493" cy="914400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21%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7540709" y="2743200"/>
            <a:ext cx="1298493" cy="77783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600" b="1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15%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465858" y="394348"/>
            <a:ext cx="2190563" cy="0"/>
          </a:xfrm>
          <a:prstGeom prst="line">
            <a:avLst/>
          </a:prstGeom>
          <a:ln>
            <a:solidFill>
              <a:srgbClr val="005D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465858" y="1404347"/>
            <a:ext cx="2190563" cy="0"/>
          </a:xfrm>
          <a:prstGeom prst="line">
            <a:avLst/>
          </a:prstGeom>
          <a:ln>
            <a:solidFill>
              <a:srgbClr val="005D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88550" y="413747"/>
            <a:ext cx="2036617" cy="0"/>
          </a:xfrm>
          <a:prstGeom prst="line">
            <a:avLst/>
          </a:prstGeom>
          <a:ln>
            <a:solidFill>
              <a:srgbClr val="005D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180360" y="402563"/>
            <a:ext cx="1752600" cy="11184"/>
          </a:xfrm>
          <a:prstGeom prst="line">
            <a:avLst/>
          </a:prstGeom>
          <a:ln>
            <a:solidFill>
              <a:srgbClr val="005D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158591" y="1398755"/>
            <a:ext cx="1774371" cy="5592"/>
          </a:xfrm>
          <a:prstGeom prst="line">
            <a:avLst/>
          </a:prstGeom>
          <a:ln>
            <a:solidFill>
              <a:srgbClr val="005D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888549" y="1404347"/>
            <a:ext cx="2036617" cy="0"/>
          </a:xfrm>
          <a:prstGeom prst="line">
            <a:avLst/>
          </a:prstGeom>
          <a:ln>
            <a:solidFill>
              <a:srgbClr val="005D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itle 1"/>
          <p:cNvSpPr txBox="1">
            <a:spLocks/>
          </p:cNvSpPr>
          <p:nvPr/>
        </p:nvSpPr>
        <p:spPr>
          <a:xfrm>
            <a:off x="685800" y="4648200"/>
            <a:ext cx="1676400" cy="685800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43%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85800" y="5791200"/>
            <a:ext cx="1676400" cy="685800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35%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2544151" y="4630050"/>
            <a:ext cx="6620181" cy="685800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th-TH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จะ</a:t>
            </a:r>
            <a:r>
              <a:rPr lang="th-TH" b="1" dirty="0">
                <a:solidFill>
                  <a:srgbClr val="005DAA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ไม่</a:t>
            </a:r>
            <a:r>
              <a:rPr lang="th-TH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แนะนำสโมสรของตนเอง</a:t>
            </a:r>
            <a:endParaRPr lang="en-US" sz="3600" dirty="0">
              <a:solidFill>
                <a:schemeClr val="tx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600021" y="5791200"/>
            <a:ext cx="6620181" cy="685800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th-TH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จะ</a:t>
            </a:r>
            <a:r>
              <a:rPr lang="th-TH" b="1" dirty="0">
                <a:solidFill>
                  <a:srgbClr val="005DAA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ไม่</a:t>
            </a:r>
            <a:r>
              <a:rPr lang="th-TH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แนะนำ</a:t>
            </a:r>
            <a:r>
              <a:rPr lang="th-TH" dirty="0" err="1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โร</a:t>
            </a:r>
            <a:r>
              <a:rPr lang="th-TH" dirty="0">
                <a:solidFill>
                  <a:schemeClr val="tx1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ตารี</a:t>
            </a:r>
            <a:endParaRPr lang="en-US" sz="4000" dirty="0">
              <a:solidFill>
                <a:schemeClr val="tx1">
                  <a:lumMod val="5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8332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ความท้าทายด้านสมาชิกภาพ</a:t>
            </a:r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ระดับสโมสร</a:t>
            </a:r>
            <a:endParaRPr lang="en-US" altLang="en-US" sz="3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276225" y="4530725"/>
            <a:ext cx="828675" cy="1281113"/>
          </a:xfrm>
          <a:custGeom>
            <a:avLst/>
            <a:gdLst>
              <a:gd name="T0" fmla="*/ 522 w 522"/>
              <a:gd name="T1" fmla="*/ 807 h 807"/>
              <a:gd name="T2" fmla="*/ 0 w 522"/>
              <a:gd name="T3" fmla="*/ 807 h 807"/>
              <a:gd name="T4" fmla="*/ 0 w 522"/>
              <a:gd name="T5" fmla="*/ 0 h 807"/>
              <a:gd name="T6" fmla="*/ 262 w 522"/>
              <a:gd name="T7" fmla="*/ 172 h 807"/>
              <a:gd name="T8" fmla="*/ 522 w 522"/>
              <a:gd name="T9" fmla="*/ 0 h 807"/>
              <a:gd name="T10" fmla="*/ 522 w 522"/>
              <a:gd name="T11" fmla="*/ 807 h 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2" h="807">
                <a:moveTo>
                  <a:pt x="522" y="807"/>
                </a:moveTo>
                <a:lnTo>
                  <a:pt x="0" y="807"/>
                </a:lnTo>
                <a:lnTo>
                  <a:pt x="0" y="0"/>
                </a:lnTo>
                <a:lnTo>
                  <a:pt x="262" y="172"/>
                </a:lnTo>
                <a:lnTo>
                  <a:pt x="522" y="0"/>
                </a:lnTo>
                <a:lnTo>
                  <a:pt x="522" y="807"/>
                </a:lnTo>
                <a:close/>
              </a:path>
            </a:pathLst>
          </a:custGeom>
          <a:solidFill>
            <a:srgbClr val="777777"/>
          </a:solidFill>
          <a:ln w="9525" cap="flat" cmpd="sng" algn="ctr">
            <a:solidFill>
              <a:srgbClr val="606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chemeClr val="tx2">
                <a:alpha val="27000"/>
              </a:scheme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3" name="Freeform 20"/>
          <p:cNvSpPr>
            <a:spLocks/>
          </p:cNvSpPr>
          <p:nvPr/>
        </p:nvSpPr>
        <p:spPr bwMode="auto">
          <a:xfrm>
            <a:off x="276225" y="3119438"/>
            <a:ext cx="828675" cy="1549400"/>
          </a:xfrm>
          <a:custGeom>
            <a:avLst/>
            <a:gdLst>
              <a:gd name="T0" fmla="*/ 522 w 522"/>
              <a:gd name="T1" fmla="*/ 803 h 976"/>
              <a:gd name="T2" fmla="*/ 262 w 522"/>
              <a:gd name="T3" fmla="*/ 976 h 976"/>
              <a:gd name="T4" fmla="*/ 0 w 522"/>
              <a:gd name="T5" fmla="*/ 803 h 976"/>
              <a:gd name="T6" fmla="*/ 0 w 522"/>
              <a:gd name="T7" fmla="*/ 0 h 976"/>
              <a:gd name="T8" fmla="*/ 262 w 522"/>
              <a:gd name="T9" fmla="*/ 173 h 976"/>
              <a:gd name="T10" fmla="*/ 522 w 522"/>
              <a:gd name="T11" fmla="*/ 0 h 976"/>
              <a:gd name="T12" fmla="*/ 522 w 522"/>
              <a:gd name="T13" fmla="*/ 803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2" h="976">
                <a:moveTo>
                  <a:pt x="522" y="803"/>
                </a:moveTo>
                <a:lnTo>
                  <a:pt x="262" y="976"/>
                </a:lnTo>
                <a:lnTo>
                  <a:pt x="0" y="803"/>
                </a:lnTo>
                <a:lnTo>
                  <a:pt x="0" y="0"/>
                </a:lnTo>
                <a:lnTo>
                  <a:pt x="262" y="173"/>
                </a:lnTo>
                <a:lnTo>
                  <a:pt x="522" y="0"/>
                </a:lnTo>
                <a:lnTo>
                  <a:pt x="522" y="803"/>
                </a:lnTo>
                <a:close/>
              </a:path>
            </a:pathLst>
          </a:custGeom>
          <a:solidFill>
            <a:srgbClr val="777777"/>
          </a:solidFill>
          <a:ln w="9525" cap="flat" cmpd="sng" algn="ctr">
            <a:solidFill>
              <a:srgbClr val="606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chemeClr val="tx2">
                <a:alpha val="27000"/>
              </a:scheme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276225" y="1687513"/>
            <a:ext cx="828675" cy="1555750"/>
          </a:xfrm>
          <a:custGeom>
            <a:avLst/>
            <a:gdLst>
              <a:gd name="T0" fmla="*/ 371 w 522"/>
              <a:gd name="T1" fmla="*/ 0 h 980"/>
              <a:gd name="T2" fmla="*/ 0 w 522"/>
              <a:gd name="T3" fmla="*/ 0 h 980"/>
              <a:gd name="T4" fmla="*/ 0 w 522"/>
              <a:gd name="T5" fmla="*/ 808 h 980"/>
              <a:gd name="T6" fmla="*/ 262 w 522"/>
              <a:gd name="T7" fmla="*/ 980 h 980"/>
              <a:gd name="T8" fmla="*/ 522 w 522"/>
              <a:gd name="T9" fmla="*/ 808 h 980"/>
              <a:gd name="T10" fmla="*/ 522 w 522"/>
              <a:gd name="T11" fmla="*/ 0 h 980"/>
              <a:gd name="T12" fmla="*/ 371 w 522"/>
              <a:gd name="T13" fmla="*/ 0 h 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2" h="980">
                <a:moveTo>
                  <a:pt x="371" y="0"/>
                </a:moveTo>
                <a:lnTo>
                  <a:pt x="0" y="0"/>
                </a:lnTo>
                <a:lnTo>
                  <a:pt x="0" y="808"/>
                </a:lnTo>
                <a:lnTo>
                  <a:pt x="262" y="980"/>
                </a:lnTo>
                <a:lnTo>
                  <a:pt x="522" y="808"/>
                </a:lnTo>
                <a:lnTo>
                  <a:pt x="522" y="0"/>
                </a:lnTo>
                <a:lnTo>
                  <a:pt x="371" y="0"/>
                </a:lnTo>
                <a:close/>
              </a:path>
            </a:pathLst>
          </a:custGeom>
          <a:solidFill>
            <a:srgbClr val="777777"/>
          </a:solidFill>
          <a:ln w="9525" cap="flat" cmpd="sng" algn="ctr">
            <a:solidFill>
              <a:srgbClr val="606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5400000" algn="ctr" rotWithShape="0">
              <a:schemeClr val="tx2">
                <a:alpha val="27000"/>
              </a:schemeClr>
            </a:outerShdw>
          </a:effectLst>
        </p:spPr>
        <p:txBody>
          <a:bodyPr lIns="82124" tIns="41061" rIns="82124" bIns="41061" anchor="ctr"/>
          <a:lstStyle/>
          <a:p>
            <a:pPr algn="ctr" defTabSz="814388">
              <a:lnSpc>
                <a:spcPct val="90000"/>
              </a:lnSpc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4103" name="Group 3"/>
          <p:cNvGrpSpPr>
            <a:grpSpLocks/>
          </p:cNvGrpSpPr>
          <p:nvPr/>
        </p:nvGrpSpPr>
        <p:grpSpPr bwMode="auto">
          <a:xfrm>
            <a:off x="1104900" y="1687513"/>
            <a:ext cx="7770813" cy="1282700"/>
            <a:chOff x="1104900" y="1687513"/>
            <a:chExt cx="7770019" cy="1282700"/>
          </a:xfrm>
        </p:grpSpPr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1104900" y="1687513"/>
              <a:ext cx="7766844" cy="1282700"/>
            </a:xfrm>
            <a:custGeom>
              <a:avLst/>
              <a:gdLst>
                <a:gd name="T0" fmla="*/ 2027 w 2071"/>
                <a:gd name="T1" fmla="*/ 0 h 342"/>
                <a:gd name="T2" fmla="*/ 0 w 2071"/>
                <a:gd name="T3" fmla="*/ 0 h 342"/>
                <a:gd name="T4" fmla="*/ 0 w 2071"/>
                <a:gd name="T5" fmla="*/ 342 h 342"/>
                <a:gd name="T6" fmla="*/ 2027 w 2071"/>
                <a:gd name="T7" fmla="*/ 342 h 342"/>
                <a:gd name="T8" fmla="*/ 2071 w 2071"/>
                <a:gd name="T9" fmla="*/ 298 h 342"/>
                <a:gd name="T10" fmla="*/ 2071 w 2071"/>
                <a:gd name="T11" fmla="*/ 44 h 342"/>
                <a:gd name="T12" fmla="*/ 2027 w 2071"/>
                <a:gd name="T13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1" h="342">
                  <a:moveTo>
                    <a:pt x="202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2027" y="342"/>
                    <a:pt x="2027" y="342"/>
                    <a:pt x="2027" y="342"/>
                  </a:cubicBezTo>
                  <a:cubicBezTo>
                    <a:pt x="2051" y="342"/>
                    <a:pt x="2071" y="323"/>
                    <a:pt x="2071" y="298"/>
                  </a:cubicBezTo>
                  <a:cubicBezTo>
                    <a:pt x="2071" y="44"/>
                    <a:pt x="2071" y="44"/>
                    <a:pt x="2071" y="44"/>
                  </a:cubicBezTo>
                  <a:cubicBezTo>
                    <a:pt x="2071" y="19"/>
                    <a:pt x="2051" y="0"/>
                    <a:pt x="2027" y="0"/>
                  </a:cubicBezTo>
                  <a:close/>
                </a:path>
              </a:pathLst>
            </a:custGeom>
            <a:solidFill>
              <a:srgbClr val="08A7EE"/>
            </a:solidFill>
            <a:ln w="9525" cap="flat" cmpd="sng" algn="ctr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400">
                <a:latin typeface="Arial" charset="0"/>
                <a:cs typeface="+mn-cs"/>
              </a:endParaRPr>
            </a:p>
          </p:txBody>
        </p:sp>
        <p:sp>
          <p:nvSpPr>
            <p:cNvPr id="4114" name="Freeform 25"/>
            <p:cNvSpPr>
              <a:spLocks/>
            </p:cNvSpPr>
            <p:nvPr/>
          </p:nvSpPr>
          <p:spPr bwMode="auto">
            <a:xfrm>
              <a:off x="5750719" y="1687513"/>
              <a:ext cx="3124200" cy="1282700"/>
            </a:xfrm>
            <a:custGeom>
              <a:avLst/>
              <a:gdLst>
                <a:gd name="T0" fmla="*/ 3124200 w 833"/>
                <a:gd name="T1" fmla="*/ 165026 h 342"/>
                <a:gd name="T2" fmla="*/ 3124200 w 833"/>
                <a:gd name="T3" fmla="*/ 1117674 h 342"/>
                <a:gd name="T4" fmla="*/ 2959176 w 833"/>
                <a:gd name="T5" fmla="*/ 1282700 h 342"/>
                <a:gd name="T6" fmla="*/ 0 w 833"/>
                <a:gd name="T7" fmla="*/ 1282700 h 342"/>
                <a:gd name="T8" fmla="*/ 1286435 w 833"/>
                <a:gd name="T9" fmla="*/ 0 h 342"/>
                <a:gd name="T10" fmla="*/ 2959176 w 833"/>
                <a:gd name="T11" fmla="*/ 0 h 342"/>
                <a:gd name="T12" fmla="*/ 3124200 w 833"/>
                <a:gd name="T13" fmla="*/ 165026 h 3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3" h="342">
                  <a:moveTo>
                    <a:pt x="833" y="44"/>
                  </a:moveTo>
                  <a:cubicBezTo>
                    <a:pt x="833" y="298"/>
                    <a:pt x="833" y="298"/>
                    <a:pt x="833" y="298"/>
                  </a:cubicBezTo>
                  <a:cubicBezTo>
                    <a:pt x="833" y="323"/>
                    <a:pt x="813" y="342"/>
                    <a:pt x="789" y="342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789" y="0"/>
                    <a:pt x="789" y="0"/>
                    <a:pt x="789" y="0"/>
                  </a:cubicBezTo>
                  <a:cubicBezTo>
                    <a:pt x="813" y="0"/>
                    <a:pt x="833" y="19"/>
                    <a:pt x="833" y="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4" name="Group 10"/>
          <p:cNvGrpSpPr>
            <a:grpSpLocks/>
          </p:cNvGrpSpPr>
          <p:nvPr/>
        </p:nvGrpSpPr>
        <p:grpSpPr bwMode="auto">
          <a:xfrm>
            <a:off x="1104900" y="3119438"/>
            <a:ext cx="7769225" cy="1285875"/>
            <a:chOff x="1104900" y="3119438"/>
            <a:chExt cx="7770018" cy="1285081"/>
          </a:xfrm>
        </p:grpSpPr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1104900" y="3119438"/>
              <a:ext cx="7768431" cy="1281908"/>
            </a:xfrm>
            <a:custGeom>
              <a:avLst/>
              <a:gdLst>
                <a:gd name="T0" fmla="*/ 2027 w 2071"/>
                <a:gd name="T1" fmla="*/ 0 h 342"/>
                <a:gd name="T2" fmla="*/ 0 w 2071"/>
                <a:gd name="T3" fmla="*/ 0 h 342"/>
                <a:gd name="T4" fmla="*/ 0 w 2071"/>
                <a:gd name="T5" fmla="*/ 342 h 342"/>
                <a:gd name="T6" fmla="*/ 2027 w 2071"/>
                <a:gd name="T7" fmla="*/ 342 h 342"/>
                <a:gd name="T8" fmla="*/ 2071 w 2071"/>
                <a:gd name="T9" fmla="*/ 298 h 342"/>
                <a:gd name="T10" fmla="*/ 2071 w 2071"/>
                <a:gd name="T11" fmla="*/ 44 h 342"/>
                <a:gd name="T12" fmla="*/ 2027 w 2071"/>
                <a:gd name="T13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1" h="342">
                  <a:moveTo>
                    <a:pt x="202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2027" y="342"/>
                    <a:pt x="2027" y="342"/>
                    <a:pt x="2027" y="342"/>
                  </a:cubicBezTo>
                  <a:cubicBezTo>
                    <a:pt x="2051" y="342"/>
                    <a:pt x="2071" y="323"/>
                    <a:pt x="2071" y="298"/>
                  </a:cubicBezTo>
                  <a:cubicBezTo>
                    <a:pt x="2071" y="44"/>
                    <a:pt x="2071" y="44"/>
                    <a:pt x="2071" y="44"/>
                  </a:cubicBezTo>
                  <a:cubicBezTo>
                    <a:pt x="2071" y="19"/>
                    <a:pt x="2051" y="0"/>
                    <a:pt x="2027" y="0"/>
                  </a:cubicBezTo>
                  <a:close/>
                </a:path>
              </a:pathLst>
            </a:custGeom>
            <a:solidFill>
              <a:srgbClr val="0560B3"/>
            </a:solidFill>
            <a:ln w="9525" cap="flat" cmpd="sng" algn="ctr">
              <a:solidFill>
                <a:srgbClr val="01568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400">
                <a:latin typeface="Arial" charset="0"/>
                <a:cs typeface="+mn-cs"/>
              </a:endParaRPr>
            </a:p>
          </p:txBody>
        </p:sp>
        <p:sp>
          <p:nvSpPr>
            <p:cNvPr id="4112" name="Freeform 26"/>
            <p:cNvSpPr>
              <a:spLocks/>
            </p:cNvSpPr>
            <p:nvPr/>
          </p:nvSpPr>
          <p:spPr bwMode="auto">
            <a:xfrm>
              <a:off x="4317206" y="3121819"/>
              <a:ext cx="4557712" cy="1282700"/>
            </a:xfrm>
            <a:custGeom>
              <a:avLst/>
              <a:gdLst>
                <a:gd name="T0" fmla="*/ 4557712 w 1215"/>
                <a:gd name="T1" fmla="*/ 165026 h 342"/>
                <a:gd name="T2" fmla="*/ 4557712 w 1215"/>
                <a:gd name="T3" fmla="*/ 1117674 h 342"/>
                <a:gd name="T4" fmla="*/ 4392659 w 1215"/>
                <a:gd name="T5" fmla="*/ 1282700 h 342"/>
                <a:gd name="T6" fmla="*/ 0 w 1215"/>
                <a:gd name="T7" fmla="*/ 1282700 h 342"/>
                <a:gd name="T8" fmla="*/ 1282912 w 1215"/>
                <a:gd name="T9" fmla="*/ 0 h 342"/>
                <a:gd name="T10" fmla="*/ 4392659 w 1215"/>
                <a:gd name="T11" fmla="*/ 0 h 342"/>
                <a:gd name="T12" fmla="*/ 4557712 w 1215"/>
                <a:gd name="T13" fmla="*/ 165026 h 3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15" h="342">
                  <a:moveTo>
                    <a:pt x="1215" y="44"/>
                  </a:moveTo>
                  <a:cubicBezTo>
                    <a:pt x="1215" y="298"/>
                    <a:pt x="1215" y="298"/>
                    <a:pt x="1215" y="298"/>
                  </a:cubicBezTo>
                  <a:cubicBezTo>
                    <a:pt x="1215" y="323"/>
                    <a:pt x="1195" y="342"/>
                    <a:pt x="1171" y="342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1171" y="0"/>
                    <a:pt x="1171" y="0"/>
                    <a:pt x="1171" y="0"/>
                  </a:cubicBezTo>
                  <a:cubicBezTo>
                    <a:pt x="1195" y="0"/>
                    <a:pt x="1215" y="19"/>
                    <a:pt x="1215" y="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1315D">
                    <a:alpha val="28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5" name="Group 11"/>
          <p:cNvGrpSpPr>
            <a:grpSpLocks/>
          </p:cNvGrpSpPr>
          <p:nvPr/>
        </p:nvGrpSpPr>
        <p:grpSpPr bwMode="auto">
          <a:xfrm>
            <a:off x="1104900" y="4530725"/>
            <a:ext cx="7769225" cy="1284288"/>
            <a:chOff x="1104900" y="4530725"/>
            <a:chExt cx="7770018" cy="1283494"/>
          </a:xfrm>
        </p:grpSpPr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1104900" y="4530725"/>
              <a:ext cx="7768431" cy="1280321"/>
            </a:xfrm>
            <a:custGeom>
              <a:avLst/>
              <a:gdLst>
                <a:gd name="T0" fmla="*/ 2027 w 2071"/>
                <a:gd name="T1" fmla="*/ 0 h 342"/>
                <a:gd name="T2" fmla="*/ 0 w 2071"/>
                <a:gd name="T3" fmla="*/ 0 h 342"/>
                <a:gd name="T4" fmla="*/ 0 w 2071"/>
                <a:gd name="T5" fmla="*/ 342 h 342"/>
                <a:gd name="T6" fmla="*/ 2027 w 2071"/>
                <a:gd name="T7" fmla="*/ 342 h 342"/>
                <a:gd name="T8" fmla="*/ 2071 w 2071"/>
                <a:gd name="T9" fmla="*/ 299 h 342"/>
                <a:gd name="T10" fmla="*/ 2071 w 2071"/>
                <a:gd name="T11" fmla="*/ 44 h 342"/>
                <a:gd name="T12" fmla="*/ 2027 w 2071"/>
                <a:gd name="T13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71" h="342">
                  <a:moveTo>
                    <a:pt x="202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2027" y="342"/>
                    <a:pt x="2027" y="342"/>
                    <a:pt x="2027" y="342"/>
                  </a:cubicBezTo>
                  <a:cubicBezTo>
                    <a:pt x="2051" y="342"/>
                    <a:pt x="2071" y="323"/>
                    <a:pt x="2071" y="299"/>
                  </a:cubicBezTo>
                  <a:cubicBezTo>
                    <a:pt x="2071" y="44"/>
                    <a:pt x="2071" y="44"/>
                    <a:pt x="2071" y="44"/>
                  </a:cubicBezTo>
                  <a:cubicBezTo>
                    <a:pt x="2071" y="20"/>
                    <a:pt x="2051" y="0"/>
                    <a:pt x="2027" y="0"/>
                  </a:cubicBezTo>
                  <a:close/>
                </a:path>
              </a:pathLst>
            </a:custGeom>
            <a:solidFill>
              <a:srgbClr val="093667"/>
            </a:solidFill>
            <a:ln w="9525" cap="flat" cmpd="sng" algn="ctr">
              <a:solidFill>
                <a:srgbClr val="01325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400">
                <a:latin typeface="Arial" charset="0"/>
                <a:cs typeface="+mn-cs"/>
              </a:endParaRPr>
            </a:p>
          </p:txBody>
        </p:sp>
        <p:sp>
          <p:nvSpPr>
            <p:cNvPr id="4110" name="Freeform 27"/>
            <p:cNvSpPr>
              <a:spLocks/>
            </p:cNvSpPr>
            <p:nvPr/>
          </p:nvSpPr>
          <p:spPr bwMode="auto">
            <a:xfrm>
              <a:off x="2907506" y="4533106"/>
              <a:ext cx="5967412" cy="1281113"/>
            </a:xfrm>
            <a:custGeom>
              <a:avLst/>
              <a:gdLst>
                <a:gd name="T0" fmla="*/ 5967412 w 1591"/>
                <a:gd name="T1" fmla="*/ 164822 h 342"/>
                <a:gd name="T2" fmla="*/ 5967412 w 1591"/>
                <a:gd name="T3" fmla="*/ 1120037 h 342"/>
                <a:gd name="T4" fmla="*/ 5802380 w 1591"/>
                <a:gd name="T5" fmla="*/ 1281113 h 342"/>
                <a:gd name="T6" fmla="*/ 0 w 1591"/>
                <a:gd name="T7" fmla="*/ 1281113 h 342"/>
                <a:gd name="T8" fmla="*/ 1282750 w 1591"/>
                <a:gd name="T9" fmla="*/ 0 h 342"/>
                <a:gd name="T10" fmla="*/ 5802380 w 1591"/>
                <a:gd name="T11" fmla="*/ 0 h 342"/>
                <a:gd name="T12" fmla="*/ 5967412 w 1591"/>
                <a:gd name="T13" fmla="*/ 164822 h 3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91" h="342">
                  <a:moveTo>
                    <a:pt x="1591" y="44"/>
                  </a:moveTo>
                  <a:cubicBezTo>
                    <a:pt x="1591" y="299"/>
                    <a:pt x="1591" y="299"/>
                    <a:pt x="1591" y="299"/>
                  </a:cubicBezTo>
                  <a:cubicBezTo>
                    <a:pt x="1591" y="323"/>
                    <a:pt x="1571" y="342"/>
                    <a:pt x="1547" y="342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1547" y="0"/>
                    <a:pt x="1547" y="0"/>
                    <a:pt x="1547" y="0"/>
                  </a:cubicBezTo>
                  <a:cubicBezTo>
                    <a:pt x="1571" y="0"/>
                    <a:pt x="1591" y="20"/>
                    <a:pt x="1591" y="4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C16">
                    <a:alpha val="34901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104900" y="1913364"/>
            <a:ext cx="7767638" cy="830997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anchor="ctr">
            <a:spAutoFit/>
          </a:bodyPr>
          <a:lstStyle>
            <a:defPPr>
              <a:defRPr lang="en-US"/>
            </a:defPPr>
            <a:lvl1pPr algn="ctr" defTabSz="457200"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>
              <a:defRPr/>
            </a:pPr>
            <a:r>
              <a:rPr lang="th-TH" sz="4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ดึงดูดสมาชิกใหม่</a:t>
            </a:r>
            <a:endParaRPr lang="en-US" sz="4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04900" y="3345289"/>
            <a:ext cx="7767638" cy="830997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anchor="ctr">
            <a:spAutoFit/>
          </a:bodyPr>
          <a:lstStyle>
            <a:defPPr>
              <a:defRPr lang="en-US"/>
            </a:defPPr>
            <a:lvl1pPr algn="ctr" defTabSz="457200"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>
              <a:defRPr/>
            </a:pPr>
            <a:r>
              <a:rPr lang="th-TH" sz="4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ใช้ความยืดหยุ่นในสโมสร</a:t>
            </a:r>
            <a:endParaRPr lang="en-US" sz="4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04900" y="4755784"/>
            <a:ext cx="7767638" cy="830997"/>
          </a:xfrm>
          <a:prstGeom prst="rect">
            <a:avLst/>
          </a:prstGeom>
          <a:noFill/>
          <a:effectLst>
            <a:outerShdw blurRad="38100" dist="25400" dir="5400000" algn="tl" rotWithShape="0">
              <a:srgbClr val="000000">
                <a:alpha val="27000"/>
              </a:srgbClr>
            </a:outerShdw>
          </a:effectLst>
        </p:spPr>
        <p:txBody>
          <a:bodyPr anchor="ctr">
            <a:spAutoFit/>
          </a:bodyPr>
          <a:lstStyle>
            <a:defPPr>
              <a:defRPr lang="en-US"/>
            </a:defPPr>
            <a:lvl1pPr algn="ctr" defTabSz="457200"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pPr>
              <a:defRPr/>
            </a:pPr>
            <a:r>
              <a:rPr lang="th-TH" sz="4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แต่งตั้งผู้นำในตำแหน่ง</a:t>
            </a:r>
            <a:r>
              <a:rPr lang="th-TH" sz="4800" b="1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ต่างๆ</a:t>
            </a:r>
            <a:endParaRPr lang="en-US" sz="4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62200" y="6120827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</a:rPr>
              <a:t>ROTARY.ORG/MEMBERSHIP</a:t>
            </a:r>
          </a:p>
        </p:txBody>
      </p:sp>
    </p:spTree>
    <p:extLst>
      <p:ext uri="{BB962C8B-B14F-4D97-AF65-F5344CB8AC3E}">
        <p14:creationId xmlns:p14="http://schemas.microsoft.com/office/powerpoint/2010/main" val="799026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สโมสรของท่านมีสถานภาพดีหรือไม่?</a:t>
            </a:r>
            <a:endParaRPr lang="en-US" sz="3200" b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565378"/>
              </p:ext>
            </p:extLst>
          </p:nvPr>
        </p:nvGraphicFramePr>
        <p:xfrm>
          <a:off x="381000" y="1143000"/>
          <a:ext cx="8458200" cy="310813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458200">
                  <a:extLst>
                    <a:ext uri="{9D8B030D-6E8A-4147-A177-3AD203B41FA5}">
                      <a16:colId xmlns:a16="http://schemas.microsoft.com/office/drawing/2014/main" val="1834530908"/>
                    </a:ext>
                  </a:extLst>
                </a:gridCol>
              </a:tblGrid>
              <a:tr h="248194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3200" b="1" baseline="0" dirty="0">
                          <a:solidFill>
                            <a:srgbClr val="58585A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ROTARY.ORG/MEMBERSHIP</a:t>
                      </a:r>
                    </a:p>
                    <a:p>
                      <a:pPr marL="457200" marR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3600" b="1" kern="1200" dirty="0">
                          <a:solidFill>
                            <a:srgbClr val="58585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การตรวจสอบสถานภาพของสโมสร</a:t>
                      </a:r>
                      <a:r>
                        <a:rPr lang="th-TH" sz="3600" b="1" kern="1200" dirty="0" err="1">
                          <a:solidFill>
                            <a:srgbClr val="58585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โร</a:t>
                      </a:r>
                      <a:r>
                        <a:rPr lang="th-TH" sz="3600" b="1" kern="1200" dirty="0">
                          <a:solidFill>
                            <a:srgbClr val="58585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ตารี</a:t>
                      </a:r>
                      <a:r>
                        <a:rPr lang="en-US" sz="3600" b="1" kern="1200" dirty="0">
                          <a:solidFill>
                            <a:srgbClr val="58585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2400" b="0" baseline="0" dirty="0">
                          <a:solidFill>
                            <a:srgbClr val="58585A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(Rotary Club Health Check)</a:t>
                      </a:r>
                      <a:endParaRPr lang="en-US" sz="3200" b="0" baseline="0" dirty="0">
                        <a:solidFill>
                          <a:srgbClr val="58585A"/>
                        </a:solidFill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457200" marR="0" indent="-45720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3600" b="1" kern="1200" dirty="0">
                          <a:solidFill>
                            <a:srgbClr val="58585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เครื่องมือประเมินสมาชิกภาพ</a:t>
                      </a:r>
                      <a:r>
                        <a:rPr lang="en-US" sz="3600" b="1" kern="1200" dirty="0">
                          <a:solidFill>
                            <a:srgbClr val="58585A"/>
                          </a:solidFill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2400" b="0" baseline="0" dirty="0">
                          <a:solidFill>
                            <a:srgbClr val="58585A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(Membership Assessment Tools)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3200" b="0" baseline="0" dirty="0">
                          <a:solidFill>
                            <a:srgbClr val="58585A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 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48325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721976"/>
              </p:ext>
            </p:extLst>
          </p:nvPr>
        </p:nvGraphicFramePr>
        <p:xfrm>
          <a:off x="3935186" y="3962400"/>
          <a:ext cx="5029200" cy="51837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834530908"/>
                    </a:ext>
                  </a:extLst>
                </a:gridCol>
              </a:tblGrid>
              <a:tr h="46960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58585A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ROTARY.ORG/LEARN</a:t>
                      </a:r>
                    </a:p>
                    <a:p>
                      <a:pPr marL="457200" marR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b="0" baseline="0" dirty="0">
                          <a:solidFill>
                            <a:srgbClr val="58585A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Is Your Club Healthy?</a:t>
                      </a:r>
                    </a:p>
                    <a:p>
                      <a:pPr marL="457200" marR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b="0" baseline="0" dirty="0">
                          <a:solidFill>
                            <a:srgbClr val="58585A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Enhancing the Club Experience</a:t>
                      </a:r>
                    </a:p>
                    <a:p>
                      <a:pPr marL="457200" marR="0" indent="-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baseline="0" dirty="0">
                          <a:solidFill>
                            <a:srgbClr val="58585A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Diversify Your Club</a:t>
                      </a:r>
                    </a:p>
                    <a:p>
                      <a:pPr marL="457200" marR="0" indent="-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800" b="0" baseline="0" dirty="0">
                          <a:solidFill>
                            <a:srgbClr val="58585A"/>
                          </a:solidFill>
                          <a:effectLst/>
                          <a:latin typeface="Arial Narrow" panose="020B0606020202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Improving Your Member Retention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483252"/>
                  </a:ext>
                </a:extLst>
              </a:tr>
              <a:tr h="2830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dirty="0">
                        <a:solidFill>
                          <a:srgbClr val="58585A"/>
                        </a:solidFill>
                        <a:effectLst/>
                        <a:latin typeface="Arial Narrow" panose="020B0606020202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771496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06837"/>
            <a:ext cx="3039869" cy="3096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115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b="12222"/>
          <a:stretch/>
        </p:blipFill>
        <p:spPr>
          <a:xfrm>
            <a:off x="228600" y="1066801"/>
            <a:ext cx="3352800" cy="5029200"/>
          </a:xfrm>
          <a:prstGeom prst="rect">
            <a:avLst/>
          </a:prstGeom>
          <a:ln>
            <a:solidFill>
              <a:srgbClr val="58585A"/>
            </a:solidFill>
          </a:ln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</p:spPr>
        <p:txBody>
          <a:bodyPr>
            <a:noAutofit/>
          </a:bodyPr>
          <a:lstStyle/>
          <a:p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เหตุผล </a:t>
            </a:r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5 </a:t>
            </a:r>
            <a:r>
              <a:rPr lang="th-TH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ข้อที่ควรตรวจสอบ </a:t>
            </a:r>
            <a:r>
              <a:rPr lang="en-US" sz="3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Membership Leads</a:t>
            </a:r>
            <a:endParaRPr lang="en-US" sz="3600" b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aphicFrame>
        <p:nvGraphicFramePr>
          <p:cNvPr id="1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72599"/>
              </p:ext>
            </p:extLst>
          </p:nvPr>
        </p:nvGraphicFramePr>
        <p:xfrm>
          <a:off x="3733800" y="1066800"/>
          <a:ext cx="5313132" cy="5062324"/>
        </p:xfrm>
        <a:graphic>
          <a:graphicData uri="http://schemas.openxmlformats.org/drawingml/2006/table">
            <a:tbl>
              <a:tblPr firstRow="1" bandRow="1"/>
              <a:tblGrid>
                <a:gridCol w="1823911">
                  <a:extLst>
                    <a:ext uri="{9D8B030D-6E8A-4147-A177-3AD203B41FA5}">
                      <a16:colId xmlns:a16="http://schemas.microsoft.com/office/drawing/2014/main" val="906098905"/>
                    </a:ext>
                  </a:extLst>
                </a:gridCol>
                <a:gridCol w="3489221">
                  <a:extLst>
                    <a:ext uri="{9D8B030D-6E8A-4147-A177-3AD203B41FA5}">
                      <a16:colId xmlns:a16="http://schemas.microsoft.com/office/drawing/2014/main" val="1401047628"/>
                    </a:ext>
                  </a:extLst>
                </a:gridCol>
              </a:tblGrid>
              <a:tr h="9122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solidFill>
                            <a:srgbClr val="005DAA"/>
                          </a:solidFill>
                          <a:latin typeface="Arial Narrow" panose="020B0606020202030204" pitchFamily="34" charset="0"/>
                        </a:rPr>
                        <a:t>19,500</a:t>
                      </a:r>
                      <a:r>
                        <a:rPr lang="en-US" sz="4000" b="1" baseline="0" dirty="0">
                          <a:solidFill>
                            <a:srgbClr val="005DAA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4000" b="1" dirty="0">
                          <a:solidFill>
                            <a:srgbClr val="005DAA"/>
                          </a:solidFill>
                          <a:latin typeface="Arial Narrow" panose="020B0606020202030204" pitchFamily="34" charset="0"/>
                        </a:rPr>
                        <a:t>+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958D8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8D8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32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</a:rPr>
                        <a:t>Leads </a:t>
                      </a:r>
                      <a:r>
                        <a:rPr lang="th-TH" sz="36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ต่อปี</a:t>
                      </a:r>
                      <a:endParaRPr lang="en-US" sz="32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958D85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8D8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202152"/>
                  </a:ext>
                </a:extLst>
              </a:tr>
              <a:tr h="11555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solidFill>
                            <a:srgbClr val="005DAA"/>
                          </a:solidFill>
                          <a:latin typeface="Arial Narrow" panose="020B0606020202030204" pitchFamily="34" charset="0"/>
                        </a:rPr>
                        <a:t>50%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8D8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th-TH" sz="36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มีความสัมพันธ์ส่วนตัวกับ</a:t>
                      </a:r>
                      <a:r>
                        <a:rPr lang="th-TH" sz="3600" b="0" dirty="0" err="1">
                          <a:solidFill>
                            <a:schemeClr val="tx1">
                              <a:lumMod val="75000"/>
                            </a:schemeClr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โร</a:t>
                      </a:r>
                      <a:r>
                        <a:rPr lang="th-TH" sz="36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ตารี</a:t>
                      </a:r>
                      <a:endParaRPr lang="en-US" sz="36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8D8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540792"/>
                  </a:ext>
                </a:extLst>
              </a:tr>
              <a:tr h="8526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solidFill>
                            <a:srgbClr val="005DAA"/>
                          </a:solidFill>
                          <a:latin typeface="Arial Narrow" panose="020B0606020202030204" pitchFamily="34" charset="0"/>
                        </a:rPr>
                        <a:t>64%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th-TH" sz="36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อายุน้อยกว่า </a:t>
                      </a:r>
                      <a:r>
                        <a:rPr lang="en-US" sz="36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40</a:t>
                      </a:r>
                      <a:r>
                        <a:rPr lang="th-TH" sz="36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ปี</a:t>
                      </a:r>
                      <a:endParaRPr lang="en-US" sz="3600" b="0" kern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228846"/>
                  </a:ext>
                </a:extLst>
              </a:tr>
              <a:tr h="953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solidFill>
                            <a:srgbClr val="005DAA"/>
                          </a:solidFill>
                          <a:latin typeface="Arial Narrow" panose="020B0606020202030204" pitchFamily="34" charset="0"/>
                        </a:rPr>
                        <a:t>35%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8D8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th-TH" sz="36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เป็นสตรี</a:t>
                      </a:r>
                      <a:endParaRPr lang="en-US" sz="36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58D8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266039"/>
                  </a:ext>
                </a:extLst>
              </a:tr>
              <a:tr h="1155598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58% +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958D8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40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ไม่เคย</a:t>
                      </a:r>
                      <a:r>
                        <a:rPr lang="th-TH" sz="36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ได้รับการติดต่อ</a:t>
                      </a:r>
                      <a:endParaRPr lang="en-US" sz="3200" b="0" dirty="0">
                        <a:solidFill>
                          <a:schemeClr val="tx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958D8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73205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447800" y="6232174"/>
            <a:ext cx="7599132" cy="41549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100" b="1" dirty="0">
                <a:solidFill>
                  <a:srgbClr val="58585A"/>
                </a:solidFill>
                <a:latin typeface="Arial Narrow" panose="020B0606020202030204" pitchFamily="34" charset="0"/>
                <a:ea typeface="MS PGothic" pitchFamily="34" charset="-128"/>
                <a:cs typeface="Georgia"/>
              </a:rPr>
              <a:t>MY.ROTARY.ORG </a:t>
            </a:r>
            <a:r>
              <a:rPr lang="en-US" sz="2100" b="1" dirty="0">
                <a:solidFill>
                  <a:srgbClr val="58585A"/>
                </a:solidFill>
                <a:latin typeface="Arial Narrow" panose="020B0606020202030204" pitchFamily="34" charset="0"/>
                <a:ea typeface="MS PGothic" pitchFamily="34" charset="-128"/>
                <a:cs typeface="Georgia"/>
                <a:sym typeface="Wingdings" panose="05000000000000000000" pitchFamily="2" charset="2"/>
              </a:rPr>
              <a:t> MANAGE  </a:t>
            </a:r>
            <a:r>
              <a:rPr lang="en-US" sz="2100" b="1" dirty="0">
                <a:solidFill>
                  <a:srgbClr val="58585A"/>
                </a:solidFill>
                <a:latin typeface="Arial Narrow" panose="020B0606020202030204" pitchFamily="34" charset="0"/>
                <a:ea typeface="MS PGothic" pitchFamily="34" charset="-128"/>
                <a:cs typeface="Georgia"/>
              </a:rPr>
              <a:t>CLUB &amp; DISTRICT ADMINISTRATION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1733ED-C9C1-48BE-8A84-CF01E56E3127}"/>
              </a:ext>
            </a:extLst>
          </p:cNvPr>
          <p:cNvSpPr/>
          <p:nvPr/>
        </p:nvSpPr>
        <p:spPr>
          <a:xfrm>
            <a:off x="304800" y="1126772"/>
            <a:ext cx="3200400" cy="930628"/>
          </a:xfrm>
          <a:prstGeom prst="rect">
            <a:avLst/>
          </a:prstGeom>
          <a:solidFill>
            <a:srgbClr val="005D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itle 14">
            <a:extLst>
              <a:ext uri="{FF2B5EF4-FFF2-40B4-BE49-F238E27FC236}">
                <a16:creationId xmlns:a16="http://schemas.microsoft.com/office/drawing/2014/main" id="{1898EEAC-5BBC-41D4-B7C1-605EC4C9BF33}"/>
              </a:ext>
            </a:extLst>
          </p:cNvPr>
          <p:cNvSpPr txBox="1">
            <a:spLocks/>
          </p:cNvSpPr>
          <p:nvPr/>
        </p:nvSpPr>
        <p:spPr>
          <a:xfrm>
            <a:off x="381000" y="1143000"/>
            <a:ext cx="2895600" cy="105057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 Narrow"/>
                <a:ea typeface="MS PGothic" pitchFamily="34" charset="-128"/>
                <a:cs typeface="Arial Narrow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th-TH" sz="3200" b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ใครจะเป็น</a:t>
            </a:r>
            <a:r>
              <a:rPr lang="th-TH" sz="4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สมาชิกคนต่อไป</a:t>
            </a:r>
            <a:r>
              <a:rPr lang="th-TH" sz="3200" b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ของท่าน?</a:t>
            </a:r>
            <a:endParaRPr lang="en-US" sz="3600" b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781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_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0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1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LeadDev-Master_2013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 algn="r">
          <a:defRPr sz="1600" b="1" i="0" dirty="0" smtClean="0">
            <a:solidFill>
              <a:srgbClr val="01B4E7"/>
            </a:solidFill>
            <a:latin typeface="Arial Narrow Bold"/>
            <a:cs typeface="Arial Narrow Bold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5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7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0041018965C148B8386E7CAFFFD3D7" ma:contentTypeVersion="6" ma:contentTypeDescription="Create a new document." ma:contentTypeScope="" ma:versionID="bfbbea7f9cecae3eb51a9af28aa4306a">
  <xsd:schema xmlns:xsd="http://www.w3.org/2001/XMLSchema" xmlns:xs="http://www.w3.org/2001/XMLSchema" xmlns:p="http://schemas.microsoft.com/office/2006/metadata/properties" xmlns:ns2="41d4868e-e7c5-4a0f-bea8-40f63a832f74" xmlns:ns3="069370df-1b75-469d-a9d4-424b0b9f5a67" targetNamespace="http://schemas.microsoft.com/office/2006/metadata/properties" ma:root="true" ma:fieldsID="dde5a73ff98b9006afb9b37cf1267234" ns2:_="" ns3:_="">
    <xsd:import namespace="41d4868e-e7c5-4a0f-bea8-40f63a832f74"/>
    <xsd:import namespace="069370df-1b75-469d-a9d4-424b0b9f5a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4868e-e7c5-4a0f-bea8-40f63a832f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370df-1b75-469d-a9d4-424b0b9f5a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2A7A91-E42D-4326-A015-1895683B68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F7E0A4-E907-47FA-AEAD-21DF974D3DD2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069370df-1b75-469d-a9d4-424b0b9f5a67"/>
    <ds:schemaRef ds:uri="41d4868e-e7c5-4a0f-bea8-40f63a832f74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D26E054-FAFF-4925-88FD-8989339917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d4868e-e7c5-4a0f-bea8-40f63a832f74"/>
    <ds:schemaRef ds:uri="069370df-1b75-469d-a9d4-424b0b9f5a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14959</TotalTime>
  <Words>3808</Words>
  <Application>Microsoft Office PowerPoint</Application>
  <PresentationFormat>On-screen Show (4:3)</PresentationFormat>
  <Paragraphs>277</Paragraphs>
  <Slides>15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15</vt:i4>
      </vt:variant>
    </vt:vector>
  </HeadingPairs>
  <TitlesOfParts>
    <vt:vector size="37" baseType="lpstr">
      <vt:lpstr>Arial</vt:lpstr>
      <vt:lpstr>Arial Narrow</vt:lpstr>
      <vt:lpstr>Browallia New</vt:lpstr>
      <vt:lpstr>Calibri</vt:lpstr>
      <vt:lpstr>Georgia</vt:lpstr>
      <vt:lpstr>HelveticaNeueLT Std</vt:lpstr>
      <vt:lpstr>Custom Design</vt:lpstr>
      <vt:lpstr>Communications_white</vt:lpstr>
      <vt:lpstr>1_Custom Design</vt:lpstr>
      <vt:lpstr>LeadDev-Master_2013-NEW</vt:lpstr>
      <vt:lpstr>3_Custom Design</vt:lpstr>
      <vt:lpstr>2_Custom Design</vt:lpstr>
      <vt:lpstr>4_Custom Design</vt:lpstr>
      <vt:lpstr>5_Custom Design</vt:lpstr>
      <vt:lpstr>7_Custom Design</vt:lpstr>
      <vt:lpstr>1_Communications_white</vt:lpstr>
      <vt:lpstr>8_Custom Design</vt:lpstr>
      <vt:lpstr>9_Custom Design</vt:lpstr>
      <vt:lpstr>10_Custom Design</vt:lpstr>
      <vt:lpstr>11_Custom Design</vt:lpstr>
      <vt:lpstr>12_Custom Design</vt:lpstr>
      <vt:lpstr>Office Theme</vt:lpstr>
      <vt:lpstr>PowerPoint Presentation</vt:lpstr>
      <vt:lpstr>ภาพรวมสมาชิกภาพ</vt:lpstr>
      <vt:lpstr>แนวโน้มรายปี: การแจ้งหนี้สโมสร (กรกฎาคม &amp; มกราคม)</vt:lpstr>
      <vt:lpstr>PowerPoint Presentation</vt:lpstr>
      <vt:lpstr>PowerPoint Presentation</vt:lpstr>
      <vt:lpstr>PowerPoint Presentation</vt:lpstr>
      <vt:lpstr>ความท้าทายด้านสมาชิกภาพ: ระดับสโมสร</vt:lpstr>
      <vt:lpstr>สโมสรของท่านมีสถานภาพดีหรือไม่?</vt:lpstr>
      <vt:lpstr>เหตุผล 5 ข้อที่ควรตรวจสอบ Membership Leads</vt:lpstr>
      <vt:lpstr>ใช้ความยืดหยุ่นในสโมสร</vt:lpstr>
      <vt:lpstr>การพัฒนาวิชาชีพ</vt:lpstr>
      <vt:lpstr>PowerPoint Presentation</vt:lpstr>
      <vt:lpstr>PowerPoint Presentation</vt:lpstr>
      <vt:lpstr>PowerPoint Presentation</vt:lpstr>
      <vt:lpstr>PowerPoint Presentation</vt:lpstr>
    </vt:vector>
  </TitlesOfParts>
  <Company>Rotary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Robinson</dc:creator>
  <cp:lastModifiedBy>ccs_win10_17</cp:lastModifiedBy>
  <cp:revision>1940</cp:revision>
  <cp:lastPrinted>2019-03-26T04:11:07Z</cp:lastPrinted>
  <dcterms:created xsi:type="dcterms:W3CDTF">2014-08-15T20:03:45Z</dcterms:created>
  <dcterms:modified xsi:type="dcterms:W3CDTF">2019-03-26T04:19:14Z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6793543D-A732-46CA-85A6-EE88E8004C26</vt:lpwstr>
  </property>
  <property fmtid="{D5CDD505-2E9C-101B-9397-08002B2CF9AE}" pid="3" name="ArticulatePath">
    <vt:lpwstr>MD State of Membership ceout</vt:lpwstr>
  </property>
  <property fmtid="{D5CDD505-2E9C-101B-9397-08002B2CF9AE}" pid="4" name="ContentTypeId">
    <vt:lpwstr>0x0101001C0041018965C148B8386E7CAFFFD3D7</vt:lpwstr>
  </property>
</Properties>
</file>