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42"/>
  </p:notesMasterIdLst>
  <p:handoutMasterIdLst>
    <p:handoutMasterId r:id="rId43"/>
  </p:handoutMasterIdLst>
  <p:sldIdLst>
    <p:sldId id="361" r:id="rId7"/>
    <p:sldId id="362" r:id="rId8"/>
    <p:sldId id="363" r:id="rId9"/>
    <p:sldId id="364" r:id="rId10"/>
    <p:sldId id="365" r:id="rId11"/>
    <p:sldId id="366" r:id="rId12"/>
    <p:sldId id="367" r:id="rId13"/>
    <p:sldId id="393" r:id="rId14"/>
    <p:sldId id="368" r:id="rId15"/>
    <p:sldId id="370" r:id="rId16"/>
    <p:sldId id="369" r:id="rId17"/>
    <p:sldId id="379" r:id="rId18"/>
    <p:sldId id="376" r:id="rId19"/>
    <p:sldId id="377" r:id="rId20"/>
    <p:sldId id="378" r:id="rId21"/>
    <p:sldId id="381" r:id="rId22"/>
    <p:sldId id="392" r:id="rId23"/>
    <p:sldId id="382" r:id="rId24"/>
    <p:sldId id="383" r:id="rId25"/>
    <p:sldId id="384" r:id="rId26"/>
    <p:sldId id="385" r:id="rId27"/>
    <p:sldId id="386" r:id="rId28"/>
    <p:sldId id="387" r:id="rId29"/>
    <p:sldId id="388" r:id="rId30"/>
    <p:sldId id="389" r:id="rId31"/>
    <p:sldId id="390" r:id="rId32"/>
    <p:sldId id="391" r:id="rId33"/>
    <p:sldId id="371" r:id="rId34"/>
    <p:sldId id="372" r:id="rId35"/>
    <p:sldId id="395" r:id="rId36"/>
    <p:sldId id="394" r:id="rId37"/>
    <p:sldId id="396" r:id="rId38"/>
    <p:sldId id="397" r:id="rId39"/>
    <p:sldId id="398" r:id="rId40"/>
    <p:sldId id="373" r:id="rId4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01B4E7"/>
    <a:srgbClr val="000000"/>
    <a:srgbClr val="E6E5D8"/>
    <a:srgbClr val="BCBDC0"/>
    <a:srgbClr val="E7E7E7"/>
    <a:srgbClr val="58585A"/>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p:restoredTop sz="71548" autoAdjust="0"/>
  </p:normalViewPr>
  <p:slideViewPr>
    <p:cSldViewPr snapToGrid="0">
      <p:cViewPr varScale="1">
        <p:scale>
          <a:sx n="51" d="100"/>
          <a:sy n="51" d="100"/>
        </p:scale>
        <p:origin x="2056"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8402B75-20B2-4E1B-9BDC-5BCAD541CB3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F3B7A83D-539D-4CA6-A966-E6D4AB6E3630}"/>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6926FEA0-921E-4347-9D11-5D9ED11EDFD0}"/>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C2824424-BA57-49F1-99D6-4885E30E86B8}"/>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5FB03698-3B76-41B0-9263-AE5265989B0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F918E6C-AF85-4FD2-A087-D44A1DD38A8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B5EA5165-FC52-422C-95CA-3B095DAF562A}"/>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6388" name="Rectangle 4">
            <a:extLst>
              <a:ext uri="{FF2B5EF4-FFF2-40B4-BE49-F238E27FC236}">
                <a16:creationId xmlns:a16="http://schemas.microsoft.com/office/drawing/2014/main" id="{0679930F-D084-4F26-A1FD-CD1852D55F7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224F362-B46A-4000-A937-06CAD717D72E}"/>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0D674C70-BCCA-4E1F-8DBA-AB7B19854DFB}"/>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C3A9F74A-F403-4E36-AD09-BAB451FD9CE7}"/>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74274CF4-7423-4F80-A1A7-666066960E4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C59A1C6-824D-44B7-9EF5-7DB75932E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charset="-128"/>
              </a:defRPr>
            </a:lvl1pPr>
            <a:lvl2pPr marL="742950" indent="-285750" defTabSz="931863" eaLnBrk="0" hangingPunct="0">
              <a:defRPr sz="2400">
                <a:solidFill>
                  <a:schemeClr val="tx1"/>
                </a:solidFill>
                <a:latin typeface="Arial" panose="020B0604020202020204" pitchFamily="34" charset="0"/>
                <a:ea typeface="ヒラギノ角ゴ Pro W3" charset="-128"/>
              </a:defRPr>
            </a:lvl2pPr>
            <a:lvl3pPr marL="1143000" indent="-228600" defTabSz="931863" eaLnBrk="0" hangingPunct="0">
              <a:defRPr sz="2400">
                <a:solidFill>
                  <a:schemeClr val="tx1"/>
                </a:solidFill>
                <a:latin typeface="Arial" panose="020B0604020202020204" pitchFamily="34" charset="0"/>
                <a:ea typeface="ヒラギノ角ゴ Pro W3" charset="-128"/>
              </a:defRPr>
            </a:lvl3pPr>
            <a:lvl4pPr marL="1600200" indent="-228600" defTabSz="931863" eaLnBrk="0" hangingPunct="0">
              <a:defRPr sz="2400">
                <a:solidFill>
                  <a:schemeClr val="tx1"/>
                </a:solidFill>
                <a:latin typeface="Arial" panose="020B0604020202020204" pitchFamily="34" charset="0"/>
                <a:ea typeface="ヒラギノ角ゴ Pro W3" charset="-128"/>
              </a:defRPr>
            </a:lvl4pPr>
            <a:lvl5pPr marL="2057400" indent="-228600" defTabSz="931863" eaLnBrk="0" hangingPunct="0">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F9DB43D-9E57-43B5-811C-BE0A6A59733D}" type="slidenum">
              <a:rPr lang="en-US" altLang="en-US" sz="1200"/>
              <a:pPr/>
              <a:t>1</a:t>
            </a:fld>
            <a:endParaRPr lang="en-US" altLang="en-US" sz="1200"/>
          </a:p>
        </p:txBody>
      </p:sp>
      <p:sp>
        <p:nvSpPr>
          <p:cNvPr id="18434" name="Rectangle 2">
            <a:extLst>
              <a:ext uri="{FF2B5EF4-FFF2-40B4-BE49-F238E27FC236}">
                <a16:creationId xmlns:a16="http://schemas.microsoft.com/office/drawing/2014/main" id="{1E90AA5B-9EDF-46AF-9ACD-A5FDE31DF703}"/>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6A8BBBC-0014-4318-A0FE-A307D341A6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ヒラギノ角ゴ Pro W3" charset="-128"/>
              </a:rPr>
              <a:t>Greetings! In this session we are going to look closely at each step required to complete the Global Grant </a:t>
            </a:r>
            <a:r>
              <a:rPr lang="en-US" altLang="en-US" dirty="0" err="1">
                <a:latin typeface="Arial" panose="020B0604020202020204" pitchFamily="34" charset="0"/>
                <a:ea typeface="ヒラギノ角ゴ Pro W3" charset="-128"/>
              </a:rPr>
              <a:t>Applicaiton</a:t>
            </a:r>
            <a:endParaRPr lang="en-US" altLang="en-US" dirty="0">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step, you’ll use the Save &amp; Continue button to move to the next step. </a:t>
            </a:r>
          </a:p>
          <a:p>
            <a:endParaRPr lang="en-US" dirty="0"/>
          </a:p>
          <a:p>
            <a:r>
              <a:rPr lang="en-US" dirty="0"/>
              <a:t>You can also Skip a step and return to it later, but any changes you’ve made within that step will not be saved. </a:t>
            </a:r>
          </a:p>
          <a:p>
            <a:endParaRPr lang="en-US" dirty="0"/>
          </a:p>
          <a:p>
            <a:r>
              <a:rPr lang="en-US" dirty="0"/>
              <a:t>If you save a step when you haven’t supplied all of the necessary information, a banner will tell you that more information is needed. The incomplete sections will be highlighted in grey and the banner will remain until all information for the step has been provided</a:t>
            </a:r>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10</a:t>
            </a:fld>
            <a:endParaRPr lang="en-US" altLang="en-US"/>
          </a:p>
        </p:txBody>
      </p:sp>
    </p:spTree>
    <p:extLst>
      <p:ext uri="{BB962C8B-B14F-4D97-AF65-F5344CB8AC3E}">
        <p14:creationId xmlns:p14="http://schemas.microsoft.com/office/powerpoint/2010/main" val="343555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other items to note. In each step you are going to want to hit the Save and Continue button to save your work on that step. But throughout the process, you can click Save &amp; exit application. Then you can always return and start working again where you left off. Please do not ever exit the application by clicking on the X that closes out the screen. It will not save your work and it may keep the grant signed out to you for editing. </a:t>
            </a:r>
          </a:p>
          <a:p>
            <a:endParaRPr lang="en-US" dirty="0"/>
          </a:p>
          <a:p>
            <a:r>
              <a:rPr lang="en-US" dirty="0"/>
              <a:t>Now what do I mean by “signed out for </a:t>
            </a:r>
            <a:r>
              <a:rPr lang="en-US" dirty="0" err="1"/>
              <a:t>editting</a:t>
            </a:r>
            <a:r>
              <a:rPr lang="en-US" dirty="0"/>
              <a:t>”? Since the application is designed to be a collaborative tool, only one person can edit the contents of the application at a time. Clicking the save and exit will open the application to someone else to edit. </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11</a:t>
            </a:fld>
            <a:endParaRPr lang="en-US" altLang="en-US"/>
          </a:p>
        </p:txBody>
      </p:sp>
    </p:spTree>
    <p:extLst>
      <p:ext uri="{BB962C8B-B14F-4D97-AF65-F5344CB8AC3E}">
        <p14:creationId xmlns:p14="http://schemas.microsoft.com/office/powerpoint/2010/main" val="141609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covered Step 1 “Basic Information” We covered Step 2 “Committee Members”. </a:t>
            </a:r>
          </a:p>
          <a:p>
            <a:endParaRPr lang="en-US" dirty="0"/>
          </a:p>
          <a:p>
            <a:r>
              <a:rPr lang="en-US" dirty="0"/>
              <a:t>There are 12 steps in all. You will notice that once you complete a step it changes from grey to dark blue. But you do not necessarily need to complete them in order. If you reach a step you are not ready to complete, you can click on skip and you will move to the next step. </a:t>
            </a:r>
          </a:p>
          <a:p>
            <a:endParaRPr lang="en-US" dirty="0"/>
          </a:p>
          <a:p>
            <a:r>
              <a:rPr lang="en-US" dirty="0"/>
              <a:t>Step #3 Project Overview, is just a summary description of what you will be doing for your project. We are going to ask you for more detail later, so this can really be a high level description.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12</a:t>
            </a:fld>
            <a:endParaRPr lang="en-US" altLang="en-US"/>
          </a:p>
        </p:txBody>
      </p:sp>
    </p:spTree>
    <p:extLst>
      <p:ext uri="{BB962C8B-B14F-4D97-AF65-F5344CB8AC3E}">
        <p14:creationId xmlns:p14="http://schemas.microsoft.com/office/powerpoint/2010/main" val="144226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choose the area of focus </a:t>
            </a:r>
          </a:p>
          <a:p>
            <a:endParaRPr lang="en-US" dirty="0"/>
          </a:p>
          <a:p>
            <a:r>
              <a:rPr lang="en-US" dirty="0"/>
              <a:t>Most projects could be seen as having some sort of impact on all the areas of focus. But you want to select a primary area of focus.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13</a:t>
            </a:fld>
            <a:endParaRPr lang="en-US" altLang="en-US"/>
          </a:p>
        </p:txBody>
      </p:sp>
    </p:spTree>
    <p:extLst>
      <p:ext uri="{BB962C8B-B14F-4D97-AF65-F5344CB8AC3E}">
        <p14:creationId xmlns:p14="http://schemas.microsoft.com/office/powerpoint/2010/main" val="106686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 be able to fill this out until you have selected an Area of Focus. In this step, you will identify the goal under the area of focus that your project aligns with and select measures for your project. </a:t>
            </a:r>
          </a:p>
          <a:p>
            <a:endParaRPr lang="en-US" dirty="0"/>
          </a:p>
          <a:p>
            <a:r>
              <a:rPr lang="en-US" dirty="0"/>
              <a:t>You must select at least one of the provided measures, but you can also create your own. It is important to think about these now, because you may need to collect baseline data at the beginning of your project that will serve to show the change directly created by your project.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14</a:t>
            </a:fld>
            <a:endParaRPr lang="en-US" altLang="en-US"/>
          </a:p>
        </p:txBody>
      </p:sp>
    </p:spTree>
    <p:extLst>
      <p:ext uri="{BB962C8B-B14F-4D97-AF65-F5344CB8AC3E}">
        <p14:creationId xmlns:p14="http://schemas.microsoft.com/office/powerpoint/2010/main" val="407906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6: Location and Dates </a:t>
            </a:r>
          </a:p>
          <a:p>
            <a:endParaRPr lang="en-US" dirty="0"/>
          </a:p>
          <a:p>
            <a:r>
              <a:rPr lang="en-US" dirty="0"/>
              <a:t>This one is pretty straightforward, just remember, this is not the location of your club, it’s the location where the project will take place.</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15</a:t>
            </a:fld>
            <a:endParaRPr lang="en-US" altLang="en-US"/>
          </a:p>
        </p:txBody>
      </p:sp>
    </p:spTree>
    <p:extLst>
      <p:ext uri="{BB962C8B-B14F-4D97-AF65-F5344CB8AC3E}">
        <p14:creationId xmlns:p14="http://schemas.microsoft.com/office/powerpoint/2010/main" val="277459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7 is where you identify any cooperating organizations you may be working with. Sometimes this is also the benefitting organization. When you enter the name of the organization, the system will prompt you to upload the Memorandum of Understanding. Please always be certain to use the Foundation’s template for your MOU. </a:t>
            </a:r>
          </a:p>
          <a:p>
            <a:endParaRPr lang="en-US" dirty="0"/>
          </a:p>
          <a:p>
            <a:r>
              <a:rPr lang="en-US" dirty="0"/>
              <a:t>The Partners section is where you can list other clubs or individuals who are helping with your project. So for example, if it is a club sponsored grant and someone from another club will be helping with the project, you could list them here. </a:t>
            </a:r>
          </a:p>
          <a:p>
            <a:endParaRPr lang="en-US" dirty="0"/>
          </a:p>
          <a:p>
            <a:r>
              <a:rPr lang="en-US" dirty="0"/>
              <a:t>The Terms and Conditions allow for up to 2 Volunteer Travelers on a humanitarian project. But there are some important things to remember:</a:t>
            </a:r>
          </a:p>
          <a:p>
            <a:pPr marL="228600" indent="-228600">
              <a:buAutoNum type="arabicPeriod"/>
            </a:pPr>
            <a:r>
              <a:rPr lang="en-US" dirty="0"/>
              <a:t>It is only necessary to fill out this section if the grant is paying for someone’s international travel.</a:t>
            </a:r>
          </a:p>
          <a:p>
            <a:pPr marL="228600" indent="-228600">
              <a:buAutoNum type="arabicPeriod"/>
            </a:pPr>
            <a:r>
              <a:rPr lang="en-US" dirty="0"/>
              <a:t>These volunteer travelers should be providing training or directly helping with implementing the </a:t>
            </a:r>
            <a:r>
              <a:rPr lang="en-US" dirty="0" err="1"/>
              <a:t>projectand</a:t>
            </a:r>
            <a:r>
              <a:rPr lang="en-US" dirty="0"/>
              <a:t> only if the host sponsor confirms their skills are not readily available locally. This is not intended for folks to just come and see the project or attend the handover ceremony,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16</a:t>
            </a:fld>
            <a:endParaRPr lang="en-US" altLang="en-US"/>
          </a:p>
        </p:txBody>
      </p:sp>
    </p:spTree>
    <p:extLst>
      <p:ext uri="{BB962C8B-B14F-4D97-AF65-F5344CB8AC3E}">
        <p14:creationId xmlns:p14="http://schemas.microsoft.com/office/powerpoint/2010/main" val="105187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of course were you tell us about what each of the partners will be doing to support the project. </a:t>
            </a:r>
          </a:p>
          <a:p>
            <a:endParaRPr lang="en-US" dirty="0"/>
          </a:p>
          <a:p>
            <a:r>
              <a:rPr lang="en-US" dirty="0"/>
              <a:t>For the most part there does not seem to be any trouble in describing what the host partner will be doing.</a:t>
            </a:r>
          </a:p>
          <a:p>
            <a:endParaRPr lang="en-US" dirty="0"/>
          </a:p>
          <a:p>
            <a:r>
              <a:rPr lang="en-US" dirty="0"/>
              <a:t>But sometimes people struggle with how the international partner will support the project beyond providing funding. At a minimum, an international partner should be taking an active interest in the implementation of the project. A great way to do this is for the 2 grant committees to have monthly or quarterly Zoom meetings to discuss progress on the project. International Rotarians may have valuable suggestions for how to overcome project difficulties and can always provide moral support. The other thing the international partner should be doing is promoting the project in their local Rotary network. This is the minimum, the sky is the limit.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17</a:t>
            </a:fld>
            <a:endParaRPr lang="en-US" altLang="en-US"/>
          </a:p>
        </p:txBody>
      </p:sp>
    </p:spTree>
    <p:extLst>
      <p:ext uri="{BB962C8B-B14F-4D97-AF65-F5344CB8AC3E}">
        <p14:creationId xmlns:p14="http://schemas.microsoft.com/office/powerpoint/2010/main" val="140293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8: the budget. </a:t>
            </a:r>
          </a:p>
          <a:p>
            <a:endParaRPr lang="en-US" dirty="0"/>
          </a:p>
          <a:p>
            <a:r>
              <a:rPr lang="en-US" dirty="0"/>
              <a:t>The Currency in your budget should reflect the currency in which grant expenses are made. If you click on the “exchange rate” in blue you will see the official R.I. Exchange rate for that month. For some currencies, we do not have an official R.I. rate so just do your best to estimate what it will be for the majority of your project.</a:t>
            </a:r>
          </a:p>
          <a:p>
            <a:endParaRPr lang="en-US" dirty="0"/>
          </a:p>
          <a:p>
            <a:r>
              <a:rPr lang="en-US" dirty="0"/>
              <a:t>Please keep in mind that all Global grant projects are approved in USD and paid out at the current “official RI” exchange rate at the time of payment.  To protect against issues with currency fluctuations, Rotarians may include up to 10% of the total project budget for contingencies such as currency fluctuations and unexpected price changes. If the contingency is not needed for this then you can use it on other items, but those must be preapproved by The Foundation. This is true for any deviation from the approved budget. </a:t>
            </a:r>
          </a:p>
          <a:p>
            <a:endParaRPr lang="en-US" dirty="0"/>
          </a:p>
          <a:p>
            <a:r>
              <a:rPr lang="en-US" dirty="0"/>
              <a:t>Some things to keep in mind with the budget:</a:t>
            </a:r>
          </a:p>
          <a:p>
            <a:pPr marL="228600" indent="-228600">
              <a:buAutoNum type="arabicPeriod"/>
            </a:pPr>
            <a:r>
              <a:rPr lang="en-US" dirty="0"/>
              <a:t>Please try to itemize the budget as much as possible. </a:t>
            </a:r>
          </a:p>
          <a:p>
            <a:pPr marL="228600" indent="-228600">
              <a:buAutoNum type="arabicPeriod"/>
            </a:pPr>
            <a:r>
              <a:rPr lang="en-US" dirty="0"/>
              <a:t>Please make sure that your budget matches your vendor quotes. </a:t>
            </a:r>
          </a:p>
          <a:p>
            <a:pPr marL="228600" indent="-228600">
              <a:buAutoNum type="arabicPeriod"/>
            </a:pPr>
            <a:r>
              <a:rPr lang="en-US" dirty="0"/>
              <a:t>Please note that there is a USD 1,000 cap on Rotary signage.</a:t>
            </a:r>
          </a:p>
          <a:p>
            <a:pPr marL="228600" indent="-228600">
              <a:buAutoNum type="arabicPeriod"/>
            </a:pPr>
            <a:r>
              <a:rPr lang="en-US" dirty="0"/>
              <a:t>Finally be aware that the only eligible publicity costs are for publicity required to support project implementation. Publicity costs to let the public know that Rotary has done a project are not eligible for global grant funding. This includes inauguration or handover ceremony costs. These costs should be paid for outside of grant funds.  </a:t>
            </a:r>
          </a:p>
          <a:p>
            <a:pPr marL="228600" indent="-228600">
              <a:buAutoNum type="arabicPeriod"/>
            </a:pP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18</a:t>
            </a:fld>
            <a:endParaRPr lang="en-US" altLang="en-US"/>
          </a:p>
        </p:txBody>
      </p:sp>
    </p:spTree>
    <p:extLst>
      <p:ext uri="{BB962C8B-B14F-4D97-AF65-F5344CB8AC3E}">
        <p14:creationId xmlns:p14="http://schemas.microsoft.com/office/powerpoint/2010/main" val="419872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add cash and DDF contributions to combine with world fund to fund your project.</a:t>
            </a:r>
          </a:p>
          <a:p>
            <a:endParaRPr lang="en-US" dirty="0"/>
          </a:p>
          <a:p>
            <a:r>
              <a:rPr lang="en-US" dirty="0"/>
              <a:t>A couple of important things to remember for this step:</a:t>
            </a:r>
          </a:p>
          <a:p>
            <a:pPr marL="228600" indent="-228600">
              <a:buAutoNum type="arabicPeriod"/>
            </a:pPr>
            <a:r>
              <a:rPr lang="en-US" dirty="0"/>
              <a:t>You can include cash contributions from Non-Rotarians. However, please remember that the cooperating or beneficiary org cannot contribute cash to the grant’s funding.</a:t>
            </a:r>
          </a:p>
          <a:p>
            <a:pPr marL="228600" indent="-228600">
              <a:buAutoNum type="arabicPeriod"/>
            </a:pPr>
            <a:r>
              <a:rPr lang="en-US" dirty="0"/>
              <a:t>At least 15% of the total cash and DDF contributions must come from outside the host country. It can come from your international partner or any other Rotary club or district outside of the host country. There is no minimum contribution for the host.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19</a:t>
            </a:fld>
            <a:endParaRPr lang="en-US" altLang="en-US"/>
          </a:p>
        </p:txBody>
      </p:sp>
    </p:spTree>
    <p:extLst>
      <p:ext uri="{BB962C8B-B14F-4D97-AF65-F5344CB8AC3E}">
        <p14:creationId xmlns:p14="http://schemas.microsoft.com/office/powerpoint/2010/main" val="308935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19A4F7A2-CEA9-4C69-AAAA-5217C5C689A0}"/>
              </a:ext>
            </a:extLst>
          </p:cNvPr>
          <p:cNvSpPr>
            <a:spLocks noGrp="1" noRot="1" noChangeAspect="1"/>
          </p:cNvSpPr>
          <p:nvPr>
            <p:ph type="sldImg"/>
          </p:nvPr>
        </p:nvSpPr>
        <p:spPr>
          <a:ln/>
        </p:spPr>
      </p:sp>
      <p:sp>
        <p:nvSpPr>
          <p:cNvPr id="22530" name="Notes Placeholder 2">
            <a:extLst>
              <a:ext uri="{FF2B5EF4-FFF2-40B4-BE49-F238E27FC236}">
                <a16:creationId xmlns:a16="http://schemas.microsoft.com/office/drawing/2014/main" id="{DCB9F994-3D43-489D-87AB-ACDE9A9995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charset="-128"/>
              </a:rPr>
              <a:t>The whole process starts with finding the Grant Center online. </a:t>
            </a:r>
          </a:p>
          <a:p>
            <a:endParaRPr lang="en-US" altLang="en-US" dirty="0">
              <a:latin typeface="Arial" panose="020B0604020202020204" pitchFamily="34" charset="0"/>
              <a:ea typeface="ヒラギノ角ゴ Pro W3" charset="-128"/>
            </a:endParaRPr>
          </a:p>
          <a:p>
            <a:r>
              <a:rPr lang="en-US" altLang="en-US" dirty="0">
                <a:latin typeface="Arial" panose="020B0604020202020204" pitchFamily="34" charset="0"/>
                <a:ea typeface="ヒラギノ角ゴ Pro W3" charset="-128"/>
              </a:rPr>
              <a:t>Sign into My Rotary and then navigating to the Grant Center.</a:t>
            </a:r>
          </a:p>
        </p:txBody>
      </p:sp>
      <p:sp>
        <p:nvSpPr>
          <p:cNvPr id="22531" name="Slide Number Placeholder 3">
            <a:extLst>
              <a:ext uri="{FF2B5EF4-FFF2-40B4-BE49-F238E27FC236}">
                <a16:creationId xmlns:a16="http://schemas.microsoft.com/office/drawing/2014/main" id="{1DD15E8B-0822-4B16-92CF-1F50CEDDE2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charset="-128"/>
              </a:defRPr>
            </a:lvl1pPr>
            <a:lvl2pPr marL="742950" indent="-285750" defTabSz="931863" eaLnBrk="0" hangingPunct="0">
              <a:defRPr sz="2400">
                <a:solidFill>
                  <a:schemeClr val="tx1"/>
                </a:solidFill>
                <a:latin typeface="Arial" panose="020B0604020202020204" pitchFamily="34" charset="0"/>
                <a:ea typeface="ヒラギノ角ゴ Pro W3" charset="-128"/>
              </a:defRPr>
            </a:lvl2pPr>
            <a:lvl3pPr marL="1143000" indent="-228600" defTabSz="931863" eaLnBrk="0" hangingPunct="0">
              <a:defRPr sz="2400">
                <a:solidFill>
                  <a:schemeClr val="tx1"/>
                </a:solidFill>
                <a:latin typeface="Arial" panose="020B0604020202020204" pitchFamily="34" charset="0"/>
                <a:ea typeface="ヒラギノ角ゴ Pro W3" charset="-128"/>
              </a:defRPr>
            </a:lvl3pPr>
            <a:lvl4pPr marL="1600200" indent="-228600" defTabSz="931863" eaLnBrk="0" hangingPunct="0">
              <a:defRPr sz="2400">
                <a:solidFill>
                  <a:schemeClr val="tx1"/>
                </a:solidFill>
                <a:latin typeface="Arial" panose="020B0604020202020204" pitchFamily="34" charset="0"/>
                <a:ea typeface="ヒラギノ角ゴ Pro W3" charset="-128"/>
              </a:defRPr>
            </a:lvl4pPr>
            <a:lvl5pPr marL="2057400" indent="-228600" defTabSz="931863" eaLnBrk="0" hangingPunct="0">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F9FF1768-D4D9-4D2D-8CC6-FC182D931065}"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10: Sustainability is the longest and most important part of your application. </a:t>
            </a:r>
          </a:p>
          <a:p>
            <a:endParaRPr lang="en-US" dirty="0"/>
          </a:p>
          <a:p>
            <a:r>
              <a:rPr lang="en-US" dirty="0"/>
              <a:t>Project planning. This is where you tell us what you are going to do and how you are going to do it. It is sometimes helpful to start out by describing what the project will be purchasing or paying for and how those purchases will be used to achieve project goals. Keep in mind when you are filling out this section, we are evaluating how well you analyzed the needs of the beneficiaries, how well you involved the beneficiaries in choosing solutions and how strongly you designed your project to make a real long term impact for the beneficiaries and in the area of focus. </a:t>
            </a:r>
          </a:p>
          <a:p>
            <a:endParaRPr lang="en-US" dirty="0"/>
          </a:p>
          <a:p>
            <a:r>
              <a:rPr lang="en-US" dirty="0"/>
              <a:t>This means describing in some detail the current situation of the beneficiary group you are working with. </a:t>
            </a:r>
          </a:p>
          <a:p>
            <a:endParaRPr lang="en-US" dirty="0"/>
          </a:p>
          <a:p>
            <a:r>
              <a:rPr lang="en-US" dirty="0"/>
              <a:t>This is where you tell the story of how you interacted with and involved the beneficiaries and other stakeholders in identifying the goals of the project and involved them in the planning process for how best to achieve those goals. What stakeholders did you identify and how did you involve them in the planning of your project? What data did you collect to inform your strategy? How do all the aspects of your project work together to ensure long-term success? </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20</a:t>
            </a:fld>
            <a:endParaRPr lang="en-US" altLang="en-US"/>
          </a:p>
        </p:txBody>
      </p:sp>
    </p:spTree>
    <p:extLst>
      <p:ext uri="{BB962C8B-B14F-4D97-AF65-F5344CB8AC3E}">
        <p14:creationId xmlns:p14="http://schemas.microsoft.com/office/powerpoint/2010/main" val="2167167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continue to focus on how you involved the beneficiaries and other stakeholders in the project planning process because this is so important for the success of your project. Involving the beneficiaries and other stakeholders in the planning process helps give them a sense of ownership over project outcomes.</a:t>
            </a:r>
          </a:p>
          <a:p>
            <a:endParaRPr lang="en-US" dirty="0"/>
          </a:p>
          <a:p>
            <a:r>
              <a:rPr lang="en-US" dirty="0"/>
              <a:t>Project implementation. In this section the idea is to map out the steps that will need to happen in your project. Make sure to include training and any other activities that will happen as result of your project. It’s helpful to understand that these will be loaded into your report and used as bench marks of project completion.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21</a:t>
            </a:fld>
            <a:endParaRPr lang="en-US" altLang="en-US"/>
          </a:p>
        </p:txBody>
      </p:sp>
    </p:spTree>
    <p:extLst>
      <p:ext uri="{BB962C8B-B14F-4D97-AF65-F5344CB8AC3E}">
        <p14:creationId xmlns:p14="http://schemas.microsoft.com/office/powerpoint/2010/main" val="26374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 work in coordination with any related initiatives in the community? This usually refers to initiatives of the local government or other NGOs. </a:t>
            </a:r>
          </a:p>
          <a:p>
            <a:endParaRPr lang="en-US" dirty="0"/>
          </a:p>
          <a:p>
            <a:r>
              <a:rPr lang="en-US" dirty="0"/>
              <a:t>As you probably already know training is a required component for most project types. We also want to see that the training was designed and selected with input from the beneficiaries.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22</a:t>
            </a:fld>
            <a:endParaRPr lang="en-US" altLang="en-US"/>
          </a:p>
        </p:txBody>
      </p:sp>
    </p:spTree>
    <p:extLst>
      <p:ext uri="{BB962C8B-B14F-4D97-AF65-F5344CB8AC3E}">
        <p14:creationId xmlns:p14="http://schemas.microsoft.com/office/powerpoint/2010/main" val="1681464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incentives (for example, monetary compensation, awards, certification, or publicity), will you use, if any, to encourage community members to participate in the project? This could be a lot of different things. The question is really trying to get you to think about strategies to insure the active and enthusiastic participation of the beneficiaries in your project’s activities. </a:t>
            </a:r>
          </a:p>
          <a:p>
            <a:endParaRPr lang="en-US" dirty="0"/>
          </a:p>
          <a:p>
            <a:r>
              <a:rPr lang="en-US" dirty="0"/>
              <a:t>List any community members or community groups that will oversee the continuation of the project after grant-funded activities conclude. We are not talking about Rotarians here. What other community groups or members will be champions for the project going forward?</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23</a:t>
            </a:fld>
            <a:endParaRPr lang="en-US" altLang="en-US"/>
          </a:p>
        </p:txBody>
      </p:sp>
    </p:spTree>
    <p:extLst>
      <p:ext uri="{BB962C8B-B14F-4D97-AF65-F5344CB8AC3E}">
        <p14:creationId xmlns:p14="http://schemas.microsoft.com/office/powerpoint/2010/main" val="244856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most part we are going to want to see that you are purchasing from local vendors and using a competitive bidding process. But there are some special circumstances where you might not do either of these things. But in those circumstances, we will want to see there is a good reason. </a:t>
            </a:r>
          </a:p>
          <a:p>
            <a:endParaRPr lang="en-US" dirty="0"/>
          </a:p>
          <a:p>
            <a:r>
              <a:rPr lang="en-US" dirty="0"/>
              <a:t>Are there any Rotarian Vendors? Rotarians can be vendors, but a couple of things to keep in mind.</a:t>
            </a:r>
          </a:p>
          <a:p>
            <a:pPr marL="228600" indent="-228600">
              <a:buAutoNum type="arabicPeriod"/>
            </a:pPr>
            <a:r>
              <a:rPr lang="en-US" dirty="0"/>
              <a:t>You must clearly identify Rotarian vendors in your application….you would do that here. </a:t>
            </a:r>
          </a:p>
          <a:p>
            <a:pPr marL="228600" indent="-228600">
              <a:buAutoNum type="arabicPeriod"/>
            </a:pPr>
            <a:r>
              <a:rPr lang="en-US" dirty="0"/>
              <a:t>You must establish that they are provided a reasonable price by obtaining 2 comparable quotes. You will want to keep copies of those quotes in your grant records.</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24</a:t>
            </a:fld>
            <a:endParaRPr lang="en-US" altLang="en-US"/>
          </a:p>
        </p:txBody>
      </p:sp>
    </p:spTree>
    <p:extLst>
      <p:ext uri="{BB962C8B-B14F-4D97-AF65-F5344CB8AC3E}">
        <p14:creationId xmlns:p14="http://schemas.microsoft.com/office/powerpoint/2010/main" val="393105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grants purchase some type of equipment </a:t>
            </a:r>
          </a:p>
          <a:p>
            <a:endParaRPr lang="en-US" dirty="0"/>
          </a:p>
          <a:p>
            <a:r>
              <a:rPr lang="en-US" dirty="0"/>
              <a:t>For all equipment, a well thought out operation and maintenance plan is a must for sustainability. You will also want to make certain that the beneficiaries will be able to easily make repairs and get spare parts. </a:t>
            </a:r>
          </a:p>
          <a:p>
            <a:endParaRPr lang="en-US" dirty="0"/>
          </a:p>
          <a:p>
            <a:r>
              <a:rPr lang="en-US" dirty="0"/>
              <a:t>What do we mean by culturally appropriate and conforming to the community’s technology standards? Are you buying a water filter that is not available for purchase locally? Are you buying a piece of medical equipment from a brand or supplier the hospital has never worked with before?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25</a:t>
            </a:fld>
            <a:endParaRPr lang="en-US" altLang="en-US"/>
          </a:p>
        </p:txBody>
      </p:sp>
    </p:spTree>
    <p:extLst>
      <p:ext uri="{BB962C8B-B14F-4D97-AF65-F5344CB8AC3E}">
        <p14:creationId xmlns:p14="http://schemas.microsoft.com/office/powerpoint/2010/main" val="3670803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ownership of all items purchased with grant funds is essential to sustainability. If it is not clear who owns a piece of equipment, it is not clear who is responsible for maintaining that equipment. </a:t>
            </a:r>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26</a:t>
            </a:fld>
            <a:endParaRPr lang="en-US" altLang="en-US"/>
          </a:p>
        </p:txBody>
      </p:sp>
    </p:spTree>
    <p:extLst>
      <p:ext uri="{BB962C8B-B14F-4D97-AF65-F5344CB8AC3E}">
        <p14:creationId xmlns:p14="http://schemas.microsoft.com/office/powerpoint/2010/main" val="181514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different places to upload documents to the application. </a:t>
            </a:r>
          </a:p>
          <a:p>
            <a:endParaRPr lang="en-US" dirty="0"/>
          </a:p>
          <a:p>
            <a:pPr marL="228600" indent="-228600">
              <a:buAutoNum type="arabicPeriod"/>
            </a:pPr>
            <a:r>
              <a:rPr lang="en-US" dirty="0"/>
              <a:t>When you enter the name of the cooperating organization the application will ask you to upload an MOU there.</a:t>
            </a:r>
          </a:p>
          <a:p>
            <a:pPr marL="228600" indent="-228600">
              <a:buAutoNum type="arabicPeriod"/>
            </a:pPr>
            <a:r>
              <a:rPr lang="en-US" dirty="0"/>
              <a:t>In the budget section you should upload all your vendor quotes. </a:t>
            </a:r>
          </a:p>
          <a:p>
            <a:pPr marL="228600" indent="-228600">
              <a:buAutoNum type="arabicPeriod"/>
            </a:pPr>
            <a:r>
              <a:rPr lang="en-US" dirty="0"/>
              <a:t>This location is for everything else.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27</a:t>
            </a:fld>
            <a:endParaRPr lang="en-US" altLang="en-US"/>
          </a:p>
        </p:txBody>
      </p:sp>
    </p:spTree>
    <p:extLst>
      <p:ext uri="{BB962C8B-B14F-4D97-AF65-F5344CB8AC3E}">
        <p14:creationId xmlns:p14="http://schemas.microsoft.com/office/powerpoint/2010/main" val="2142964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you’ve completed steps 1-10, you’re ready to finalize and submit your application. In step 11 you Review and Lock your application. During this step, Go through your application and make sure it is complete and accurate. You may find it helpful to print up the application.</a:t>
            </a:r>
          </a:p>
          <a:p>
            <a:endParaRPr lang="en-US" dirty="0"/>
          </a:p>
          <a:p>
            <a:r>
              <a:rPr lang="en-US" dirty="0"/>
              <a:t>After you review the grant application, lock it. This will change its status from “Draft” to “Authorizations Required” and make it read-only — you won’t be able to make changes. Only the primary contact can lock the application.</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28</a:t>
            </a:fld>
            <a:endParaRPr lang="en-US" altLang="en-US"/>
          </a:p>
        </p:txBody>
      </p:sp>
    </p:spTree>
    <p:extLst>
      <p:ext uri="{BB962C8B-B14F-4D97-AF65-F5344CB8AC3E}">
        <p14:creationId xmlns:p14="http://schemas.microsoft.com/office/powerpoint/2010/main" val="127659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primary contact locks and authorizes the application the Grant Center will send out automated emails to everyone who still needs to provide an authorization. However, I still recommend that you reach out to those people yourself, because sometimes the automated emails wind up in people's junk or spam folders. </a:t>
            </a:r>
          </a:p>
          <a:p>
            <a:endParaRPr lang="en-US" dirty="0"/>
          </a:p>
          <a:p>
            <a:r>
              <a:rPr lang="en-US" dirty="0"/>
              <a:t>Once the last authorization is received, the application should auto submit…but it is always good to keep an eye on it. Remember, I don’t know about your application until it is in submitted status. </a:t>
            </a:r>
          </a:p>
          <a:p>
            <a:endParaRPr lang="en-US" dirty="0"/>
          </a:p>
          <a:p>
            <a:r>
              <a:rPr lang="en-US" dirty="0"/>
              <a:t>At that point I will review your application and send out an application checklist should I have any additional questions. Once the application is complete I forward it to my colleague for a peer review. If she agrees with me that the grant is ready to be approved, then I can move forward with the approval.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29</a:t>
            </a:fld>
            <a:endParaRPr lang="en-US" altLang="en-US"/>
          </a:p>
        </p:txBody>
      </p:sp>
    </p:spTree>
    <p:extLst>
      <p:ext uri="{BB962C8B-B14F-4D97-AF65-F5344CB8AC3E}">
        <p14:creationId xmlns:p14="http://schemas.microsoft.com/office/powerpoint/2010/main" val="355966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get you to the Grant Center’s landing page where you will see an overview of Rotary grants and links to helpful resources.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a:t>
            </a:fld>
            <a:endParaRPr lang="en-US" altLang="en-US"/>
          </a:p>
        </p:txBody>
      </p:sp>
    </p:spTree>
    <p:extLst>
      <p:ext uri="{BB962C8B-B14F-4D97-AF65-F5344CB8AC3E}">
        <p14:creationId xmlns:p14="http://schemas.microsoft.com/office/powerpoint/2010/main" val="2055999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go over some of the most common issues I see with submitted reports. But the first question is how do I access the report for my grant?</a:t>
            </a:r>
          </a:p>
          <a:p>
            <a:endParaRPr lang="en-US" dirty="0"/>
          </a:p>
          <a:p>
            <a:r>
              <a:rPr lang="en-US" dirty="0"/>
              <a:t>To report on a global grant, Go to the Grant Center, click on My Grants. Scroll down to the Approved grants section to see all of the approved grants that</a:t>
            </a:r>
          </a:p>
          <a:p>
            <a:r>
              <a:rPr lang="en-US" dirty="0"/>
              <a:t>you’re involved in. </a:t>
            </a:r>
          </a:p>
          <a:p>
            <a:endParaRPr lang="en-US" dirty="0"/>
          </a:p>
          <a:p>
            <a:r>
              <a:rPr lang="en-US" dirty="0"/>
              <a:t>When you find the grant, click Reports.</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30</a:t>
            </a:fld>
            <a:endParaRPr lang="en-US" altLang="en-US"/>
          </a:p>
        </p:txBody>
      </p:sp>
    </p:spTree>
    <p:extLst>
      <p:ext uri="{BB962C8B-B14F-4D97-AF65-F5344CB8AC3E}">
        <p14:creationId xmlns:p14="http://schemas.microsoft.com/office/powerpoint/2010/main" val="379396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are on the Report landing page </a:t>
            </a:r>
          </a:p>
          <a:p>
            <a:endParaRPr lang="en-US" dirty="0"/>
          </a:p>
          <a:p>
            <a:r>
              <a:rPr lang="en-US" dirty="0"/>
              <a:t>Click Start a Report.</a:t>
            </a:r>
          </a:p>
          <a:p>
            <a:endParaRPr lang="en-US" dirty="0"/>
          </a:p>
          <a:p>
            <a:r>
              <a:rPr lang="en-US" dirty="0"/>
              <a:t>If you have already started a report, choose Edit to continue your work on it.</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31</a:t>
            </a:fld>
            <a:endParaRPr lang="en-US" altLang="en-US"/>
          </a:p>
        </p:txBody>
      </p:sp>
    </p:spTree>
    <p:extLst>
      <p:ext uri="{BB962C8B-B14F-4D97-AF65-F5344CB8AC3E}">
        <p14:creationId xmlns:p14="http://schemas.microsoft.com/office/powerpoint/2010/main" val="1036480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start a report it will take you to this screen. </a:t>
            </a:r>
          </a:p>
          <a:p>
            <a:endParaRPr lang="en-US" dirty="0"/>
          </a:p>
          <a:p>
            <a:r>
              <a:rPr lang="en-US" dirty="0"/>
              <a:t>Choose Progress Report if the project is still in progress. Choose Final Report when all project activities are finished and all grant funds are spent. Click Continue.</a:t>
            </a:r>
          </a:p>
          <a:p>
            <a:endParaRPr lang="en-US" dirty="0"/>
          </a:p>
          <a:p>
            <a:r>
              <a:rPr lang="en-US" dirty="0"/>
              <a:t>Select Change Report Type if you need to change the report from a progress to a final report, or vice versa.</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32</a:t>
            </a:fld>
            <a:endParaRPr lang="en-US" altLang="en-US"/>
          </a:p>
        </p:txBody>
      </p:sp>
    </p:spTree>
    <p:extLst>
      <p:ext uri="{BB962C8B-B14F-4D97-AF65-F5344CB8AC3E}">
        <p14:creationId xmlns:p14="http://schemas.microsoft.com/office/powerpoint/2010/main" val="3088222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soon as the grant is paid, you have access to the report. You can actually start adding in your expenses as you make them. Please remember, your expenses should be easy to match up to the debits listed in your submitted bank states. If that is not possible you may need to submit a project ledger to make the connection clear. Make certain to hold on to your paid receipts as well.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33</a:t>
            </a:fld>
            <a:endParaRPr lang="en-US" altLang="en-US"/>
          </a:p>
        </p:txBody>
      </p:sp>
    </p:spTree>
    <p:extLst>
      <p:ext uri="{BB962C8B-B14F-4D97-AF65-F5344CB8AC3E}">
        <p14:creationId xmlns:p14="http://schemas.microsoft.com/office/powerpoint/2010/main" val="1007605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talk about Project Bank accounts and Bank Statements.</a:t>
            </a:r>
          </a:p>
          <a:p>
            <a:endParaRPr lang="en-US" dirty="0"/>
          </a:p>
          <a:p>
            <a:r>
              <a:rPr lang="en-US" dirty="0"/>
              <a:t>You should open a separate bank account for each grant project. </a:t>
            </a:r>
          </a:p>
          <a:p>
            <a:r>
              <a:rPr lang="en-US" dirty="0"/>
              <a:t>This is the bank account information you should enter in the application and the funds must remain in this one account until they are directly paid to the vendor. </a:t>
            </a:r>
          </a:p>
          <a:p>
            <a:r>
              <a:rPr lang="en-US" dirty="0"/>
              <a:t>Please don’t ever receive grants funds in an account that you do not intend to keep them in for the life of the project. </a:t>
            </a:r>
          </a:p>
          <a:p>
            <a:r>
              <a:rPr lang="en-US" dirty="0"/>
              <a:t>Please do not transfer funds in and out of the account. And Please do not transfer grant funds to another account for any reason. </a:t>
            </a:r>
          </a:p>
          <a:p>
            <a:r>
              <a:rPr lang="en-US" dirty="0"/>
              <a:t>Finally, Please do not use the project bank account for transactions not directly related to the grant </a:t>
            </a:r>
          </a:p>
          <a:p>
            <a:endParaRPr lang="en-US" dirty="0"/>
          </a:p>
          <a:p>
            <a:r>
              <a:rPr lang="en-US" dirty="0"/>
              <a:t>Following these rules makes grant reporting so much easier and more transparent. </a:t>
            </a:r>
          </a:p>
          <a:p>
            <a:endParaRPr lang="en-US" dirty="0"/>
          </a:p>
          <a:p>
            <a:r>
              <a:rPr lang="en-US" dirty="0"/>
              <a:t>When I look at your bank statements, I will look to see that the full grant award has been deposited into the account within a reasonable time frame. If there is a six month lag between the time The Foundation paid the grant and the funds are deposited, this could indicate a problem. </a:t>
            </a:r>
          </a:p>
          <a:p>
            <a:endParaRPr lang="en-US" dirty="0"/>
          </a:p>
          <a:p>
            <a:r>
              <a:rPr lang="en-US" dirty="0"/>
              <a:t>Complete bank statements are required to be submitted with every report. This means showing all debits and credits from the time the grant funds were received until all grant expenses have been made. The easier it is for me to match up the expenses in your grant report with the debits in your bank statements, the quicker I can accept or close your report.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34</a:t>
            </a:fld>
            <a:endParaRPr lang="en-US" altLang="en-US"/>
          </a:p>
        </p:txBody>
      </p:sp>
    </p:spTree>
    <p:extLst>
      <p:ext uri="{BB962C8B-B14F-4D97-AF65-F5344CB8AC3E}">
        <p14:creationId xmlns:p14="http://schemas.microsoft.com/office/powerpoint/2010/main" val="104081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some of the features of the Grant Center landing page. Use the “Grant Search” function to find all of the global and district grants sponsored by your district, whether or not your club is involved. </a:t>
            </a:r>
          </a:p>
          <a:p>
            <a:endParaRPr lang="en-US" dirty="0"/>
          </a:p>
          <a:p>
            <a:r>
              <a:rPr lang="en-US" dirty="0"/>
              <a:t>You can search for grants by number, title, or area of focus. After entering search criteria, click the Filter button and a list of grants will pop up.</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4</a:t>
            </a:fld>
            <a:endParaRPr lang="en-US" altLang="en-US"/>
          </a:p>
        </p:txBody>
      </p:sp>
    </p:spTree>
    <p:extLst>
      <p:ext uri="{BB962C8B-B14F-4D97-AF65-F5344CB8AC3E}">
        <p14:creationId xmlns:p14="http://schemas.microsoft.com/office/powerpoint/2010/main" val="179760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menus at the top to navigate the Grant Center. Choose My Grants to see all of the grants you’re involved in. </a:t>
            </a:r>
          </a:p>
          <a:p>
            <a:endParaRPr lang="en-US" dirty="0"/>
          </a:p>
          <a:p>
            <a:r>
              <a:rPr lang="en-US" dirty="0"/>
              <a:t>Go to My Actions to see the grants you’re involved in that require action from you. For example, your authorization</a:t>
            </a:r>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5</a:t>
            </a:fld>
            <a:endParaRPr lang="en-US" altLang="en-US"/>
          </a:p>
        </p:txBody>
      </p:sp>
    </p:spTree>
    <p:extLst>
      <p:ext uri="{BB962C8B-B14F-4D97-AF65-F5344CB8AC3E}">
        <p14:creationId xmlns:p14="http://schemas.microsoft.com/office/powerpoint/2010/main" val="247313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get to the exciting part, starting an application. To start a global grant application, go to Apply for a Grant. Choose Global Grant from the list and click Let’s begin!</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6</a:t>
            </a:fld>
            <a:endParaRPr lang="en-US" altLang="en-US"/>
          </a:p>
        </p:txBody>
      </p:sp>
    </p:spTree>
    <p:extLst>
      <p:ext uri="{BB962C8B-B14F-4D97-AF65-F5344CB8AC3E}">
        <p14:creationId xmlns:p14="http://schemas.microsoft.com/office/powerpoint/2010/main" val="202282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bring you to step one! In step 1, Basic Information, start by telling us your project’s name, what type of project it is, by that I mean the activity type. Is it a humanitarian project, a vocational training team or a Scholarship. Most likely you are going to choosing Humanitarian project</a:t>
            </a:r>
          </a:p>
          <a:p>
            <a:endParaRPr lang="en-US" dirty="0"/>
          </a:p>
          <a:p>
            <a:r>
              <a:rPr lang="en-US" dirty="0"/>
              <a:t>You can Click on the question mark icons throughout the application for important information. Use the Save &amp; Continue button to move to the next step.</a:t>
            </a:r>
          </a:p>
          <a:p>
            <a:endParaRPr lang="en-US" dirty="0"/>
          </a:p>
          <a:p>
            <a:r>
              <a:rPr lang="en-US" dirty="0"/>
              <a:t>But first, we are going to click on Add Primary Contact and see what happens</a:t>
            </a:r>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7</a:t>
            </a:fld>
            <a:endParaRPr lang="en-US" altLang="en-US"/>
          </a:p>
        </p:txBody>
      </p:sp>
    </p:spTree>
    <p:extLst>
      <p:ext uri="{BB962C8B-B14F-4D97-AF65-F5344CB8AC3E}">
        <p14:creationId xmlns:p14="http://schemas.microsoft.com/office/powerpoint/2010/main" val="140987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bring you to this screen where you will make some important decisions. </a:t>
            </a:r>
          </a:p>
          <a:p>
            <a:endParaRPr lang="en-US" dirty="0"/>
          </a:p>
          <a:p>
            <a:r>
              <a:rPr lang="en-US" dirty="0"/>
              <a:t>The person that is starting the application will automatically be made a Primary Contact. Now it’s asking you to choose whether you are the host or the international partner. If the project activities are taking place in your country, then you are the host. If the grant activities are taking place outside of your country, then you are the international partner. </a:t>
            </a:r>
          </a:p>
          <a:p>
            <a:endParaRPr lang="en-US" dirty="0"/>
          </a:p>
          <a:p>
            <a:r>
              <a:rPr lang="en-US" dirty="0"/>
              <a:t>Now it is asking you if your project is District or Club sponsored. This question sometimes causes confusion. I think because we used the word “sponsor”. Here we are not talking about who is financially sponsoring the grant. Instead what we really mean is, who is directly implementing the grant? In most cases your project’s sponsor is going to be your Rotary club. </a:t>
            </a:r>
          </a:p>
          <a:p>
            <a:endParaRPr lang="en-US" dirty="0"/>
          </a:p>
          <a:p>
            <a:r>
              <a:rPr lang="en-US" dirty="0"/>
              <a:t>The reason the answer to this question is so important is that it determines who will be asked to be the legal authorizer of the grant and who will directly control the project bank account. Club sponsored grant means club controlled project bank account. District sponsored grant means district controlled project bank account.</a:t>
            </a:r>
          </a:p>
          <a:p>
            <a:endParaRPr lang="en-US" dirty="0"/>
          </a:p>
          <a:p>
            <a:r>
              <a:rPr lang="en-US" dirty="0"/>
              <a:t>Since you already told the system that you are the host, it is automatically identifying the other primary contact the international. But you still need to say if the grant is being sponsored by the district or the club. If everyone on the grant committee is in the same club, then most likely it is club sponsored too. </a:t>
            </a:r>
          </a:p>
          <a:p>
            <a:endParaRPr lang="en-US" dirty="0"/>
          </a:p>
          <a:p>
            <a:r>
              <a:rPr lang="en-US" dirty="0"/>
              <a:t> </a:t>
            </a:r>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8</a:t>
            </a:fld>
            <a:endParaRPr lang="en-US" altLang="en-US"/>
          </a:p>
        </p:txBody>
      </p:sp>
    </p:spTree>
    <p:extLst>
      <p:ext uri="{BB962C8B-B14F-4D97-AF65-F5344CB8AC3E}">
        <p14:creationId xmlns:p14="http://schemas.microsoft.com/office/powerpoint/2010/main" val="185819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notice, The Grant Center now assigns your project a grant number. As you complete the steps, you’ll notice that check marks appear next to their labels and completed sections will be highlighted in dark blue, incomplete sections will remain grey. You can click on the pencil to edit steps you’ve completed.</a:t>
            </a:r>
          </a:p>
          <a:p>
            <a:endParaRPr lang="en-US" dirty="0"/>
          </a:p>
          <a:p>
            <a:r>
              <a:rPr lang="en-US" dirty="0"/>
              <a:t>Lets talk briefly about Grant Committee Members. The requirement is for a grant committee of at least 3 members from each of the primary partners. The 3 members are, the primary contact plus 2 additional committee members. For Club sponsored grants all members of the grant committee must be from the same club. For District-sponsored grants, the grant committee can be anyone in your district. If you have more people you would like to include on the grant committee, if they are in your club, add as many as you want, but we also have another area to list additional partners.</a:t>
            </a:r>
          </a:p>
          <a:p>
            <a:endParaRPr lang="en-US" dirty="0"/>
          </a:p>
          <a:p>
            <a:r>
              <a:rPr lang="en-US" dirty="0"/>
              <a:t>In order to be able to add someone to the committee they will have to have logged into My Rotary at least once. So if you cannot find the person you are looking for on the list of options, chances are they have not yet logged into My Rotary.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274CF4-7423-4F80-A1A7-666066960E44}" type="slidenum">
              <a:rPr lang="en-US" altLang="en-US" smtClean="0"/>
              <a:pPr/>
              <a:t>9</a:t>
            </a:fld>
            <a:endParaRPr lang="en-US" altLang="en-US"/>
          </a:p>
        </p:txBody>
      </p:sp>
    </p:spTree>
    <p:extLst>
      <p:ext uri="{BB962C8B-B14F-4D97-AF65-F5344CB8AC3E}">
        <p14:creationId xmlns:p14="http://schemas.microsoft.com/office/powerpoint/2010/main" val="351016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9102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DCA0F-F78B-438A-8FCF-57472385A7FA}"/>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23A729AD-3107-48E5-9A48-9B73A99DA7BC}"/>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26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AAF1C-C16C-48DD-B4DD-BD9CFB2AAAA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AF8ACDE1-74EB-46B3-B5FA-BB343EDA44A1}"/>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34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6858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181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8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04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solidFill>
                  <a:srgbClr val="000000"/>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01107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865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000000"/>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251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0000"/>
                </a:solidFill>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38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31061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1787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329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7E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7A29BE-9A0B-4D26-BB80-D71D1D7AED1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B5EBF1B9-39BC-4000-B159-FB2585F605BE}"/>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48095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144A5A-EC64-4989-B11F-263B7F21836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3AA36767-F472-42FF-AE0C-6746D79F5109}"/>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819385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5CED6-19D3-4033-B0EE-968DE38A21F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42D9E793-B044-40C5-AFCC-6F33F8D0CF7C}"/>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1541440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B93D4-47DB-4700-8CEB-F00900022FB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14A659BB-5935-4E31-AFB0-685F6D282BC9}"/>
              </a:ext>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867138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EF572F-BF0B-4C7D-AFE3-AD722964C32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465EE89B-4203-4137-8181-DA7E6E290353}"/>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432231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93BCE0-3BC3-4E8F-A28B-8B08AC864EB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0" y="2667000"/>
            <a:ext cx="91440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10885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848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088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933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27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8D18AC-3495-4D55-940F-D75AD4DEBB3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7997206D-6F35-48D3-839B-5F3D8160797E}"/>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29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D5BE98-BD14-4022-A561-349EBDB6EA8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8C75E004-486D-478E-9E02-16777408A019}"/>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69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8945ED-60F7-4BCD-A95A-89734B14B2C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E93DE7BD-6131-4354-940C-658F73A7098B}"/>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67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8"/>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D9C64278-1BD0-4278-8905-7920F085C7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8365504D-0FFC-41F3-BD12-9658F27F194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9C2D9-2C80-4D45-8D91-CFBBCCA37892}"/>
              </a:ext>
            </a:extLst>
          </p:cNvPr>
          <p:cNvSpPr txBox="1"/>
          <p:nvPr/>
        </p:nvSpPr>
        <p:spPr>
          <a:xfrm>
            <a:off x="7086600" y="6477000"/>
            <a:ext cx="1600200" cy="153988"/>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7205D6C4-33C4-4FAA-84AF-42D11E80A701}" type="slidenum">
              <a:rPr lang="en-US" altLang="en-US" sz="1000">
                <a:solidFill>
                  <a:srgbClr val="58585A"/>
                </a:solidFill>
                <a:latin typeface="Arial Narrow" panose="020B0606020202030204" pitchFamily="34" charset="0"/>
              </a:rPr>
              <a:pPr algn="r"/>
              <a:t>‹#›</a:t>
            </a:fld>
            <a:r>
              <a:rPr lang="en-US" altLang="en-US" sz="1000">
                <a:solidFill>
                  <a:srgbClr val="BCBDC0"/>
                </a:solidFill>
                <a:latin typeface="Arial Narrow" panose="020B0606020202030204" pitchFamily="34" charset="0"/>
              </a:rPr>
              <a:t>  </a:t>
            </a:r>
          </a:p>
        </p:txBody>
      </p:sp>
      <p:pic>
        <p:nvPicPr>
          <p:cNvPr id="2051" name="Picture 5">
            <a:extLst>
              <a:ext uri="{FF2B5EF4-FFF2-40B4-BE49-F238E27FC236}">
                <a16:creationId xmlns:a16="http://schemas.microsoft.com/office/drawing/2014/main" id="{2C3EA1AE-2492-4D0E-B2A3-39B3FD7C1768}"/>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10" r:id="rId14"/>
    <p:sldLayoutId id="21474841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7771FD38-9F7E-4103-9F9F-0D085606D13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5FC9F71-F671-4FBA-8642-B9833B866DD6}"/>
              </a:ext>
            </a:extLst>
          </p:cNvPr>
          <p:cNvSpPr txBox="1"/>
          <p:nvPr userDrawn="1"/>
        </p:nvSpPr>
        <p:spPr>
          <a:xfrm>
            <a:off x="7086600" y="6477000"/>
            <a:ext cx="1600200" cy="153988"/>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7F4BD85A-35C7-4B16-B597-94969C292B2B}" type="slidenum">
              <a:rPr lang="en-US" altLang="en-US" sz="1000">
                <a:solidFill>
                  <a:srgbClr val="58585A"/>
                </a:solidFill>
                <a:latin typeface="Arial Narrow" panose="020B0606020202030204" pitchFamily="34" charset="0"/>
              </a:rPr>
              <a:pPr algn="r"/>
              <a:t>‹#›</a:t>
            </a:fld>
            <a:r>
              <a:rPr lang="en-US" altLang="en-US" sz="1000">
                <a:solidFill>
                  <a:srgbClr val="BCBDC0"/>
                </a:solidFill>
                <a:latin typeface="Arial Narrow" panose="020B0606020202030204" pitchFamily="34" charset="0"/>
              </a:rPr>
              <a:t>  </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25CF98-678A-40E7-8994-8CA33DE27ED6}"/>
              </a:ext>
            </a:extLst>
          </p:cNvPr>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endParaRPr lang="en-US" altLang="en-US">
              <a:solidFill>
                <a:srgbClr val="FFFFFF"/>
              </a:solidFill>
              <a:latin typeface="Calibri" panose="020F0502020204030204" pitchFamily="34" charset="0"/>
            </a:endParaRPr>
          </a:p>
        </p:txBody>
      </p:sp>
      <p:sp>
        <p:nvSpPr>
          <p:cNvPr id="17411" name="Rectangle 10">
            <a:extLst>
              <a:ext uri="{FF2B5EF4-FFF2-40B4-BE49-F238E27FC236}">
                <a16:creationId xmlns:a16="http://schemas.microsoft.com/office/drawing/2014/main" id="{85AC1B79-44DA-4529-BFBB-A1F1DC41E916}"/>
              </a:ext>
            </a:extLst>
          </p:cNvPr>
          <p:cNvSpPr txBox="1">
            <a:spLocks noChangeArrowheads="1"/>
          </p:cNvSpPr>
          <p:nvPr/>
        </p:nvSpPr>
        <p:spPr bwMode="auto">
          <a:xfrm>
            <a:off x="457200" y="3581400"/>
            <a:ext cx="827213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ヒラギノ角ゴ Pro W3" charset="-128"/>
              </a:defRPr>
            </a:lvl1pPr>
            <a:lvl2pPr marL="742950" indent="-285750" defTabSz="457200" eaLnBrk="0" hangingPunct="0">
              <a:defRPr sz="2400">
                <a:solidFill>
                  <a:schemeClr val="tx1"/>
                </a:solidFill>
                <a:latin typeface="Arial" panose="020B0604020202020204" pitchFamily="34" charset="0"/>
                <a:ea typeface="ヒラギノ角ゴ Pro W3" charset="-128"/>
              </a:defRPr>
            </a:lvl2pPr>
            <a:lvl3pPr marL="1143000" indent="-228600" defTabSz="457200" eaLnBrk="0" hangingPunct="0">
              <a:defRPr sz="2400">
                <a:solidFill>
                  <a:schemeClr val="tx1"/>
                </a:solidFill>
                <a:latin typeface="Arial" panose="020B0604020202020204" pitchFamily="34" charset="0"/>
                <a:ea typeface="ヒラギノ角ゴ Pro W3" charset="-128"/>
              </a:defRPr>
            </a:lvl3pPr>
            <a:lvl4pPr marL="1600200" indent="-228600" defTabSz="457200" eaLnBrk="0" hangingPunct="0">
              <a:defRPr sz="2400">
                <a:solidFill>
                  <a:schemeClr val="tx1"/>
                </a:solidFill>
                <a:latin typeface="Arial" panose="020B0604020202020204" pitchFamily="34" charset="0"/>
                <a:ea typeface="ヒラギノ角ゴ Pro W3" charset="-128"/>
              </a:defRPr>
            </a:lvl4pPr>
            <a:lvl5pPr marL="2057400" indent="-228600" defTabSz="4572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spcAft>
                <a:spcPts val="2400"/>
              </a:spcAft>
            </a:pPr>
            <a:r>
              <a:rPr lang="en-US" altLang="en-US" sz="3200" dirty="0">
                <a:solidFill>
                  <a:schemeClr val="bg1"/>
                </a:solidFill>
                <a:latin typeface="Arial Narrow Bold" panose="020B0706020202030204" pitchFamily="34" charset="0"/>
              </a:rPr>
              <a:t>Demystifying the Global Grant Application &amp; Report</a:t>
            </a:r>
          </a:p>
          <a:p>
            <a:pPr eaLnBrk="1" hangingPunct="1">
              <a:spcAft>
                <a:spcPts val="2400"/>
              </a:spcAft>
            </a:pPr>
            <a:endParaRPr lang="en-US" altLang="en-US" sz="4400" dirty="0">
              <a:solidFill>
                <a:schemeClr val="bg1"/>
              </a:solidFill>
              <a:latin typeface="Arial Narrow Bold" panose="020B070602020203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3C3668-F6DE-442C-8D9A-5CBBC98490F3}"/>
              </a:ext>
            </a:extLst>
          </p:cNvPr>
          <p:cNvPicPr/>
          <p:nvPr/>
        </p:nvPicPr>
        <p:blipFill rotWithShape="1">
          <a:blip r:embed="rId3">
            <a:extLst>
              <a:ext uri="{28A0092B-C50C-407E-A947-70E740481C1C}">
                <a14:useLocalDpi xmlns:a14="http://schemas.microsoft.com/office/drawing/2010/main" val="0"/>
              </a:ext>
            </a:extLst>
          </a:blip>
          <a:srcRect t="70580" r="25801"/>
          <a:stretch/>
        </p:blipFill>
        <p:spPr bwMode="auto">
          <a:xfrm>
            <a:off x="580125" y="1498742"/>
            <a:ext cx="6416577" cy="158470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A42E7149-B06A-4A34-92FA-DC190C5B9ACB}"/>
              </a:ext>
            </a:extLst>
          </p:cNvPr>
          <p:cNvSpPr>
            <a:spLocks noGrp="1"/>
          </p:cNvSpPr>
          <p:nvPr>
            <p:ph type="title"/>
          </p:nvPr>
        </p:nvSpPr>
        <p:spPr/>
        <p:txBody>
          <a:bodyPr/>
          <a:lstStyle/>
          <a:p>
            <a:r>
              <a:rPr lang="en-US" dirty="0"/>
              <a:t>NAVIGATE THE GRANT CENTER</a:t>
            </a:r>
          </a:p>
        </p:txBody>
      </p:sp>
      <p:sp>
        <p:nvSpPr>
          <p:cNvPr id="8" name="Rounded Rectangular Callout 679">
            <a:extLst>
              <a:ext uri="{FF2B5EF4-FFF2-40B4-BE49-F238E27FC236}">
                <a16:creationId xmlns:a16="http://schemas.microsoft.com/office/drawing/2014/main" id="{F66DB97C-F442-467E-8644-E8036E716050}"/>
              </a:ext>
            </a:extLst>
          </p:cNvPr>
          <p:cNvSpPr/>
          <p:nvPr/>
        </p:nvSpPr>
        <p:spPr>
          <a:xfrm>
            <a:off x="2501900" y="1729117"/>
            <a:ext cx="2070100" cy="1123950"/>
          </a:xfrm>
          <a:prstGeom prst="wedgeRoundRectCallout">
            <a:avLst>
              <a:gd name="adj1" fmla="val -77010"/>
              <a:gd name="adj2" fmla="val 31578"/>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After each step, you’ll use the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Save &amp; Continue</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button to move to the next step.</a:t>
            </a:r>
          </a:p>
        </p:txBody>
      </p:sp>
      <p:sp>
        <p:nvSpPr>
          <p:cNvPr id="13" name="Rounded Rectangular Callout 682">
            <a:extLst>
              <a:ext uri="{FF2B5EF4-FFF2-40B4-BE49-F238E27FC236}">
                <a16:creationId xmlns:a16="http://schemas.microsoft.com/office/drawing/2014/main" id="{9563C3B8-C9EF-4083-BC3D-95341DA33FB3}"/>
              </a:ext>
            </a:extLst>
          </p:cNvPr>
          <p:cNvSpPr/>
          <p:nvPr/>
        </p:nvSpPr>
        <p:spPr>
          <a:xfrm>
            <a:off x="6813857" y="1333557"/>
            <a:ext cx="2070100" cy="1264285"/>
          </a:xfrm>
          <a:prstGeom prst="wedgeRoundRectCallout">
            <a:avLst>
              <a:gd name="adj1" fmla="val -50524"/>
              <a:gd name="adj2" fmla="val 63747"/>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You can also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Skip</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a step and return to it later, but any changes you’ve made within that step will not be saved.</a:t>
            </a:r>
          </a:p>
        </p:txBody>
      </p:sp>
      <p:pic>
        <p:nvPicPr>
          <p:cNvPr id="14" name="Picture 13">
            <a:extLst>
              <a:ext uri="{FF2B5EF4-FFF2-40B4-BE49-F238E27FC236}">
                <a16:creationId xmlns:a16="http://schemas.microsoft.com/office/drawing/2014/main" id="{8AFDA1EA-D761-4446-A486-F9FB760F9881}"/>
              </a:ext>
            </a:extLst>
          </p:cNvPr>
          <p:cNvPicPr/>
          <p:nvPr/>
        </p:nvPicPr>
        <p:blipFill>
          <a:blip r:embed="rId4"/>
          <a:stretch>
            <a:fillRect/>
          </a:stretch>
        </p:blipFill>
        <p:spPr>
          <a:xfrm>
            <a:off x="1828800" y="3039054"/>
            <a:ext cx="5486400" cy="2442210"/>
          </a:xfrm>
          <a:prstGeom prst="rect">
            <a:avLst/>
          </a:prstGeom>
          <a:ln>
            <a:solidFill>
              <a:srgbClr val="005DAA"/>
            </a:solidFill>
          </a:ln>
          <a:effectLst>
            <a:outerShdw blurRad="50800" dist="50800" dir="2700000" algn="ctr" rotWithShape="0">
              <a:srgbClr val="005DAA">
                <a:alpha val="50000"/>
              </a:srgbClr>
            </a:outerShdw>
          </a:effectLst>
        </p:spPr>
      </p:pic>
      <p:sp>
        <p:nvSpPr>
          <p:cNvPr id="15" name="Rounded Rectangular Callout 5">
            <a:extLst>
              <a:ext uri="{FF2B5EF4-FFF2-40B4-BE49-F238E27FC236}">
                <a16:creationId xmlns:a16="http://schemas.microsoft.com/office/drawing/2014/main" id="{AEB70130-315B-4A49-8045-83101820A869}"/>
              </a:ext>
            </a:extLst>
          </p:cNvPr>
          <p:cNvSpPr/>
          <p:nvPr/>
        </p:nvSpPr>
        <p:spPr>
          <a:xfrm>
            <a:off x="5057405" y="3641656"/>
            <a:ext cx="3108399" cy="2493476"/>
          </a:xfrm>
          <a:prstGeom prst="wedgeRoundRectCallout">
            <a:avLst>
              <a:gd name="adj1" fmla="val -98527"/>
              <a:gd name="adj2" fmla="val -57828"/>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If you save a step when you haven’t supplied all of the necessary information, a banner will tell you that more information is needed. The incomplete sections will be highlighted. The banner will remain until all information for the step has been provided.</a:t>
            </a:r>
          </a:p>
        </p:txBody>
      </p:sp>
    </p:spTree>
    <p:extLst>
      <p:ext uri="{BB962C8B-B14F-4D97-AF65-F5344CB8AC3E}">
        <p14:creationId xmlns:p14="http://schemas.microsoft.com/office/powerpoint/2010/main" val="154454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3D3BC-FA0A-4B10-9383-CB71CDB3B3CC}"/>
              </a:ext>
            </a:extLst>
          </p:cNvPr>
          <p:cNvSpPr>
            <a:spLocks noGrp="1"/>
          </p:cNvSpPr>
          <p:nvPr>
            <p:ph type="title"/>
          </p:nvPr>
        </p:nvSpPr>
        <p:spPr/>
        <p:txBody>
          <a:bodyPr/>
          <a:lstStyle/>
          <a:p>
            <a:r>
              <a:rPr lang="en-US" dirty="0"/>
              <a:t>NAVIGATE THE GRANT CENTER</a:t>
            </a:r>
          </a:p>
        </p:txBody>
      </p:sp>
      <p:pic>
        <p:nvPicPr>
          <p:cNvPr id="7" name="Picture 6">
            <a:extLst>
              <a:ext uri="{FF2B5EF4-FFF2-40B4-BE49-F238E27FC236}">
                <a16:creationId xmlns:a16="http://schemas.microsoft.com/office/drawing/2014/main" id="{E3C3A140-BD2B-4828-AA78-57FE7A4E7040}"/>
              </a:ext>
            </a:extLst>
          </p:cNvPr>
          <p:cNvPicPr/>
          <p:nvPr/>
        </p:nvPicPr>
        <p:blipFill>
          <a:blip r:embed="rId3"/>
          <a:stretch>
            <a:fillRect/>
          </a:stretch>
        </p:blipFill>
        <p:spPr>
          <a:xfrm>
            <a:off x="956929" y="1444432"/>
            <a:ext cx="7011199" cy="4148293"/>
          </a:xfrm>
          <a:prstGeom prst="rect">
            <a:avLst/>
          </a:prstGeom>
          <a:ln>
            <a:solidFill>
              <a:srgbClr val="005DAA"/>
            </a:solidFill>
          </a:ln>
          <a:effectLst>
            <a:outerShdw blurRad="50800" dist="50800" dir="2700000" algn="tl" rotWithShape="0">
              <a:srgbClr val="005DAA">
                <a:alpha val="49804"/>
              </a:srgbClr>
            </a:outerShdw>
          </a:effectLst>
        </p:spPr>
      </p:pic>
      <p:sp>
        <p:nvSpPr>
          <p:cNvPr id="8" name="Rounded Rectangular Callout 8">
            <a:extLst>
              <a:ext uri="{FF2B5EF4-FFF2-40B4-BE49-F238E27FC236}">
                <a16:creationId xmlns:a16="http://schemas.microsoft.com/office/drawing/2014/main" id="{A67B33AD-5212-4FD0-BA8D-26DA75E6464B}"/>
              </a:ext>
            </a:extLst>
          </p:cNvPr>
          <p:cNvSpPr/>
          <p:nvPr/>
        </p:nvSpPr>
        <p:spPr>
          <a:xfrm>
            <a:off x="2952160" y="1837026"/>
            <a:ext cx="2070100" cy="1107440"/>
          </a:xfrm>
          <a:prstGeom prst="wedgeRoundRectCallout">
            <a:avLst>
              <a:gd name="adj1" fmla="val 99368"/>
              <a:gd name="adj2" fmla="val 28585"/>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Throughout the process, you can click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Save &amp; exit application</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9" name="Rounded Rectangular Callout 685">
            <a:extLst>
              <a:ext uri="{FF2B5EF4-FFF2-40B4-BE49-F238E27FC236}">
                <a16:creationId xmlns:a16="http://schemas.microsoft.com/office/drawing/2014/main" id="{ACB7DC7F-2F2A-4BB1-98E2-61008B1480A2}"/>
              </a:ext>
            </a:extLst>
          </p:cNvPr>
          <p:cNvSpPr/>
          <p:nvPr/>
        </p:nvSpPr>
        <p:spPr>
          <a:xfrm>
            <a:off x="2844210" y="3681155"/>
            <a:ext cx="2178050" cy="2266950"/>
          </a:xfrm>
          <a:prstGeom prst="wedgeRoundRectCallout">
            <a:avLst>
              <a:gd name="adj1" fmla="val 99280"/>
              <a:gd name="adj2" fmla="val -67959"/>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You can also create a PDF of the grant application at any time using </a:t>
            </a:r>
            <a:r>
              <a:rPr lang="en-US" sz="1200" b="1">
                <a:effectLst/>
                <a:latin typeface="Georgia" panose="02040502050405020303" pitchFamily="18" charset="0"/>
                <a:ea typeface="Times New Roman" panose="02020603050405020304" pitchFamily="18" charset="0"/>
                <a:cs typeface="Times New Roman" panose="02020603050405020304" pitchFamily="18" charset="0"/>
              </a:rPr>
              <a:t>Print application (PDF)</a:t>
            </a:r>
            <a:r>
              <a:rPr lang="en-US" sz="1200">
                <a:effectLst/>
                <a:latin typeface="Georgia" panose="02040502050405020303" pitchFamily="18" charset="0"/>
                <a:ea typeface="Times New Roman" panose="02020603050405020304" pitchFamily="18" charset="0"/>
                <a:cs typeface="Times New Roman" panose="02020603050405020304" pitchFamily="18" charset="0"/>
              </a:rPr>
              <a:t>, or you can delete an application that is still in “Draft” status by clicking on </a:t>
            </a:r>
            <a:r>
              <a:rPr lang="en-US" sz="1200" b="1">
                <a:effectLst/>
                <a:latin typeface="Georgia" panose="02040502050405020303" pitchFamily="18" charset="0"/>
                <a:ea typeface="Times New Roman" panose="02020603050405020304" pitchFamily="18" charset="0"/>
                <a:cs typeface="Times New Roman" panose="02020603050405020304" pitchFamily="18" charset="0"/>
              </a:rPr>
              <a:t>Delete application</a:t>
            </a:r>
            <a:r>
              <a:rPr lang="en-US" sz="120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10" name="Rounded Rectangular Callout 449">
            <a:extLst>
              <a:ext uri="{FF2B5EF4-FFF2-40B4-BE49-F238E27FC236}">
                <a16:creationId xmlns:a16="http://schemas.microsoft.com/office/drawing/2014/main" id="{39CCC91A-7681-40CF-A3F3-1FA3048C18C6}"/>
              </a:ext>
            </a:extLst>
          </p:cNvPr>
          <p:cNvSpPr/>
          <p:nvPr/>
        </p:nvSpPr>
        <p:spPr>
          <a:xfrm>
            <a:off x="6543084" y="5276584"/>
            <a:ext cx="2203450" cy="1107440"/>
          </a:xfrm>
          <a:prstGeom prst="wedgeRoundRectCallout">
            <a:avLst>
              <a:gd name="adj1" fmla="val -42650"/>
              <a:gd name="adj2" fmla="val -174943"/>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Helpful </a:t>
            </a:r>
            <a:r>
              <a:rPr lang="en-US" sz="1200" b="1">
                <a:effectLst/>
                <a:latin typeface="Georgia" panose="02040502050405020303" pitchFamily="18" charset="0"/>
                <a:ea typeface="Times New Roman" panose="02020603050405020304" pitchFamily="18" charset="0"/>
                <a:cs typeface="Times New Roman" panose="02020603050405020304" pitchFamily="18" charset="0"/>
              </a:rPr>
              <a:t>Grant Resources</a:t>
            </a:r>
            <a:r>
              <a:rPr lang="en-US" sz="1200">
                <a:effectLst/>
                <a:latin typeface="Georgia" panose="02040502050405020303" pitchFamily="18" charset="0"/>
                <a:ea typeface="Times New Roman" panose="02020603050405020304" pitchFamily="18" charset="0"/>
                <a:cs typeface="Times New Roman" panose="02020603050405020304" pitchFamily="18" charset="0"/>
              </a:rPr>
              <a:t> are listed at the bottom of the right-hand column.</a:t>
            </a:r>
          </a:p>
        </p:txBody>
      </p:sp>
    </p:spTree>
    <p:extLst>
      <p:ext uri="{BB962C8B-B14F-4D97-AF65-F5344CB8AC3E}">
        <p14:creationId xmlns:p14="http://schemas.microsoft.com/office/powerpoint/2010/main" val="71325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7FF855-A2B0-4849-9EE9-580469E1AA59}"/>
              </a:ext>
            </a:extLst>
          </p:cNvPr>
          <p:cNvSpPr>
            <a:spLocks noGrp="1"/>
          </p:cNvSpPr>
          <p:nvPr>
            <p:ph type="title"/>
          </p:nvPr>
        </p:nvSpPr>
        <p:spPr/>
        <p:txBody>
          <a:bodyPr/>
          <a:lstStyle/>
          <a:p>
            <a:r>
              <a:rPr lang="en-US" dirty="0"/>
              <a:t>Step 3: Project Overview</a:t>
            </a:r>
          </a:p>
        </p:txBody>
      </p:sp>
      <p:pic>
        <p:nvPicPr>
          <p:cNvPr id="5" name="Content Placeholder 4">
            <a:extLst>
              <a:ext uri="{FF2B5EF4-FFF2-40B4-BE49-F238E27FC236}">
                <a16:creationId xmlns:a16="http://schemas.microsoft.com/office/drawing/2014/main" id="{ED745A40-E8DF-43B2-B653-4E138E5C3107}"/>
              </a:ext>
            </a:extLst>
          </p:cNvPr>
          <p:cNvPicPr>
            <a:picLocks noGrp="1" noChangeAspect="1"/>
          </p:cNvPicPr>
          <p:nvPr>
            <p:ph idx="1"/>
          </p:nvPr>
        </p:nvPicPr>
        <p:blipFill>
          <a:blip r:embed="rId3"/>
          <a:stretch>
            <a:fillRect/>
          </a:stretch>
        </p:blipFill>
        <p:spPr>
          <a:xfrm>
            <a:off x="2316876" y="1219200"/>
            <a:ext cx="4510247" cy="4525963"/>
          </a:xfrm>
        </p:spPr>
      </p:pic>
    </p:spTree>
    <p:extLst>
      <p:ext uri="{BB962C8B-B14F-4D97-AF65-F5344CB8AC3E}">
        <p14:creationId xmlns:p14="http://schemas.microsoft.com/office/powerpoint/2010/main" val="16638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EEBB68-C48F-921F-E123-0C14A4C4284C}"/>
              </a:ext>
            </a:extLst>
          </p:cNvPr>
          <p:cNvSpPr>
            <a:spLocks noGrp="1"/>
          </p:cNvSpPr>
          <p:nvPr>
            <p:ph type="title"/>
          </p:nvPr>
        </p:nvSpPr>
        <p:spPr>
          <a:xfrm>
            <a:off x="381000" y="457200"/>
            <a:ext cx="8763000" cy="533400"/>
          </a:xfrm>
        </p:spPr>
        <p:txBody>
          <a:bodyPr/>
          <a:lstStyle/>
          <a:p>
            <a:r>
              <a:rPr lang="en-US" dirty="0"/>
              <a:t>Step 4 : Areas of Focus</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A70F83E3-23F9-4A0E-861A-88112E46759A}"/>
              </a:ext>
            </a:extLst>
          </p:cNvPr>
          <p:cNvPicPr>
            <a:picLocks noGrp="1" noChangeAspect="1"/>
          </p:cNvPicPr>
          <p:nvPr>
            <p:ph idx="1"/>
          </p:nvPr>
        </p:nvPicPr>
        <p:blipFill>
          <a:blip r:embed="rId3"/>
          <a:stretch>
            <a:fillRect/>
          </a:stretch>
        </p:blipFill>
        <p:spPr>
          <a:xfrm>
            <a:off x="1482606" y="1219200"/>
            <a:ext cx="6178788" cy="4525963"/>
          </a:xfrm>
          <a:noFill/>
        </p:spPr>
      </p:pic>
    </p:spTree>
    <p:extLst>
      <p:ext uri="{BB962C8B-B14F-4D97-AF65-F5344CB8AC3E}">
        <p14:creationId xmlns:p14="http://schemas.microsoft.com/office/powerpoint/2010/main" val="401478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D3CFF0D-E71E-5ED2-9FD0-8143DB774422}"/>
              </a:ext>
            </a:extLst>
          </p:cNvPr>
          <p:cNvSpPr>
            <a:spLocks noGrp="1"/>
          </p:cNvSpPr>
          <p:nvPr>
            <p:ph type="title"/>
          </p:nvPr>
        </p:nvSpPr>
        <p:spPr>
          <a:xfrm>
            <a:off x="381000" y="457200"/>
            <a:ext cx="8763000" cy="533400"/>
          </a:xfrm>
        </p:spPr>
        <p:txBody>
          <a:bodyPr/>
          <a:lstStyle/>
          <a:p>
            <a:r>
              <a:rPr lang="en-US" dirty="0"/>
              <a:t>Step 5: Measuring Success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0ABCD1D-6778-4B8C-9AF3-1F16DDBD1453}"/>
              </a:ext>
            </a:extLst>
          </p:cNvPr>
          <p:cNvPicPr>
            <a:picLocks noGrp="1" noChangeAspect="1"/>
          </p:cNvPicPr>
          <p:nvPr>
            <p:ph idx="1"/>
          </p:nvPr>
        </p:nvPicPr>
        <p:blipFill>
          <a:blip r:embed="rId3"/>
          <a:stretch>
            <a:fillRect/>
          </a:stretch>
        </p:blipFill>
        <p:spPr>
          <a:xfrm>
            <a:off x="1623490" y="1219200"/>
            <a:ext cx="5897020" cy="4525963"/>
          </a:xfrm>
          <a:noFill/>
        </p:spPr>
      </p:pic>
    </p:spTree>
    <p:extLst>
      <p:ext uri="{BB962C8B-B14F-4D97-AF65-F5344CB8AC3E}">
        <p14:creationId xmlns:p14="http://schemas.microsoft.com/office/powerpoint/2010/main" val="387480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E275B3B-A307-C516-E561-9C751A1F30A1}"/>
              </a:ext>
            </a:extLst>
          </p:cNvPr>
          <p:cNvSpPr>
            <a:spLocks noGrp="1"/>
          </p:cNvSpPr>
          <p:nvPr>
            <p:ph type="title"/>
          </p:nvPr>
        </p:nvSpPr>
        <p:spPr>
          <a:xfrm>
            <a:off x="381000" y="457200"/>
            <a:ext cx="8763000" cy="533400"/>
          </a:xfrm>
        </p:spPr>
        <p:txBody>
          <a:bodyPr/>
          <a:lstStyle/>
          <a:p>
            <a:r>
              <a:rPr lang="en-US" dirty="0"/>
              <a:t>Step 6: Location and Dates</a:t>
            </a:r>
          </a:p>
        </p:txBody>
      </p:sp>
      <p:pic>
        <p:nvPicPr>
          <p:cNvPr id="5" name="Content Placeholder 4">
            <a:extLst>
              <a:ext uri="{FF2B5EF4-FFF2-40B4-BE49-F238E27FC236}">
                <a16:creationId xmlns:a16="http://schemas.microsoft.com/office/drawing/2014/main" id="{8CEEF5D5-D41F-443F-A23B-CF0268916A12}"/>
              </a:ext>
            </a:extLst>
          </p:cNvPr>
          <p:cNvPicPr>
            <a:picLocks noGrp="1" noChangeAspect="1"/>
          </p:cNvPicPr>
          <p:nvPr>
            <p:ph idx="1"/>
          </p:nvPr>
        </p:nvPicPr>
        <p:blipFill>
          <a:blip r:embed="rId3"/>
          <a:stretch>
            <a:fillRect/>
          </a:stretch>
        </p:blipFill>
        <p:spPr>
          <a:xfrm>
            <a:off x="862193" y="1219200"/>
            <a:ext cx="7419613" cy="4525963"/>
          </a:xfrm>
          <a:noFill/>
        </p:spPr>
      </p:pic>
    </p:spTree>
    <p:extLst>
      <p:ext uri="{BB962C8B-B14F-4D97-AF65-F5344CB8AC3E}">
        <p14:creationId xmlns:p14="http://schemas.microsoft.com/office/powerpoint/2010/main" val="189927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ED17E0A-FD43-2AE7-15EB-28962C86BDD0}"/>
              </a:ext>
            </a:extLst>
          </p:cNvPr>
          <p:cNvSpPr>
            <a:spLocks noGrp="1"/>
          </p:cNvSpPr>
          <p:nvPr>
            <p:ph type="title"/>
          </p:nvPr>
        </p:nvSpPr>
        <p:spPr>
          <a:xfrm>
            <a:off x="381000" y="457200"/>
            <a:ext cx="8763000" cy="533400"/>
          </a:xfrm>
        </p:spPr>
        <p:txBody>
          <a:bodyPr/>
          <a:lstStyle/>
          <a:p>
            <a:r>
              <a:rPr lang="en-US" dirty="0"/>
              <a:t>Step 7: Participants</a:t>
            </a:r>
          </a:p>
        </p:txBody>
      </p:sp>
      <p:pic>
        <p:nvPicPr>
          <p:cNvPr id="9" name="Content Placeholder 8">
            <a:extLst>
              <a:ext uri="{FF2B5EF4-FFF2-40B4-BE49-F238E27FC236}">
                <a16:creationId xmlns:a16="http://schemas.microsoft.com/office/drawing/2014/main" id="{73361702-0A4C-4A4F-8CB9-D69310633AE4}"/>
              </a:ext>
            </a:extLst>
          </p:cNvPr>
          <p:cNvPicPr>
            <a:picLocks noGrp="1" noChangeAspect="1"/>
          </p:cNvPicPr>
          <p:nvPr>
            <p:ph idx="1"/>
          </p:nvPr>
        </p:nvPicPr>
        <p:blipFill>
          <a:blip r:embed="rId3"/>
          <a:stretch>
            <a:fillRect/>
          </a:stretch>
        </p:blipFill>
        <p:spPr>
          <a:xfrm>
            <a:off x="1841251" y="1219200"/>
            <a:ext cx="5461497" cy="4525963"/>
          </a:xfrm>
        </p:spPr>
      </p:pic>
    </p:spTree>
    <p:extLst>
      <p:ext uri="{BB962C8B-B14F-4D97-AF65-F5344CB8AC3E}">
        <p14:creationId xmlns:p14="http://schemas.microsoft.com/office/powerpoint/2010/main" val="275467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99E1CE-FFEE-C996-B49A-767E05B90248}"/>
              </a:ext>
            </a:extLst>
          </p:cNvPr>
          <p:cNvSpPr>
            <a:spLocks noGrp="1"/>
          </p:cNvSpPr>
          <p:nvPr>
            <p:ph type="title"/>
          </p:nvPr>
        </p:nvSpPr>
        <p:spPr>
          <a:xfrm>
            <a:off x="381000" y="457200"/>
            <a:ext cx="8763000" cy="533400"/>
          </a:xfrm>
        </p:spPr>
        <p:txBody>
          <a:bodyPr/>
          <a:lstStyle/>
          <a:p>
            <a:r>
              <a:rPr lang="en-US" dirty="0"/>
              <a:t>Step 7: Participants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A396F1E-8761-4446-972A-32C83B7B4CE5}"/>
              </a:ext>
            </a:extLst>
          </p:cNvPr>
          <p:cNvPicPr>
            <a:picLocks noGrp="1" noChangeAspect="1"/>
          </p:cNvPicPr>
          <p:nvPr>
            <p:ph idx="1"/>
          </p:nvPr>
        </p:nvPicPr>
        <p:blipFill>
          <a:blip r:embed="rId3"/>
          <a:stretch>
            <a:fillRect/>
          </a:stretch>
        </p:blipFill>
        <p:spPr>
          <a:xfrm>
            <a:off x="653417" y="1219200"/>
            <a:ext cx="7837166" cy="4525963"/>
          </a:xfrm>
          <a:noFill/>
        </p:spPr>
      </p:pic>
    </p:spTree>
    <p:extLst>
      <p:ext uri="{BB962C8B-B14F-4D97-AF65-F5344CB8AC3E}">
        <p14:creationId xmlns:p14="http://schemas.microsoft.com/office/powerpoint/2010/main" val="103941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0A1FFE1-43FD-4B71-19DE-C4B674BCEE4A}"/>
              </a:ext>
            </a:extLst>
          </p:cNvPr>
          <p:cNvSpPr>
            <a:spLocks noGrp="1"/>
          </p:cNvSpPr>
          <p:nvPr>
            <p:ph type="title"/>
          </p:nvPr>
        </p:nvSpPr>
        <p:spPr>
          <a:xfrm>
            <a:off x="381000" y="457200"/>
            <a:ext cx="8763000" cy="533400"/>
          </a:xfrm>
        </p:spPr>
        <p:txBody>
          <a:bodyPr/>
          <a:lstStyle/>
          <a:p>
            <a:r>
              <a:rPr lang="en-US" dirty="0"/>
              <a:t>Step 8: Budget</a:t>
            </a:r>
          </a:p>
        </p:txBody>
      </p:sp>
      <p:pic>
        <p:nvPicPr>
          <p:cNvPr id="5" name="Content Placeholder 4" descr="Graphical user interface, text, application, table&#10;&#10;Description automatically generated">
            <a:extLst>
              <a:ext uri="{FF2B5EF4-FFF2-40B4-BE49-F238E27FC236}">
                <a16:creationId xmlns:a16="http://schemas.microsoft.com/office/drawing/2014/main" id="{BFBB0C19-D7DC-4AAD-9CAA-B3F4DD410B51}"/>
              </a:ext>
            </a:extLst>
          </p:cNvPr>
          <p:cNvPicPr>
            <a:picLocks noGrp="1" noChangeAspect="1"/>
          </p:cNvPicPr>
          <p:nvPr>
            <p:ph idx="1"/>
          </p:nvPr>
        </p:nvPicPr>
        <p:blipFill>
          <a:blip r:embed="rId3"/>
          <a:stretch>
            <a:fillRect/>
          </a:stretch>
        </p:blipFill>
        <p:spPr>
          <a:xfrm>
            <a:off x="2202386" y="1219200"/>
            <a:ext cx="4739228" cy="4525963"/>
          </a:xfrm>
          <a:noFill/>
        </p:spPr>
      </p:pic>
    </p:spTree>
    <p:extLst>
      <p:ext uri="{BB962C8B-B14F-4D97-AF65-F5344CB8AC3E}">
        <p14:creationId xmlns:p14="http://schemas.microsoft.com/office/powerpoint/2010/main" val="39033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62C30A-5B99-8134-FD32-4B9C24BABDCF}"/>
              </a:ext>
            </a:extLst>
          </p:cNvPr>
          <p:cNvSpPr>
            <a:spLocks noGrp="1"/>
          </p:cNvSpPr>
          <p:nvPr>
            <p:ph type="title"/>
          </p:nvPr>
        </p:nvSpPr>
        <p:spPr>
          <a:xfrm>
            <a:off x="381000" y="457200"/>
            <a:ext cx="8763000" cy="533400"/>
          </a:xfrm>
        </p:spPr>
        <p:txBody>
          <a:bodyPr/>
          <a:lstStyle/>
          <a:p>
            <a:r>
              <a:rPr lang="en-US" dirty="0"/>
              <a:t>Step 9: Funding</a:t>
            </a:r>
          </a:p>
        </p:txBody>
      </p:sp>
      <p:pic>
        <p:nvPicPr>
          <p:cNvPr id="5" name="Content Placeholder 4">
            <a:extLst>
              <a:ext uri="{FF2B5EF4-FFF2-40B4-BE49-F238E27FC236}">
                <a16:creationId xmlns:a16="http://schemas.microsoft.com/office/drawing/2014/main" id="{4266DDAC-3095-42A3-AB67-D663E9B40CB6}"/>
              </a:ext>
            </a:extLst>
          </p:cNvPr>
          <p:cNvPicPr>
            <a:picLocks noGrp="1" noChangeAspect="1"/>
          </p:cNvPicPr>
          <p:nvPr>
            <p:ph idx="1"/>
          </p:nvPr>
        </p:nvPicPr>
        <p:blipFill>
          <a:blip r:embed="rId3"/>
          <a:stretch>
            <a:fillRect/>
          </a:stretch>
        </p:blipFill>
        <p:spPr>
          <a:xfrm>
            <a:off x="1803630" y="1219200"/>
            <a:ext cx="5536739" cy="4525963"/>
          </a:xfrm>
          <a:noFill/>
        </p:spPr>
      </p:pic>
    </p:spTree>
    <p:extLst>
      <p:ext uri="{BB962C8B-B14F-4D97-AF65-F5344CB8AC3E}">
        <p14:creationId xmlns:p14="http://schemas.microsoft.com/office/powerpoint/2010/main" val="15085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71A83589-3D2C-4C63-A497-D57908FD505B}"/>
              </a:ext>
            </a:extLst>
          </p:cNvPr>
          <p:cNvSpPr>
            <a:spLocks noGrp="1"/>
          </p:cNvSpPr>
          <p:nvPr>
            <p:ph type="title"/>
          </p:nvPr>
        </p:nvSpPr>
        <p:spPr bwMode="auto">
          <a:xfrm>
            <a:off x="457200" y="457200"/>
            <a:ext cx="6096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ea typeface="ＭＳ Ｐゴシック" panose="020B0600070205080204" pitchFamily="34" charset="-128"/>
              </a:rPr>
              <a:t>FIND THE GRANT CENTER</a:t>
            </a:r>
          </a:p>
        </p:txBody>
      </p:sp>
      <p:pic>
        <p:nvPicPr>
          <p:cNvPr id="6" name="Picture 5">
            <a:extLst>
              <a:ext uri="{FF2B5EF4-FFF2-40B4-BE49-F238E27FC236}">
                <a16:creationId xmlns:a16="http://schemas.microsoft.com/office/drawing/2014/main" id="{34B58C5C-DD02-4F58-B356-D7D6C8B5D424}"/>
              </a:ext>
            </a:extLst>
          </p:cNvPr>
          <p:cNvPicPr/>
          <p:nvPr/>
        </p:nvPicPr>
        <p:blipFill>
          <a:blip r:embed="rId3"/>
          <a:stretch>
            <a:fillRect/>
          </a:stretch>
        </p:blipFill>
        <p:spPr>
          <a:xfrm>
            <a:off x="570260" y="1410321"/>
            <a:ext cx="5261698" cy="2685326"/>
          </a:xfrm>
          <a:prstGeom prst="rect">
            <a:avLst/>
          </a:prstGeom>
          <a:ln>
            <a:solidFill>
              <a:srgbClr val="005DAA"/>
            </a:solidFill>
          </a:ln>
          <a:effectLst>
            <a:outerShdw blurRad="50800" dist="38100" dir="2700000" algn="tl" rotWithShape="0">
              <a:srgbClr val="005DAA">
                <a:alpha val="50000"/>
              </a:srgbClr>
            </a:outerShdw>
          </a:effectLst>
        </p:spPr>
      </p:pic>
      <p:sp>
        <p:nvSpPr>
          <p:cNvPr id="7" name="Rounded Rectangular Callout 454">
            <a:extLst>
              <a:ext uri="{FF2B5EF4-FFF2-40B4-BE49-F238E27FC236}">
                <a16:creationId xmlns:a16="http://schemas.microsoft.com/office/drawing/2014/main" id="{ABA0A1C6-1FA4-464E-A1D1-3B3897216215}"/>
              </a:ext>
            </a:extLst>
          </p:cNvPr>
          <p:cNvSpPr/>
          <p:nvPr/>
        </p:nvSpPr>
        <p:spPr>
          <a:xfrm>
            <a:off x="6638260" y="1775755"/>
            <a:ext cx="1935480" cy="1116308"/>
          </a:xfrm>
          <a:prstGeom prst="wedgeRoundRectCallout">
            <a:avLst>
              <a:gd name="adj1" fmla="val -106609"/>
              <a:gd name="adj2" fmla="val 2330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Sign in to </a:t>
            </a:r>
            <a:r>
              <a:rPr lang="en-US" sz="1200" b="1"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My Rotary</a:t>
            </a: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49BE2E1-9A0A-48BF-AB90-C69CBC8CFCB5}"/>
              </a:ext>
            </a:extLst>
          </p:cNvPr>
          <p:cNvPicPr/>
          <p:nvPr/>
        </p:nvPicPr>
        <p:blipFill rotWithShape="1">
          <a:blip r:embed="rId4"/>
          <a:srcRect l="8353" t="15154" r="5394" b="10400"/>
          <a:stretch/>
        </p:blipFill>
        <p:spPr bwMode="auto">
          <a:xfrm>
            <a:off x="2794677" y="3407359"/>
            <a:ext cx="6074561" cy="2784941"/>
          </a:xfrm>
          <a:prstGeom prst="rect">
            <a:avLst/>
          </a:prstGeom>
          <a:ln>
            <a:solidFill>
              <a:srgbClr val="005DAA"/>
            </a:solidFill>
          </a:ln>
          <a:effectLst>
            <a:outerShdw blurRad="50800" dist="50800" dir="2700000" algn="tl" rotWithShape="0">
              <a:srgbClr val="005DAA">
                <a:alpha val="49804"/>
              </a:srgbClr>
            </a:outerShdw>
          </a:effectLst>
          <a:extLst>
            <a:ext uri="{53640926-AAD7-44D8-BBD7-CCE9431645EC}">
              <a14:shadowObscured xmlns:a14="http://schemas.microsoft.com/office/drawing/2010/main"/>
            </a:ext>
          </a:extLst>
        </p:spPr>
      </p:pic>
      <p:sp>
        <p:nvSpPr>
          <p:cNvPr id="8" name="Rounded Rectangular Callout 448">
            <a:extLst>
              <a:ext uri="{FF2B5EF4-FFF2-40B4-BE49-F238E27FC236}">
                <a16:creationId xmlns:a16="http://schemas.microsoft.com/office/drawing/2014/main" id="{2E06B63F-601A-4579-993F-49227930E67F}"/>
              </a:ext>
            </a:extLst>
          </p:cNvPr>
          <p:cNvSpPr/>
          <p:nvPr/>
        </p:nvSpPr>
        <p:spPr>
          <a:xfrm>
            <a:off x="1183072" y="4445163"/>
            <a:ext cx="1743075" cy="1034415"/>
          </a:xfrm>
          <a:prstGeom prst="wedgeRoundRectCallout">
            <a:avLst>
              <a:gd name="adj1" fmla="val 198621"/>
              <a:gd name="adj2" fmla="val -52574"/>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Go to </a:t>
            </a:r>
            <a:r>
              <a:rPr lang="en-US" sz="1200" b="1">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Take Action</a:t>
            </a:r>
            <a:r>
              <a:rPr lang="en-US" sz="120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then </a:t>
            </a:r>
            <a:r>
              <a:rPr lang="en-US" sz="1200" b="1">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Grant Center</a:t>
            </a:r>
            <a:r>
              <a:rPr lang="en-US" sz="120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73E932-5198-099B-C1C3-96F9C9A15EA9}"/>
              </a:ext>
            </a:extLst>
          </p:cNvPr>
          <p:cNvSpPr>
            <a:spLocks noGrp="1"/>
          </p:cNvSpPr>
          <p:nvPr>
            <p:ph type="title"/>
          </p:nvPr>
        </p:nvSpPr>
        <p:spPr>
          <a:xfrm>
            <a:off x="381000" y="457200"/>
            <a:ext cx="8763000" cy="533400"/>
          </a:xfrm>
        </p:spPr>
        <p:txBody>
          <a:bodyPr/>
          <a:lstStyle/>
          <a:p>
            <a:r>
              <a:rPr lang="en-US" dirty="0"/>
              <a:t>Step 10: Sustainability</a:t>
            </a:r>
          </a:p>
        </p:txBody>
      </p:sp>
      <p:pic>
        <p:nvPicPr>
          <p:cNvPr id="9" name="Content Placeholder 8">
            <a:extLst>
              <a:ext uri="{FF2B5EF4-FFF2-40B4-BE49-F238E27FC236}">
                <a16:creationId xmlns:a16="http://schemas.microsoft.com/office/drawing/2014/main" id="{E86B19E7-883A-461F-9A13-8117A33F3043}"/>
              </a:ext>
            </a:extLst>
          </p:cNvPr>
          <p:cNvPicPr>
            <a:picLocks noGrp="1" noChangeAspect="1"/>
          </p:cNvPicPr>
          <p:nvPr>
            <p:ph idx="1"/>
          </p:nvPr>
        </p:nvPicPr>
        <p:blipFill>
          <a:blip r:embed="rId3"/>
          <a:stretch>
            <a:fillRect/>
          </a:stretch>
        </p:blipFill>
        <p:spPr>
          <a:xfrm>
            <a:off x="1476987" y="1219200"/>
            <a:ext cx="6190025" cy="4525963"/>
          </a:xfrm>
        </p:spPr>
      </p:pic>
    </p:spTree>
    <p:extLst>
      <p:ext uri="{BB962C8B-B14F-4D97-AF65-F5344CB8AC3E}">
        <p14:creationId xmlns:p14="http://schemas.microsoft.com/office/powerpoint/2010/main" val="405389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F22144-1F43-5B77-B0F4-F9D3D9984553}"/>
              </a:ext>
            </a:extLst>
          </p:cNvPr>
          <p:cNvSpPr>
            <a:spLocks noGrp="1"/>
          </p:cNvSpPr>
          <p:nvPr>
            <p:ph type="title"/>
          </p:nvPr>
        </p:nvSpPr>
        <p:spPr>
          <a:xfrm>
            <a:off x="381000" y="457200"/>
            <a:ext cx="8763000" cy="533400"/>
          </a:xfrm>
        </p:spPr>
        <p:txBody>
          <a:bodyPr/>
          <a:lstStyle/>
          <a:p>
            <a:r>
              <a:rPr lang="en-US" dirty="0"/>
              <a:t>Step 10: Sustainability</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31FB71C0-67C7-4238-88BB-579B41869948}"/>
              </a:ext>
            </a:extLst>
          </p:cNvPr>
          <p:cNvPicPr>
            <a:picLocks noGrp="1" noChangeAspect="1"/>
          </p:cNvPicPr>
          <p:nvPr>
            <p:ph idx="1"/>
          </p:nvPr>
        </p:nvPicPr>
        <p:blipFill>
          <a:blip r:embed="rId3"/>
          <a:stretch>
            <a:fillRect/>
          </a:stretch>
        </p:blipFill>
        <p:spPr>
          <a:xfrm>
            <a:off x="1385123" y="1219200"/>
            <a:ext cx="6373753" cy="4525963"/>
          </a:xfrm>
          <a:noFill/>
        </p:spPr>
      </p:pic>
    </p:spTree>
    <p:extLst>
      <p:ext uri="{BB962C8B-B14F-4D97-AF65-F5344CB8AC3E}">
        <p14:creationId xmlns:p14="http://schemas.microsoft.com/office/powerpoint/2010/main" val="96769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AF259A-C769-021D-BDB5-9101FD292C5C}"/>
              </a:ext>
            </a:extLst>
          </p:cNvPr>
          <p:cNvSpPr>
            <a:spLocks noGrp="1"/>
          </p:cNvSpPr>
          <p:nvPr>
            <p:ph type="title"/>
          </p:nvPr>
        </p:nvSpPr>
        <p:spPr>
          <a:xfrm>
            <a:off x="381000" y="457200"/>
            <a:ext cx="8763000" cy="533400"/>
          </a:xfrm>
        </p:spPr>
        <p:txBody>
          <a:bodyPr/>
          <a:lstStyle/>
          <a:p>
            <a:r>
              <a:rPr lang="en-US" dirty="0"/>
              <a:t>Step 10: Sustainability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FDC9D6DD-4F8D-4ACA-9122-8C891CE1896E}"/>
              </a:ext>
            </a:extLst>
          </p:cNvPr>
          <p:cNvPicPr>
            <a:picLocks noGrp="1" noChangeAspect="1"/>
          </p:cNvPicPr>
          <p:nvPr>
            <p:ph idx="1"/>
          </p:nvPr>
        </p:nvPicPr>
        <p:blipFill>
          <a:blip r:embed="rId3"/>
          <a:stretch>
            <a:fillRect/>
          </a:stretch>
        </p:blipFill>
        <p:spPr>
          <a:xfrm>
            <a:off x="1845478" y="1219200"/>
            <a:ext cx="5453044" cy="4525963"/>
          </a:xfrm>
          <a:noFill/>
        </p:spPr>
      </p:pic>
    </p:spTree>
    <p:extLst>
      <p:ext uri="{BB962C8B-B14F-4D97-AF65-F5344CB8AC3E}">
        <p14:creationId xmlns:p14="http://schemas.microsoft.com/office/powerpoint/2010/main" val="265958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29360D3-FBB5-9306-781B-61AE0435FFD4}"/>
              </a:ext>
            </a:extLst>
          </p:cNvPr>
          <p:cNvSpPr>
            <a:spLocks noGrp="1"/>
          </p:cNvSpPr>
          <p:nvPr>
            <p:ph type="title"/>
          </p:nvPr>
        </p:nvSpPr>
        <p:spPr>
          <a:xfrm>
            <a:off x="381000" y="457200"/>
            <a:ext cx="8763000" cy="533400"/>
          </a:xfrm>
        </p:spPr>
        <p:txBody>
          <a:bodyPr/>
          <a:lstStyle/>
          <a:p>
            <a:r>
              <a:rPr lang="en-US" dirty="0"/>
              <a:t>Step 10: Sustainability </a:t>
            </a:r>
          </a:p>
        </p:txBody>
      </p:sp>
      <p:pic>
        <p:nvPicPr>
          <p:cNvPr id="5" name="Content Placeholder 4">
            <a:extLst>
              <a:ext uri="{FF2B5EF4-FFF2-40B4-BE49-F238E27FC236}">
                <a16:creationId xmlns:a16="http://schemas.microsoft.com/office/drawing/2014/main" id="{F58DEBC2-6A7B-4444-B841-305E28A2B73D}"/>
              </a:ext>
            </a:extLst>
          </p:cNvPr>
          <p:cNvPicPr>
            <a:picLocks noGrp="1" noChangeAspect="1"/>
          </p:cNvPicPr>
          <p:nvPr>
            <p:ph idx="1"/>
          </p:nvPr>
        </p:nvPicPr>
        <p:blipFill>
          <a:blip r:embed="rId3"/>
          <a:stretch>
            <a:fillRect/>
          </a:stretch>
        </p:blipFill>
        <p:spPr>
          <a:xfrm>
            <a:off x="457200" y="1476217"/>
            <a:ext cx="8229600" cy="4011929"/>
          </a:xfrm>
          <a:noFill/>
        </p:spPr>
      </p:pic>
    </p:spTree>
    <p:extLst>
      <p:ext uri="{BB962C8B-B14F-4D97-AF65-F5344CB8AC3E}">
        <p14:creationId xmlns:p14="http://schemas.microsoft.com/office/powerpoint/2010/main" val="418457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CA99DC-BD14-68AE-C21F-D6D54E62ACA1}"/>
              </a:ext>
            </a:extLst>
          </p:cNvPr>
          <p:cNvSpPr>
            <a:spLocks noGrp="1"/>
          </p:cNvSpPr>
          <p:nvPr>
            <p:ph type="title"/>
          </p:nvPr>
        </p:nvSpPr>
        <p:spPr>
          <a:xfrm>
            <a:off x="381000" y="457200"/>
            <a:ext cx="8763000" cy="533400"/>
          </a:xfrm>
        </p:spPr>
        <p:txBody>
          <a:bodyPr/>
          <a:lstStyle/>
          <a:p>
            <a:r>
              <a:rPr kumimoji="0" lang="en-US" sz="3200" b="0" i="0" u="none" strike="noStrike" kern="1200" cap="none" spc="0" normalizeH="0" baseline="0" noProof="0" dirty="0">
                <a:ln>
                  <a:noFill/>
                </a:ln>
                <a:solidFill>
                  <a:prstClr val="white"/>
                </a:solidFill>
                <a:effectLst/>
                <a:uLnTx/>
                <a:uFillTx/>
                <a:latin typeface="Arial Narrow"/>
                <a:ea typeface="ＭＳ Ｐゴシック" charset="0"/>
              </a:rPr>
              <a:t>Step 10: Sustainability </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4AF159D4-2A20-433C-AAB3-420EEF9D1FFA}"/>
              </a:ext>
            </a:extLst>
          </p:cNvPr>
          <p:cNvPicPr>
            <a:picLocks noGrp="1" noChangeAspect="1"/>
          </p:cNvPicPr>
          <p:nvPr>
            <p:ph idx="1"/>
          </p:nvPr>
        </p:nvPicPr>
        <p:blipFill>
          <a:blip r:embed="rId3"/>
          <a:stretch>
            <a:fillRect/>
          </a:stretch>
        </p:blipFill>
        <p:spPr>
          <a:xfrm>
            <a:off x="1384702" y="1219200"/>
            <a:ext cx="6374595" cy="4525963"/>
          </a:xfrm>
          <a:noFill/>
        </p:spPr>
      </p:pic>
    </p:spTree>
    <p:extLst>
      <p:ext uri="{BB962C8B-B14F-4D97-AF65-F5344CB8AC3E}">
        <p14:creationId xmlns:p14="http://schemas.microsoft.com/office/powerpoint/2010/main" val="272752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CC357F-F97A-2B7D-3385-FC70889EDFCF}"/>
              </a:ext>
            </a:extLst>
          </p:cNvPr>
          <p:cNvSpPr>
            <a:spLocks noGrp="1"/>
          </p:cNvSpPr>
          <p:nvPr>
            <p:ph type="title"/>
          </p:nvPr>
        </p:nvSpPr>
        <p:spPr>
          <a:xfrm>
            <a:off x="381000" y="457200"/>
            <a:ext cx="8763000" cy="533400"/>
          </a:xfrm>
        </p:spPr>
        <p:txBody>
          <a:bodyPr/>
          <a:lstStyle/>
          <a:p>
            <a:r>
              <a:rPr lang="en-US" dirty="0"/>
              <a:t>Step 10: Sustainability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476C18B0-E6BC-476E-A57F-0584646086D7}"/>
              </a:ext>
            </a:extLst>
          </p:cNvPr>
          <p:cNvPicPr>
            <a:picLocks noGrp="1" noChangeAspect="1"/>
          </p:cNvPicPr>
          <p:nvPr>
            <p:ph idx="1"/>
          </p:nvPr>
        </p:nvPicPr>
        <p:blipFill>
          <a:blip r:embed="rId3"/>
          <a:stretch>
            <a:fillRect/>
          </a:stretch>
        </p:blipFill>
        <p:spPr>
          <a:xfrm>
            <a:off x="1267817" y="1219200"/>
            <a:ext cx="6608366" cy="4525963"/>
          </a:xfrm>
          <a:noFill/>
        </p:spPr>
      </p:pic>
    </p:spTree>
    <p:extLst>
      <p:ext uri="{BB962C8B-B14F-4D97-AF65-F5344CB8AC3E}">
        <p14:creationId xmlns:p14="http://schemas.microsoft.com/office/powerpoint/2010/main" val="410940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B04FB1-32F3-46A4-1A77-431F31E02CF1}"/>
              </a:ext>
            </a:extLst>
          </p:cNvPr>
          <p:cNvSpPr>
            <a:spLocks noGrp="1"/>
          </p:cNvSpPr>
          <p:nvPr>
            <p:ph type="title"/>
          </p:nvPr>
        </p:nvSpPr>
        <p:spPr>
          <a:xfrm>
            <a:off x="381000" y="457200"/>
            <a:ext cx="8763000" cy="533400"/>
          </a:xfrm>
        </p:spPr>
        <p:txBody>
          <a:bodyPr/>
          <a:lstStyle/>
          <a:p>
            <a:r>
              <a:rPr lang="en-US"/>
              <a:t>Step 10: Sustainability </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DE94A758-E547-4761-9110-E9FF3E5B4241}"/>
              </a:ext>
            </a:extLst>
          </p:cNvPr>
          <p:cNvPicPr>
            <a:picLocks noGrp="1" noChangeAspect="1"/>
          </p:cNvPicPr>
          <p:nvPr>
            <p:ph idx="1"/>
          </p:nvPr>
        </p:nvPicPr>
        <p:blipFill>
          <a:blip r:embed="rId3"/>
          <a:stretch>
            <a:fillRect/>
          </a:stretch>
        </p:blipFill>
        <p:spPr>
          <a:xfrm>
            <a:off x="1743273" y="1219200"/>
            <a:ext cx="5657454" cy="4525963"/>
          </a:xfrm>
          <a:noFill/>
        </p:spPr>
      </p:pic>
    </p:spTree>
    <p:extLst>
      <p:ext uri="{BB962C8B-B14F-4D97-AF65-F5344CB8AC3E}">
        <p14:creationId xmlns:p14="http://schemas.microsoft.com/office/powerpoint/2010/main" val="344511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3E0195-F4D9-D81F-F3E0-1CC13B881620}"/>
              </a:ext>
            </a:extLst>
          </p:cNvPr>
          <p:cNvSpPr>
            <a:spLocks noGrp="1"/>
          </p:cNvSpPr>
          <p:nvPr>
            <p:ph type="title"/>
          </p:nvPr>
        </p:nvSpPr>
        <p:spPr>
          <a:xfrm>
            <a:off x="381000" y="457200"/>
            <a:ext cx="8763000" cy="533400"/>
          </a:xfrm>
        </p:spPr>
        <p:txBody>
          <a:bodyPr/>
          <a:lstStyle/>
          <a:p>
            <a:r>
              <a:rPr lang="en-US" dirty="0"/>
              <a:t>Supporting Documents</a:t>
            </a:r>
          </a:p>
        </p:txBody>
      </p:sp>
      <p:pic>
        <p:nvPicPr>
          <p:cNvPr id="5" name="Content Placeholder 4" descr="Graphical user interface, application&#10;&#10;Description automatically generated">
            <a:extLst>
              <a:ext uri="{FF2B5EF4-FFF2-40B4-BE49-F238E27FC236}">
                <a16:creationId xmlns:a16="http://schemas.microsoft.com/office/drawing/2014/main" id="{202DE85C-9070-48AE-8F0D-ADF4A2C15597}"/>
              </a:ext>
            </a:extLst>
          </p:cNvPr>
          <p:cNvPicPr>
            <a:picLocks noGrp="1" noChangeAspect="1"/>
          </p:cNvPicPr>
          <p:nvPr>
            <p:ph idx="1"/>
          </p:nvPr>
        </p:nvPicPr>
        <p:blipFill>
          <a:blip r:embed="rId3"/>
          <a:stretch>
            <a:fillRect/>
          </a:stretch>
        </p:blipFill>
        <p:spPr>
          <a:xfrm>
            <a:off x="457200" y="1733392"/>
            <a:ext cx="8229600" cy="3497579"/>
          </a:xfrm>
          <a:noFill/>
        </p:spPr>
      </p:pic>
    </p:spTree>
    <p:extLst>
      <p:ext uri="{BB962C8B-B14F-4D97-AF65-F5344CB8AC3E}">
        <p14:creationId xmlns:p14="http://schemas.microsoft.com/office/powerpoint/2010/main" val="344936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A939A-1555-4355-9051-9A276D1F7C16}"/>
              </a:ext>
            </a:extLst>
          </p:cNvPr>
          <p:cNvSpPr>
            <a:spLocks noGrp="1"/>
          </p:cNvSpPr>
          <p:nvPr>
            <p:ph type="title"/>
          </p:nvPr>
        </p:nvSpPr>
        <p:spPr/>
        <p:txBody>
          <a:bodyPr/>
          <a:lstStyle/>
          <a:p>
            <a:r>
              <a:rPr lang="en-US" dirty="0"/>
              <a:t>Step 11: Review and Lock</a:t>
            </a:r>
          </a:p>
        </p:txBody>
      </p:sp>
      <p:pic>
        <p:nvPicPr>
          <p:cNvPr id="6" name="Picture 5">
            <a:extLst>
              <a:ext uri="{FF2B5EF4-FFF2-40B4-BE49-F238E27FC236}">
                <a16:creationId xmlns:a16="http://schemas.microsoft.com/office/drawing/2014/main" id="{0A049CB6-585A-4353-85AC-0C1E71D4B519}"/>
              </a:ext>
            </a:extLst>
          </p:cNvPr>
          <p:cNvPicPr/>
          <p:nvPr/>
        </p:nvPicPr>
        <p:blipFill rotWithShape="1">
          <a:blip r:embed="rId3"/>
          <a:srcRect l="2322" r="1015" b="48741"/>
          <a:stretch/>
        </p:blipFill>
        <p:spPr bwMode="auto">
          <a:xfrm>
            <a:off x="2913638" y="1460280"/>
            <a:ext cx="5485765" cy="247015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7" name="Rounded Rectangular Callout 467">
            <a:extLst>
              <a:ext uri="{FF2B5EF4-FFF2-40B4-BE49-F238E27FC236}">
                <a16:creationId xmlns:a16="http://schemas.microsoft.com/office/drawing/2014/main" id="{00DBD9EF-1531-4951-AA3E-5AF192BD908A}"/>
              </a:ext>
            </a:extLst>
          </p:cNvPr>
          <p:cNvSpPr/>
          <p:nvPr/>
        </p:nvSpPr>
        <p:spPr>
          <a:xfrm>
            <a:off x="354588" y="1876352"/>
            <a:ext cx="2356714" cy="2685018"/>
          </a:xfrm>
          <a:prstGeom prst="wedgeRoundRectCallout">
            <a:avLst>
              <a:gd name="adj1" fmla="val 60406"/>
              <a:gd name="adj2" fmla="val -37417"/>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When you’ve completed steps 1-10, you’re ready to finalize and submit your application. In step 11 you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Review and Lock</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your application. Check each answer you’ve given to make sure all of the information is accurate and complete. You may find it helpful to print the full application.</a:t>
            </a:r>
          </a:p>
        </p:txBody>
      </p:sp>
      <p:pic>
        <p:nvPicPr>
          <p:cNvPr id="8" name="Picture 7">
            <a:extLst>
              <a:ext uri="{FF2B5EF4-FFF2-40B4-BE49-F238E27FC236}">
                <a16:creationId xmlns:a16="http://schemas.microsoft.com/office/drawing/2014/main" id="{2B90D108-0647-499F-A3D6-FC198B32F251}"/>
              </a:ext>
            </a:extLst>
          </p:cNvPr>
          <p:cNvPicPr/>
          <p:nvPr/>
        </p:nvPicPr>
        <p:blipFill>
          <a:blip r:embed="rId4">
            <a:extLst>
              <a:ext uri="{28A0092B-C50C-407E-A947-70E740481C1C}">
                <a14:useLocalDpi xmlns:a14="http://schemas.microsoft.com/office/drawing/2010/main" val="0"/>
              </a:ext>
            </a:extLst>
          </a:blip>
          <a:stretch>
            <a:fillRect/>
          </a:stretch>
        </p:blipFill>
        <p:spPr>
          <a:xfrm>
            <a:off x="3164783" y="3366697"/>
            <a:ext cx="5486400" cy="1769110"/>
          </a:xfrm>
          <a:prstGeom prst="rect">
            <a:avLst/>
          </a:prstGeom>
          <a:ln>
            <a:solidFill>
              <a:srgbClr val="005DAA"/>
            </a:solidFill>
          </a:ln>
          <a:effectLst>
            <a:outerShdw blurRad="50800" dist="50800" dir="2700000" algn="tl" rotWithShape="0">
              <a:srgbClr val="005DAA">
                <a:alpha val="50000"/>
              </a:srgbClr>
            </a:outerShdw>
          </a:effectLst>
        </p:spPr>
      </p:pic>
      <p:sp>
        <p:nvSpPr>
          <p:cNvPr id="9" name="Rounded Rectangular Callout 468">
            <a:extLst>
              <a:ext uri="{FF2B5EF4-FFF2-40B4-BE49-F238E27FC236}">
                <a16:creationId xmlns:a16="http://schemas.microsoft.com/office/drawing/2014/main" id="{70AB8C92-1E3D-4B0E-B5C6-60E38D86532F}"/>
              </a:ext>
            </a:extLst>
          </p:cNvPr>
          <p:cNvSpPr/>
          <p:nvPr/>
        </p:nvSpPr>
        <p:spPr>
          <a:xfrm>
            <a:off x="4670646" y="4835896"/>
            <a:ext cx="3098800" cy="1460500"/>
          </a:xfrm>
          <a:prstGeom prst="wedgeRoundRectCallout">
            <a:avLst>
              <a:gd name="adj1" fmla="val -58614"/>
              <a:gd name="adj2" fmla="val -46430"/>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After you review the grant application, lock it. This will change its status from “Draft” to “Authorizations Required” and make it read-only — you won’t be able to make changes. Only the primary contact can lock the application.</a:t>
            </a:r>
          </a:p>
        </p:txBody>
      </p:sp>
    </p:spTree>
    <p:extLst>
      <p:ext uri="{BB962C8B-B14F-4D97-AF65-F5344CB8AC3E}">
        <p14:creationId xmlns:p14="http://schemas.microsoft.com/office/powerpoint/2010/main" val="1730937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694C16-B159-441C-8728-D284C7E177CB}"/>
              </a:ext>
            </a:extLst>
          </p:cNvPr>
          <p:cNvSpPr>
            <a:spLocks noGrp="1"/>
          </p:cNvSpPr>
          <p:nvPr>
            <p:ph type="title"/>
          </p:nvPr>
        </p:nvSpPr>
        <p:spPr/>
        <p:txBody>
          <a:bodyPr/>
          <a:lstStyle/>
          <a:p>
            <a:r>
              <a:rPr lang="en-US" dirty="0"/>
              <a:t>Step 12: Authorizations</a:t>
            </a:r>
          </a:p>
        </p:txBody>
      </p:sp>
      <p:pic>
        <p:nvPicPr>
          <p:cNvPr id="6" name="Picture 5">
            <a:extLst>
              <a:ext uri="{FF2B5EF4-FFF2-40B4-BE49-F238E27FC236}">
                <a16:creationId xmlns:a16="http://schemas.microsoft.com/office/drawing/2014/main" id="{BD375E9D-9221-41E8-9D63-AF95C085B949}"/>
              </a:ext>
            </a:extLst>
          </p:cNvPr>
          <p:cNvPicPr/>
          <p:nvPr/>
        </p:nvPicPr>
        <p:blipFill rotWithShape="1">
          <a:blip r:embed="rId3"/>
          <a:srcRect b="2124"/>
          <a:stretch/>
        </p:blipFill>
        <p:spPr bwMode="auto">
          <a:xfrm>
            <a:off x="797759" y="1460574"/>
            <a:ext cx="6464278" cy="4137916"/>
          </a:xfrm>
          <a:prstGeom prst="rect">
            <a:avLst/>
          </a:prstGeom>
          <a:ln w="9525" cap="flat" cmpd="sng" algn="ctr">
            <a:solidFill>
              <a:srgbClr val="005DAA"/>
            </a:solidFill>
            <a:prstDash val="solid"/>
            <a:round/>
            <a:headEnd type="none" w="med" len="med"/>
            <a:tailEnd type="none" w="med" len="med"/>
          </a:ln>
          <a:effectLst>
            <a:outerShdw blurRad="50800" dist="50800" dir="2700000" algn="tl" rotWithShape="0">
              <a:srgbClr val="005DAA">
                <a:alpha val="50000"/>
              </a:srgbClr>
            </a:outerShdw>
          </a:effectLst>
          <a:extLst>
            <a:ext uri="{53640926-AAD7-44D8-BBD7-CCE9431645EC}">
              <a14:shadowObscured xmlns:a14="http://schemas.microsoft.com/office/drawing/2010/main"/>
            </a:ext>
          </a:extLst>
        </p:spPr>
      </p:pic>
      <p:sp>
        <p:nvSpPr>
          <p:cNvPr id="7" name="Rounded Rectangular Callout 470">
            <a:extLst>
              <a:ext uri="{FF2B5EF4-FFF2-40B4-BE49-F238E27FC236}">
                <a16:creationId xmlns:a16="http://schemas.microsoft.com/office/drawing/2014/main" id="{ABC37462-39D6-4B08-A399-C830B75D35D1}"/>
              </a:ext>
            </a:extLst>
          </p:cNvPr>
          <p:cNvSpPr/>
          <p:nvPr/>
        </p:nvSpPr>
        <p:spPr>
          <a:xfrm>
            <a:off x="5698291" y="1925010"/>
            <a:ext cx="2647950" cy="1104900"/>
          </a:xfrm>
          <a:prstGeom prst="wedgeRoundRectCallout">
            <a:avLst>
              <a:gd name="adj1" fmla="val -174999"/>
              <a:gd name="adj2" fmla="val -7612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In step 12, </a:t>
            </a:r>
            <a:r>
              <a:rPr lang="en-US" sz="1200" b="1">
                <a:effectLst/>
                <a:latin typeface="Georgia" panose="02040502050405020303" pitchFamily="18" charset="0"/>
                <a:ea typeface="Times New Roman" panose="02020603050405020304" pitchFamily="18" charset="0"/>
                <a:cs typeface="Times New Roman" panose="02020603050405020304" pitchFamily="18" charset="0"/>
              </a:rPr>
              <a:t>Authorizations</a:t>
            </a:r>
            <a:r>
              <a:rPr lang="en-US" sz="1200">
                <a:effectLst/>
                <a:latin typeface="Georgia" panose="02040502050405020303" pitchFamily="18" charset="0"/>
                <a:ea typeface="Times New Roman" panose="02020603050405020304" pitchFamily="18" charset="0"/>
                <a:cs typeface="Times New Roman" panose="02020603050405020304" pitchFamily="18" charset="0"/>
              </a:rPr>
              <a:t>, the primary contacts and district and club leaders will authorize the application.</a:t>
            </a:r>
          </a:p>
        </p:txBody>
      </p:sp>
      <p:sp>
        <p:nvSpPr>
          <p:cNvPr id="8" name="Rounded Rectangular Callout 469">
            <a:extLst>
              <a:ext uri="{FF2B5EF4-FFF2-40B4-BE49-F238E27FC236}">
                <a16:creationId xmlns:a16="http://schemas.microsoft.com/office/drawing/2014/main" id="{A524828D-34BA-4F51-B46E-FB0122BAD355}"/>
              </a:ext>
            </a:extLst>
          </p:cNvPr>
          <p:cNvSpPr/>
          <p:nvPr/>
        </p:nvSpPr>
        <p:spPr>
          <a:xfrm>
            <a:off x="4334023" y="4380540"/>
            <a:ext cx="3282950" cy="1797050"/>
          </a:xfrm>
          <a:prstGeom prst="wedgeRoundRectCallout">
            <a:avLst>
              <a:gd name="adj1" fmla="val -110686"/>
              <a:gd name="adj2" fmla="val 9283"/>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a:effectLst/>
                <a:latin typeface="Georgia" panose="02040502050405020303" pitchFamily="18" charset="0"/>
                <a:ea typeface="Times New Roman" panose="02020603050405020304" pitchFamily="18" charset="0"/>
                <a:cs typeface="Times New Roman" panose="02020603050405020304" pitchFamily="18" charset="0"/>
              </a:rPr>
              <a:t>Review the information, then click </a:t>
            </a:r>
            <a:r>
              <a:rPr lang="en-US" sz="1200" b="1">
                <a:effectLst/>
                <a:latin typeface="Georgia" panose="02040502050405020303" pitchFamily="18" charset="0"/>
                <a:ea typeface="Times New Roman" panose="02020603050405020304" pitchFamily="18" charset="0"/>
                <a:cs typeface="Times New Roman" panose="02020603050405020304" pitchFamily="18" charset="0"/>
              </a:rPr>
              <a:t>Authorize now</a:t>
            </a:r>
            <a:r>
              <a:rPr lang="en-US" sz="1200">
                <a:effectLst/>
                <a:latin typeface="Georgia" panose="02040502050405020303" pitchFamily="18" charset="0"/>
                <a:ea typeface="Times New Roman" panose="02020603050405020304" pitchFamily="18" charset="0"/>
                <a:cs typeface="Times New Roman" panose="02020603050405020304" pitchFamily="18" charset="0"/>
              </a:rPr>
              <a:t>. As soon as everyone who needs to authorize the application does so, the application is submitted to The Rotary Foundation for review. After your application is submitted, you cannot change it without contacting Rotary staff.</a:t>
            </a:r>
          </a:p>
        </p:txBody>
      </p:sp>
    </p:spTree>
    <p:extLst>
      <p:ext uri="{BB962C8B-B14F-4D97-AF65-F5344CB8AC3E}">
        <p14:creationId xmlns:p14="http://schemas.microsoft.com/office/powerpoint/2010/main" val="368481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31B34-0C4F-4BEF-9DA4-ABACD1BB318F}"/>
              </a:ext>
            </a:extLst>
          </p:cNvPr>
          <p:cNvSpPr>
            <a:spLocks noGrp="1"/>
          </p:cNvSpPr>
          <p:nvPr>
            <p:ph type="title"/>
          </p:nvPr>
        </p:nvSpPr>
        <p:spPr/>
        <p:txBody>
          <a:bodyPr/>
          <a:lstStyle/>
          <a:p>
            <a:r>
              <a:rPr lang="en-US" dirty="0"/>
              <a:t>NAVIGATE THE GRANT CENTER	</a:t>
            </a:r>
          </a:p>
        </p:txBody>
      </p:sp>
      <p:pic>
        <p:nvPicPr>
          <p:cNvPr id="6" name="Picture 5">
            <a:extLst>
              <a:ext uri="{FF2B5EF4-FFF2-40B4-BE49-F238E27FC236}">
                <a16:creationId xmlns:a16="http://schemas.microsoft.com/office/drawing/2014/main" id="{662E7A43-343C-4E4A-9D26-E5574C863A3A}"/>
              </a:ext>
            </a:extLst>
          </p:cNvPr>
          <p:cNvPicPr/>
          <p:nvPr/>
        </p:nvPicPr>
        <p:blipFill rotWithShape="1">
          <a:blip r:embed="rId3"/>
          <a:srcRect t="-1" b="27345"/>
          <a:stretch/>
        </p:blipFill>
        <p:spPr bwMode="auto">
          <a:xfrm>
            <a:off x="781492" y="1672129"/>
            <a:ext cx="6900977" cy="3420863"/>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7" name="Rounded Rectangular Callout 459">
            <a:extLst>
              <a:ext uri="{FF2B5EF4-FFF2-40B4-BE49-F238E27FC236}">
                <a16:creationId xmlns:a16="http://schemas.microsoft.com/office/drawing/2014/main" id="{1A4DA196-07C1-4014-A051-DC5F7E6DA0B6}"/>
              </a:ext>
            </a:extLst>
          </p:cNvPr>
          <p:cNvSpPr/>
          <p:nvPr/>
        </p:nvSpPr>
        <p:spPr>
          <a:xfrm>
            <a:off x="6685127" y="1324027"/>
            <a:ext cx="1809750" cy="1497330"/>
          </a:xfrm>
          <a:prstGeom prst="wedgeRoundRectCallout">
            <a:avLst>
              <a:gd name="adj1" fmla="val -102814"/>
              <a:gd name="adj2" fmla="val 68693"/>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The Grant Center’s landing page gives an overview of Rotary grants and links to helpful resources.</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97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76E5-5ADD-47A0-92C3-E2C798EE499B}"/>
              </a:ext>
            </a:extLst>
          </p:cNvPr>
          <p:cNvSpPr>
            <a:spLocks noGrp="1"/>
          </p:cNvSpPr>
          <p:nvPr>
            <p:ph type="title"/>
          </p:nvPr>
        </p:nvSpPr>
        <p:spPr>
          <a:xfrm>
            <a:off x="381000" y="457200"/>
            <a:ext cx="8763000" cy="533400"/>
          </a:xfrm>
        </p:spPr>
        <p:txBody>
          <a:bodyPr anchor="ctr">
            <a:normAutofit/>
          </a:bodyPr>
          <a:lstStyle/>
          <a:p>
            <a:r>
              <a:rPr lang="en-US" dirty="0"/>
              <a:t>Reporting on a Global Grant: Most Common Issues</a:t>
            </a:r>
          </a:p>
        </p:txBody>
      </p:sp>
      <p:pic>
        <p:nvPicPr>
          <p:cNvPr id="5" name="Content Placeholder 4">
            <a:extLst>
              <a:ext uri="{FF2B5EF4-FFF2-40B4-BE49-F238E27FC236}">
                <a16:creationId xmlns:a16="http://schemas.microsoft.com/office/drawing/2014/main" id="{9C08D6FF-D3F7-4B66-BCEE-CBCAF65307A7}"/>
              </a:ext>
            </a:extLst>
          </p:cNvPr>
          <p:cNvPicPr>
            <a:picLocks noGrp="1" noChangeAspect="1"/>
          </p:cNvPicPr>
          <p:nvPr>
            <p:ph idx="1"/>
          </p:nvPr>
        </p:nvPicPr>
        <p:blipFill>
          <a:blip r:embed="rId3"/>
          <a:stretch>
            <a:fillRect/>
          </a:stretch>
        </p:blipFill>
        <p:spPr>
          <a:xfrm>
            <a:off x="2504661" y="1296259"/>
            <a:ext cx="4134678" cy="5104541"/>
          </a:xfrm>
          <a:noFill/>
        </p:spPr>
      </p:pic>
    </p:spTree>
    <p:extLst>
      <p:ext uri="{BB962C8B-B14F-4D97-AF65-F5344CB8AC3E}">
        <p14:creationId xmlns:p14="http://schemas.microsoft.com/office/powerpoint/2010/main" val="206161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9E2F61-F943-D8CE-D0EE-C723B5E5DE0F}"/>
              </a:ext>
            </a:extLst>
          </p:cNvPr>
          <p:cNvSpPr>
            <a:spLocks noGrp="1"/>
          </p:cNvSpPr>
          <p:nvPr>
            <p:ph type="title"/>
          </p:nvPr>
        </p:nvSpPr>
        <p:spPr>
          <a:xfrm>
            <a:off x="381000" y="457200"/>
            <a:ext cx="8763000" cy="533400"/>
          </a:xfrm>
        </p:spPr>
        <p:txBody>
          <a:bodyPr/>
          <a:lstStyle/>
          <a:p>
            <a:r>
              <a:rPr lang="en-US" dirty="0"/>
              <a:t>Report Landing Page</a:t>
            </a:r>
          </a:p>
        </p:txBody>
      </p:sp>
      <p:pic>
        <p:nvPicPr>
          <p:cNvPr id="9" name="Content Placeholder 8">
            <a:extLst>
              <a:ext uri="{FF2B5EF4-FFF2-40B4-BE49-F238E27FC236}">
                <a16:creationId xmlns:a16="http://schemas.microsoft.com/office/drawing/2014/main" id="{8283C3E1-4625-4FA8-95DB-DD754A0600B3}"/>
              </a:ext>
            </a:extLst>
          </p:cNvPr>
          <p:cNvPicPr>
            <a:picLocks noGrp="1" noChangeAspect="1"/>
          </p:cNvPicPr>
          <p:nvPr>
            <p:ph idx="1"/>
          </p:nvPr>
        </p:nvPicPr>
        <p:blipFill>
          <a:blip r:embed="rId3"/>
          <a:stretch>
            <a:fillRect/>
          </a:stretch>
        </p:blipFill>
        <p:spPr>
          <a:xfrm>
            <a:off x="1085363" y="1500705"/>
            <a:ext cx="6973273" cy="3962953"/>
          </a:xfrm>
        </p:spPr>
      </p:pic>
    </p:spTree>
    <p:extLst>
      <p:ext uri="{BB962C8B-B14F-4D97-AF65-F5344CB8AC3E}">
        <p14:creationId xmlns:p14="http://schemas.microsoft.com/office/powerpoint/2010/main" val="119843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8D10CB-C409-E49C-7D2B-EB5A7DC323ED}"/>
              </a:ext>
            </a:extLst>
          </p:cNvPr>
          <p:cNvSpPr>
            <a:spLocks noGrp="1"/>
          </p:cNvSpPr>
          <p:nvPr>
            <p:ph type="title"/>
          </p:nvPr>
        </p:nvSpPr>
        <p:spPr>
          <a:xfrm>
            <a:off x="381000" y="457200"/>
            <a:ext cx="8763000" cy="533400"/>
          </a:xfrm>
        </p:spPr>
        <p:txBody>
          <a:bodyPr/>
          <a:lstStyle/>
          <a:p>
            <a:r>
              <a:rPr lang="en-US" dirty="0"/>
              <a:t>Progress or Final Report</a:t>
            </a:r>
          </a:p>
        </p:txBody>
      </p:sp>
      <p:pic>
        <p:nvPicPr>
          <p:cNvPr id="5" name="Content Placeholder 4">
            <a:extLst>
              <a:ext uri="{FF2B5EF4-FFF2-40B4-BE49-F238E27FC236}">
                <a16:creationId xmlns:a16="http://schemas.microsoft.com/office/drawing/2014/main" id="{BE1150E1-17C7-43E6-BA90-77D462EB1776}"/>
              </a:ext>
            </a:extLst>
          </p:cNvPr>
          <p:cNvPicPr>
            <a:picLocks noGrp="1" noChangeAspect="1"/>
          </p:cNvPicPr>
          <p:nvPr>
            <p:ph idx="1"/>
          </p:nvPr>
        </p:nvPicPr>
        <p:blipFill>
          <a:blip r:embed="rId3"/>
          <a:stretch>
            <a:fillRect/>
          </a:stretch>
        </p:blipFill>
        <p:spPr>
          <a:xfrm>
            <a:off x="1114999" y="1086678"/>
            <a:ext cx="6914002" cy="5029937"/>
          </a:xfrm>
          <a:noFill/>
        </p:spPr>
      </p:pic>
    </p:spTree>
    <p:extLst>
      <p:ext uri="{BB962C8B-B14F-4D97-AF65-F5344CB8AC3E}">
        <p14:creationId xmlns:p14="http://schemas.microsoft.com/office/powerpoint/2010/main" val="421827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C78BBC-19A5-83C7-B9D6-9B152772F610}"/>
              </a:ext>
            </a:extLst>
          </p:cNvPr>
          <p:cNvSpPr>
            <a:spLocks noGrp="1"/>
          </p:cNvSpPr>
          <p:nvPr>
            <p:ph type="title"/>
          </p:nvPr>
        </p:nvSpPr>
        <p:spPr>
          <a:xfrm>
            <a:off x="381000" y="457200"/>
            <a:ext cx="8763000" cy="533400"/>
          </a:xfrm>
        </p:spPr>
        <p:txBody>
          <a:bodyPr/>
          <a:lstStyle/>
          <a:p>
            <a:r>
              <a:rPr lang="en-US" dirty="0"/>
              <a:t>Always add your Expenditures into the Report</a:t>
            </a:r>
          </a:p>
        </p:txBody>
      </p:sp>
      <p:pic>
        <p:nvPicPr>
          <p:cNvPr id="5" name="Content Placeholder 4">
            <a:extLst>
              <a:ext uri="{FF2B5EF4-FFF2-40B4-BE49-F238E27FC236}">
                <a16:creationId xmlns:a16="http://schemas.microsoft.com/office/drawing/2014/main" id="{478B8CD6-A90E-41BE-9E9C-F7971F423B10}"/>
              </a:ext>
            </a:extLst>
          </p:cNvPr>
          <p:cNvPicPr>
            <a:picLocks noGrp="1" noChangeAspect="1"/>
          </p:cNvPicPr>
          <p:nvPr>
            <p:ph idx="1"/>
          </p:nvPr>
        </p:nvPicPr>
        <p:blipFill>
          <a:blip r:embed="rId3"/>
          <a:stretch>
            <a:fillRect/>
          </a:stretch>
        </p:blipFill>
        <p:spPr>
          <a:xfrm>
            <a:off x="2008242" y="1219200"/>
            <a:ext cx="5161183" cy="4888466"/>
          </a:xfrm>
        </p:spPr>
      </p:pic>
    </p:spTree>
    <p:extLst>
      <p:ext uri="{BB962C8B-B14F-4D97-AF65-F5344CB8AC3E}">
        <p14:creationId xmlns:p14="http://schemas.microsoft.com/office/powerpoint/2010/main" val="87879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9A6A3B-BE66-48EC-B2E9-8995937A0FB2}"/>
              </a:ext>
            </a:extLst>
          </p:cNvPr>
          <p:cNvSpPr>
            <a:spLocks noGrp="1"/>
          </p:cNvSpPr>
          <p:nvPr>
            <p:ph type="title"/>
          </p:nvPr>
        </p:nvSpPr>
        <p:spPr>
          <a:xfrm>
            <a:off x="381000" y="457200"/>
            <a:ext cx="8763000" cy="533400"/>
          </a:xfrm>
        </p:spPr>
        <p:txBody>
          <a:bodyPr/>
          <a:lstStyle/>
          <a:p>
            <a:r>
              <a:rPr lang="en-US" dirty="0"/>
              <a:t>Project Bank Statements</a:t>
            </a:r>
          </a:p>
        </p:txBody>
      </p:sp>
      <p:pic>
        <p:nvPicPr>
          <p:cNvPr id="5" name="Content Placeholder 4">
            <a:extLst>
              <a:ext uri="{FF2B5EF4-FFF2-40B4-BE49-F238E27FC236}">
                <a16:creationId xmlns:a16="http://schemas.microsoft.com/office/drawing/2014/main" id="{021CBA46-9759-4B81-B136-0EBE69E73783}"/>
              </a:ext>
            </a:extLst>
          </p:cNvPr>
          <p:cNvPicPr>
            <a:picLocks noGrp="1" noChangeAspect="1"/>
          </p:cNvPicPr>
          <p:nvPr>
            <p:ph idx="1"/>
          </p:nvPr>
        </p:nvPicPr>
        <p:blipFill>
          <a:blip r:embed="rId3"/>
          <a:stretch>
            <a:fillRect/>
          </a:stretch>
        </p:blipFill>
        <p:spPr>
          <a:xfrm>
            <a:off x="628437" y="1543133"/>
            <a:ext cx="8060465" cy="3771734"/>
          </a:xfrm>
        </p:spPr>
      </p:pic>
    </p:spTree>
    <p:extLst>
      <p:ext uri="{BB962C8B-B14F-4D97-AF65-F5344CB8AC3E}">
        <p14:creationId xmlns:p14="http://schemas.microsoft.com/office/powerpoint/2010/main" val="770128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A2313-BE52-4C37-8A0E-4146371DFD2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59781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31B34-0C4F-4BEF-9DA4-ABACD1BB318F}"/>
              </a:ext>
            </a:extLst>
          </p:cNvPr>
          <p:cNvSpPr>
            <a:spLocks noGrp="1"/>
          </p:cNvSpPr>
          <p:nvPr>
            <p:ph type="title"/>
          </p:nvPr>
        </p:nvSpPr>
        <p:spPr/>
        <p:txBody>
          <a:bodyPr/>
          <a:lstStyle/>
          <a:p>
            <a:r>
              <a:rPr lang="en-US" dirty="0"/>
              <a:t>NAVIGATE THE GRANT CENTER	</a:t>
            </a:r>
          </a:p>
        </p:txBody>
      </p:sp>
      <p:pic>
        <p:nvPicPr>
          <p:cNvPr id="5" name="Picture 4">
            <a:extLst>
              <a:ext uri="{FF2B5EF4-FFF2-40B4-BE49-F238E27FC236}">
                <a16:creationId xmlns:a16="http://schemas.microsoft.com/office/drawing/2014/main" id="{00CDCA84-DB5F-45ED-A316-0F670A21863E}"/>
              </a:ext>
            </a:extLst>
          </p:cNvPr>
          <p:cNvPicPr/>
          <p:nvPr/>
        </p:nvPicPr>
        <p:blipFill>
          <a:blip r:embed="rId3"/>
          <a:stretch>
            <a:fillRect/>
          </a:stretch>
        </p:blipFill>
        <p:spPr>
          <a:xfrm>
            <a:off x="3939362" y="1508125"/>
            <a:ext cx="4114800" cy="2052955"/>
          </a:xfrm>
          <a:prstGeom prst="rect">
            <a:avLst/>
          </a:prstGeom>
          <a:ln>
            <a:solidFill>
              <a:srgbClr val="005DAA"/>
            </a:solidFill>
          </a:ln>
          <a:effectLst>
            <a:outerShdw blurRad="50800" dist="50800" dir="2700000" algn="ctr" rotWithShape="0">
              <a:srgbClr val="005DAA">
                <a:alpha val="50000"/>
              </a:srgbClr>
            </a:outerShdw>
          </a:effectLst>
        </p:spPr>
      </p:pic>
      <p:pic>
        <p:nvPicPr>
          <p:cNvPr id="9" name="Picture 8">
            <a:extLst>
              <a:ext uri="{FF2B5EF4-FFF2-40B4-BE49-F238E27FC236}">
                <a16:creationId xmlns:a16="http://schemas.microsoft.com/office/drawing/2014/main" id="{647E169A-F6DA-4968-8337-AFF950E5D598}"/>
              </a:ext>
            </a:extLst>
          </p:cNvPr>
          <p:cNvPicPr/>
          <p:nvPr/>
        </p:nvPicPr>
        <p:blipFill rotWithShape="1">
          <a:blip r:embed="rId4">
            <a:extLst>
              <a:ext uri="{28A0092B-C50C-407E-A947-70E740481C1C}">
                <a14:useLocalDpi xmlns:a14="http://schemas.microsoft.com/office/drawing/2010/main" val="0"/>
              </a:ext>
            </a:extLst>
          </a:blip>
          <a:srcRect t="2574"/>
          <a:stretch/>
        </p:blipFill>
        <p:spPr bwMode="auto">
          <a:xfrm>
            <a:off x="957254" y="3073718"/>
            <a:ext cx="4571365" cy="302768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10" name="Rounded Rectangular Callout 461">
            <a:extLst>
              <a:ext uri="{FF2B5EF4-FFF2-40B4-BE49-F238E27FC236}">
                <a16:creationId xmlns:a16="http://schemas.microsoft.com/office/drawing/2014/main" id="{0E014D62-7919-481D-821E-D67571303333}"/>
              </a:ext>
            </a:extLst>
          </p:cNvPr>
          <p:cNvSpPr/>
          <p:nvPr/>
        </p:nvSpPr>
        <p:spPr>
          <a:xfrm>
            <a:off x="5740482" y="3184207"/>
            <a:ext cx="1809750" cy="1788795"/>
          </a:xfrm>
          <a:prstGeom prst="wedgeRoundRectCallout">
            <a:avLst>
              <a:gd name="adj1" fmla="val -69634"/>
              <a:gd name="adj2" fmla="val 94255"/>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You can search for grants by number, title, or area of focus. After entering search criteria, use the </a:t>
            </a:r>
            <a:r>
              <a:rPr lang="en-US" sz="1200" b="1"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Filter</a:t>
            </a: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button.</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8" name="Rounded Rectangular Callout 460">
            <a:extLst>
              <a:ext uri="{FF2B5EF4-FFF2-40B4-BE49-F238E27FC236}">
                <a16:creationId xmlns:a16="http://schemas.microsoft.com/office/drawing/2014/main" id="{96292CB6-2161-4E22-BAFE-901035357FA0}"/>
              </a:ext>
            </a:extLst>
          </p:cNvPr>
          <p:cNvSpPr/>
          <p:nvPr/>
        </p:nvSpPr>
        <p:spPr>
          <a:xfrm>
            <a:off x="1763897" y="1508125"/>
            <a:ext cx="1809750" cy="1788795"/>
          </a:xfrm>
          <a:prstGeom prst="wedgeRoundRectCallout">
            <a:avLst>
              <a:gd name="adj1" fmla="val 204237"/>
              <a:gd name="adj2" fmla="val -45153"/>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Use </a:t>
            </a:r>
            <a:r>
              <a:rPr lang="en-US" sz="1200" b="1"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Grant Search</a:t>
            </a:r>
            <a:r>
              <a:rPr lang="en-US" sz="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to find all of the global and district grants sponsored by your district, whether or not your club is involved.</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81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2BE6A-0DC3-4944-9208-710DEE900191}"/>
              </a:ext>
            </a:extLst>
          </p:cNvPr>
          <p:cNvSpPr>
            <a:spLocks noGrp="1"/>
          </p:cNvSpPr>
          <p:nvPr>
            <p:ph type="title"/>
          </p:nvPr>
        </p:nvSpPr>
        <p:spPr/>
        <p:txBody>
          <a:bodyPr/>
          <a:lstStyle/>
          <a:p>
            <a:r>
              <a:rPr lang="en-US" dirty="0"/>
              <a:t>NAVIGATE THE GRANT CENTER</a:t>
            </a:r>
          </a:p>
        </p:txBody>
      </p:sp>
      <p:pic>
        <p:nvPicPr>
          <p:cNvPr id="6" name="Picture 5">
            <a:extLst>
              <a:ext uri="{FF2B5EF4-FFF2-40B4-BE49-F238E27FC236}">
                <a16:creationId xmlns:a16="http://schemas.microsoft.com/office/drawing/2014/main" id="{5D8806D4-4B06-415D-8FF6-7349D69FB815}"/>
              </a:ext>
            </a:extLst>
          </p:cNvPr>
          <p:cNvPicPr/>
          <p:nvPr/>
        </p:nvPicPr>
        <p:blipFill>
          <a:blip r:embed="rId3"/>
          <a:stretch>
            <a:fillRect/>
          </a:stretch>
        </p:blipFill>
        <p:spPr>
          <a:xfrm>
            <a:off x="704850" y="1509897"/>
            <a:ext cx="5486400" cy="2774950"/>
          </a:xfrm>
          <a:prstGeom prst="rect">
            <a:avLst/>
          </a:prstGeom>
          <a:ln>
            <a:solidFill>
              <a:srgbClr val="005DAA"/>
            </a:solidFill>
          </a:ln>
          <a:effectLst>
            <a:outerShdw blurRad="50800" dist="50800" dir="2700000" algn="tl" rotWithShape="0">
              <a:srgbClr val="005DAA">
                <a:alpha val="50000"/>
              </a:srgbClr>
            </a:outerShdw>
          </a:effectLst>
        </p:spPr>
      </p:pic>
      <p:sp>
        <p:nvSpPr>
          <p:cNvPr id="7" name="Rounded Rectangular Callout 462">
            <a:extLst>
              <a:ext uri="{FF2B5EF4-FFF2-40B4-BE49-F238E27FC236}">
                <a16:creationId xmlns:a16="http://schemas.microsoft.com/office/drawing/2014/main" id="{33E022DD-0E77-45DF-B97F-7E5D9AF5E016}"/>
              </a:ext>
            </a:extLst>
          </p:cNvPr>
          <p:cNvSpPr/>
          <p:nvPr/>
        </p:nvSpPr>
        <p:spPr>
          <a:xfrm>
            <a:off x="5935016" y="1275833"/>
            <a:ext cx="2247900" cy="885825"/>
          </a:xfrm>
          <a:prstGeom prst="wedgeRoundRectCallout">
            <a:avLst>
              <a:gd name="adj1" fmla="val -102936"/>
              <a:gd name="adj2" fmla="val -1042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Use the menus at the top to navigate the Grant Center.</a:t>
            </a:r>
          </a:p>
        </p:txBody>
      </p:sp>
      <p:sp>
        <p:nvSpPr>
          <p:cNvPr id="8" name="Rounded Rectangular Callout 28">
            <a:extLst>
              <a:ext uri="{FF2B5EF4-FFF2-40B4-BE49-F238E27FC236}">
                <a16:creationId xmlns:a16="http://schemas.microsoft.com/office/drawing/2014/main" id="{B6F07AB1-D785-497C-AB86-FCFD135E81B2}"/>
              </a:ext>
            </a:extLst>
          </p:cNvPr>
          <p:cNvSpPr/>
          <p:nvPr/>
        </p:nvSpPr>
        <p:spPr>
          <a:xfrm>
            <a:off x="5224175" y="2357676"/>
            <a:ext cx="1901190" cy="1167130"/>
          </a:xfrm>
          <a:prstGeom prst="wedgeRoundRectCallout">
            <a:avLst>
              <a:gd name="adj1" fmla="val -130986"/>
              <a:gd name="adj2" fmla="val -105424"/>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Choose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My Grants</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to see all of the grants you’re involved in.</a:t>
            </a:r>
          </a:p>
        </p:txBody>
      </p:sp>
      <p:pic>
        <p:nvPicPr>
          <p:cNvPr id="10" name="Picture 9">
            <a:extLst>
              <a:ext uri="{FF2B5EF4-FFF2-40B4-BE49-F238E27FC236}">
                <a16:creationId xmlns:a16="http://schemas.microsoft.com/office/drawing/2014/main" id="{13BFD2ED-623F-44B8-94CA-7F2C17B499D4}"/>
              </a:ext>
            </a:extLst>
          </p:cNvPr>
          <p:cNvPicPr/>
          <p:nvPr/>
        </p:nvPicPr>
        <p:blipFill>
          <a:blip r:embed="rId4"/>
          <a:stretch>
            <a:fillRect/>
          </a:stretch>
        </p:blipFill>
        <p:spPr>
          <a:xfrm>
            <a:off x="2573079" y="3699244"/>
            <a:ext cx="5486400" cy="2537460"/>
          </a:xfrm>
          <a:prstGeom prst="rect">
            <a:avLst/>
          </a:prstGeom>
          <a:ln>
            <a:solidFill>
              <a:srgbClr val="005DAA"/>
            </a:solidFill>
          </a:ln>
          <a:effectLst>
            <a:outerShdw blurRad="50800" dist="50800" dir="2700000" algn="ctr" rotWithShape="0">
              <a:srgbClr val="005DAA">
                <a:alpha val="50000"/>
              </a:srgbClr>
            </a:outerShdw>
          </a:effectLst>
        </p:spPr>
      </p:pic>
      <p:sp>
        <p:nvSpPr>
          <p:cNvPr id="11" name="Rounded Rectangular Callout 464">
            <a:extLst>
              <a:ext uri="{FF2B5EF4-FFF2-40B4-BE49-F238E27FC236}">
                <a16:creationId xmlns:a16="http://schemas.microsoft.com/office/drawing/2014/main" id="{95E7E3BD-E62B-4916-BF3E-DA93DFC4B21F}"/>
              </a:ext>
            </a:extLst>
          </p:cNvPr>
          <p:cNvSpPr/>
          <p:nvPr/>
        </p:nvSpPr>
        <p:spPr>
          <a:xfrm>
            <a:off x="1020723" y="4345112"/>
            <a:ext cx="1809750" cy="1788795"/>
          </a:xfrm>
          <a:prstGeom prst="wedgeRoundRectCallout">
            <a:avLst>
              <a:gd name="adj1" fmla="val 205297"/>
              <a:gd name="adj2" fmla="val -73010"/>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Go to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My Actions</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to see the grants you’re involved in that require action from you.</a:t>
            </a:r>
          </a:p>
        </p:txBody>
      </p:sp>
    </p:spTree>
    <p:extLst>
      <p:ext uri="{BB962C8B-B14F-4D97-AF65-F5344CB8AC3E}">
        <p14:creationId xmlns:p14="http://schemas.microsoft.com/office/powerpoint/2010/main" val="3611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34DB7-D24F-4FE2-859A-DFAF4814A779}"/>
              </a:ext>
            </a:extLst>
          </p:cNvPr>
          <p:cNvSpPr>
            <a:spLocks noGrp="1"/>
          </p:cNvSpPr>
          <p:nvPr>
            <p:ph type="title"/>
          </p:nvPr>
        </p:nvSpPr>
        <p:spPr/>
        <p:txBody>
          <a:bodyPr/>
          <a:lstStyle/>
          <a:p>
            <a:r>
              <a:rPr lang="en-US" dirty="0"/>
              <a:t>APPLY FOR A GLOBAL GRANT</a:t>
            </a:r>
          </a:p>
        </p:txBody>
      </p:sp>
      <p:pic>
        <p:nvPicPr>
          <p:cNvPr id="6" name="Picture 5">
            <a:extLst>
              <a:ext uri="{FF2B5EF4-FFF2-40B4-BE49-F238E27FC236}">
                <a16:creationId xmlns:a16="http://schemas.microsoft.com/office/drawing/2014/main" id="{D714AA75-8533-42BD-AC97-9F3417C11364}"/>
              </a:ext>
            </a:extLst>
          </p:cNvPr>
          <p:cNvPicPr/>
          <p:nvPr/>
        </p:nvPicPr>
        <p:blipFill>
          <a:blip r:embed="rId3"/>
          <a:stretch>
            <a:fillRect/>
          </a:stretch>
        </p:blipFill>
        <p:spPr>
          <a:xfrm>
            <a:off x="882506" y="1422917"/>
            <a:ext cx="6582803" cy="3436162"/>
          </a:xfrm>
          <a:prstGeom prst="rect">
            <a:avLst/>
          </a:prstGeom>
          <a:ln>
            <a:solidFill>
              <a:srgbClr val="005DAA"/>
            </a:solidFill>
          </a:ln>
          <a:effectLst>
            <a:outerShdw blurRad="50800" dist="50800" dir="2700000" algn="ctr" rotWithShape="0">
              <a:srgbClr val="005DAA">
                <a:alpha val="50000"/>
              </a:srgbClr>
            </a:outerShdw>
          </a:effectLst>
        </p:spPr>
      </p:pic>
      <p:sp>
        <p:nvSpPr>
          <p:cNvPr id="7" name="Rounded Rectangular Callout 465">
            <a:extLst>
              <a:ext uri="{FF2B5EF4-FFF2-40B4-BE49-F238E27FC236}">
                <a16:creationId xmlns:a16="http://schemas.microsoft.com/office/drawing/2014/main" id="{D2124FD9-8CDC-4889-A83A-EF8591ED0224}"/>
              </a:ext>
            </a:extLst>
          </p:cNvPr>
          <p:cNvSpPr/>
          <p:nvPr/>
        </p:nvSpPr>
        <p:spPr>
          <a:xfrm>
            <a:off x="6490926" y="2118363"/>
            <a:ext cx="1903730" cy="1511300"/>
          </a:xfrm>
          <a:prstGeom prst="wedgeRoundRectCallout">
            <a:avLst>
              <a:gd name="adj1" fmla="val -190129"/>
              <a:gd name="adj2" fmla="val -78482"/>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To start a global grant application, go to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Apply for a Grant</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a:t>
            </a:r>
          </a:p>
        </p:txBody>
      </p:sp>
      <p:sp>
        <p:nvSpPr>
          <p:cNvPr id="9" name="Rounded Rectangular Callout 466">
            <a:extLst>
              <a:ext uri="{FF2B5EF4-FFF2-40B4-BE49-F238E27FC236}">
                <a16:creationId xmlns:a16="http://schemas.microsoft.com/office/drawing/2014/main" id="{124AA77F-5E29-496C-B628-590D8E38427F}"/>
              </a:ext>
            </a:extLst>
          </p:cNvPr>
          <p:cNvSpPr/>
          <p:nvPr/>
        </p:nvSpPr>
        <p:spPr>
          <a:xfrm>
            <a:off x="4464571" y="4749283"/>
            <a:ext cx="1809750" cy="1371600"/>
          </a:xfrm>
          <a:prstGeom prst="wedgeRoundRectCallout">
            <a:avLst>
              <a:gd name="adj1" fmla="val -98902"/>
              <a:gd name="adj2" fmla="val -58239"/>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Choose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Global Grant</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from the list and click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Let’s begin!</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47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30DAF-F74B-4EF0-A328-71BDDEF98F1D}"/>
              </a:ext>
            </a:extLst>
          </p:cNvPr>
          <p:cNvSpPr>
            <a:spLocks noGrp="1"/>
          </p:cNvSpPr>
          <p:nvPr>
            <p:ph type="title"/>
          </p:nvPr>
        </p:nvSpPr>
        <p:spPr/>
        <p:txBody>
          <a:bodyPr/>
          <a:lstStyle/>
          <a:p>
            <a:r>
              <a:rPr lang="en-US" dirty="0"/>
              <a:t>Step 1: Basic Information</a:t>
            </a:r>
          </a:p>
        </p:txBody>
      </p:sp>
      <p:pic>
        <p:nvPicPr>
          <p:cNvPr id="6" name="Picture 5">
            <a:extLst>
              <a:ext uri="{FF2B5EF4-FFF2-40B4-BE49-F238E27FC236}">
                <a16:creationId xmlns:a16="http://schemas.microsoft.com/office/drawing/2014/main" id="{E2ACB205-B4AF-49C2-91C4-4C5533B47445}"/>
              </a:ext>
            </a:extLst>
          </p:cNvPr>
          <p:cNvPicPr/>
          <p:nvPr/>
        </p:nvPicPr>
        <p:blipFill>
          <a:blip r:embed="rId3"/>
          <a:stretch>
            <a:fillRect/>
          </a:stretch>
        </p:blipFill>
        <p:spPr>
          <a:xfrm>
            <a:off x="1020724" y="1364168"/>
            <a:ext cx="6539029" cy="4693872"/>
          </a:xfrm>
          <a:prstGeom prst="rect">
            <a:avLst/>
          </a:prstGeom>
          <a:ln>
            <a:solidFill>
              <a:srgbClr val="005DAA"/>
            </a:solidFill>
          </a:ln>
          <a:effectLst>
            <a:outerShdw blurRad="50800" dist="50800" dir="2700000" algn="ctr" rotWithShape="0">
              <a:srgbClr val="005DAA">
                <a:alpha val="50000"/>
              </a:srgbClr>
            </a:outerShdw>
          </a:effectLst>
        </p:spPr>
      </p:pic>
      <p:sp>
        <p:nvSpPr>
          <p:cNvPr id="8" name="Rounded Rectangular Callout 1">
            <a:extLst>
              <a:ext uri="{FF2B5EF4-FFF2-40B4-BE49-F238E27FC236}">
                <a16:creationId xmlns:a16="http://schemas.microsoft.com/office/drawing/2014/main" id="{F305E7EF-476C-4584-AD08-214132B6B73A}"/>
              </a:ext>
            </a:extLst>
          </p:cNvPr>
          <p:cNvSpPr/>
          <p:nvPr/>
        </p:nvSpPr>
        <p:spPr>
          <a:xfrm>
            <a:off x="6415641" y="1716051"/>
            <a:ext cx="2266950" cy="1670050"/>
          </a:xfrm>
          <a:prstGeom prst="wedgeRoundRectCallout">
            <a:avLst>
              <a:gd name="adj1" fmla="val -210591"/>
              <a:gd name="adj2" fmla="val -17302"/>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In step 1,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Basic Information</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 start by telling us your project’s name, what type of project it is, and the primary host and international contacts.</a:t>
            </a:r>
          </a:p>
        </p:txBody>
      </p:sp>
      <p:sp>
        <p:nvSpPr>
          <p:cNvPr id="9" name="Rounded Rectangular Callout 2">
            <a:extLst>
              <a:ext uri="{FF2B5EF4-FFF2-40B4-BE49-F238E27FC236}">
                <a16:creationId xmlns:a16="http://schemas.microsoft.com/office/drawing/2014/main" id="{78E64C8A-2E57-423D-BEF2-E7214FC31216}"/>
              </a:ext>
            </a:extLst>
          </p:cNvPr>
          <p:cNvSpPr/>
          <p:nvPr/>
        </p:nvSpPr>
        <p:spPr>
          <a:xfrm>
            <a:off x="2607491" y="2940718"/>
            <a:ext cx="1993900" cy="1422400"/>
          </a:xfrm>
          <a:prstGeom prst="wedgeRoundRectCallout">
            <a:avLst>
              <a:gd name="adj1" fmla="val 95743"/>
              <a:gd name="adj2" fmla="val -7723"/>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Click on the question mark icons throughout the application for important information.</a:t>
            </a:r>
          </a:p>
        </p:txBody>
      </p:sp>
      <p:sp>
        <p:nvSpPr>
          <p:cNvPr id="10" name="Rounded Rectangular Callout 3">
            <a:extLst>
              <a:ext uri="{FF2B5EF4-FFF2-40B4-BE49-F238E27FC236}">
                <a16:creationId xmlns:a16="http://schemas.microsoft.com/office/drawing/2014/main" id="{82C6E5FF-844C-420D-A488-2CFB3C698247}"/>
              </a:ext>
            </a:extLst>
          </p:cNvPr>
          <p:cNvSpPr/>
          <p:nvPr/>
        </p:nvSpPr>
        <p:spPr>
          <a:xfrm>
            <a:off x="3945491" y="4773107"/>
            <a:ext cx="1993900" cy="1441450"/>
          </a:xfrm>
          <a:prstGeom prst="wedgeRoundRectCallout">
            <a:avLst>
              <a:gd name="adj1" fmla="val -145305"/>
              <a:gd name="adj2" fmla="val 29487"/>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Use the </a:t>
            </a:r>
            <a:r>
              <a:rPr lang="en-US" sz="1200" b="1" dirty="0">
                <a:effectLst/>
                <a:latin typeface="Georgia" panose="02040502050405020303" pitchFamily="18" charset="0"/>
                <a:ea typeface="Times New Roman" panose="02020603050405020304" pitchFamily="18" charset="0"/>
                <a:cs typeface="Times New Roman" panose="02020603050405020304" pitchFamily="18" charset="0"/>
              </a:rPr>
              <a:t>Save &amp; Continue </a:t>
            </a: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button to move to the next step.</a:t>
            </a:r>
          </a:p>
        </p:txBody>
      </p:sp>
    </p:spTree>
    <p:extLst>
      <p:ext uri="{BB962C8B-B14F-4D97-AF65-F5344CB8AC3E}">
        <p14:creationId xmlns:p14="http://schemas.microsoft.com/office/powerpoint/2010/main" val="371398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1047BA-36BE-2ED0-16BD-E11DB9679E36}"/>
              </a:ext>
            </a:extLst>
          </p:cNvPr>
          <p:cNvSpPr>
            <a:spLocks noGrp="1"/>
          </p:cNvSpPr>
          <p:nvPr>
            <p:ph type="title"/>
          </p:nvPr>
        </p:nvSpPr>
        <p:spPr>
          <a:xfrm>
            <a:off x="381000" y="457200"/>
            <a:ext cx="8763000" cy="533400"/>
          </a:xfrm>
        </p:spPr>
        <p:txBody>
          <a:bodyPr/>
          <a:lstStyle/>
          <a:p>
            <a:r>
              <a:rPr lang="en-US" dirty="0"/>
              <a:t>Adding the Primary Contacts</a:t>
            </a:r>
          </a:p>
        </p:txBody>
      </p:sp>
      <p:pic>
        <p:nvPicPr>
          <p:cNvPr id="5" name="Picture 4">
            <a:extLst>
              <a:ext uri="{FF2B5EF4-FFF2-40B4-BE49-F238E27FC236}">
                <a16:creationId xmlns:a16="http://schemas.microsoft.com/office/drawing/2014/main" id="{54965BE7-F247-4FCD-BE2C-3498B66987F3}"/>
              </a:ext>
            </a:extLst>
          </p:cNvPr>
          <p:cNvPicPr>
            <a:picLocks noChangeAspect="1"/>
          </p:cNvPicPr>
          <p:nvPr/>
        </p:nvPicPr>
        <p:blipFill>
          <a:blip r:embed="rId3"/>
          <a:stretch>
            <a:fillRect/>
          </a:stretch>
        </p:blipFill>
        <p:spPr>
          <a:xfrm>
            <a:off x="1869932" y="1219200"/>
            <a:ext cx="5404135" cy="4525963"/>
          </a:xfrm>
          <a:prstGeom prst="rect">
            <a:avLst/>
          </a:prstGeom>
          <a:noFill/>
        </p:spPr>
      </p:pic>
    </p:spTree>
    <p:extLst>
      <p:ext uri="{BB962C8B-B14F-4D97-AF65-F5344CB8AC3E}">
        <p14:creationId xmlns:p14="http://schemas.microsoft.com/office/powerpoint/2010/main" val="348842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10BDB-7EA1-43E8-9A94-3BAB301F019A}"/>
              </a:ext>
            </a:extLst>
          </p:cNvPr>
          <p:cNvPicPr/>
          <p:nvPr/>
        </p:nvPicPr>
        <p:blipFill rotWithShape="1">
          <a:blip r:embed="rId3"/>
          <a:srcRect b="20037"/>
          <a:stretch/>
        </p:blipFill>
        <p:spPr bwMode="auto">
          <a:xfrm>
            <a:off x="624821" y="1987183"/>
            <a:ext cx="7894357" cy="2883633"/>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A42E7149-B06A-4A34-92FA-DC190C5B9ACB}"/>
              </a:ext>
            </a:extLst>
          </p:cNvPr>
          <p:cNvSpPr>
            <a:spLocks noGrp="1"/>
          </p:cNvSpPr>
          <p:nvPr>
            <p:ph type="title"/>
          </p:nvPr>
        </p:nvSpPr>
        <p:spPr/>
        <p:txBody>
          <a:bodyPr/>
          <a:lstStyle/>
          <a:p>
            <a:r>
              <a:rPr lang="en-US" dirty="0"/>
              <a:t>Step 2: Committee Members</a:t>
            </a:r>
          </a:p>
        </p:txBody>
      </p:sp>
      <p:sp>
        <p:nvSpPr>
          <p:cNvPr id="7" name="Rounded Rectangular Callout 26">
            <a:extLst>
              <a:ext uri="{FF2B5EF4-FFF2-40B4-BE49-F238E27FC236}">
                <a16:creationId xmlns:a16="http://schemas.microsoft.com/office/drawing/2014/main" id="{BE3F1B45-D212-460B-9DA8-7BE18E467399}"/>
              </a:ext>
            </a:extLst>
          </p:cNvPr>
          <p:cNvSpPr/>
          <p:nvPr/>
        </p:nvSpPr>
        <p:spPr>
          <a:xfrm>
            <a:off x="3501534" y="1371148"/>
            <a:ext cx="1993900" cy="1184275"/>
          </a:xfrm>
          <a:prstGeom prst="wedgeRoundRectCallout">
            <a:avLst>
              <a:gd name="adj1" fmla="val 96934"/>
              <a:gd name="adj2" fmla="val 54653"/>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The Grant Center now assigns your project a grant number.</a:t>
            </a:r>
          </a:p>
        </p:txBody>
      </p:sp>
      <p:sp>
        <p:nvSpPr>
          <p:cNvPr id="10" name="Rounded Rectangular Callout 680">
            <a:extLst>
              <a:ext uri="{FF2B5EF4-FFF2-40B4-BE49-F238E27FC236}">
                <a16:creationId xmlns:a16="http://schemas.microsoft.com/office/drawing/2014/main" id="{3F3B0FF4-616C-4FBB-B49F-CE0731B93E74}"/>
              </a:ext>
            </a:extLst>
          </p:cNvPr>
          <p:cNvSpPr/>
          <p:nvPr/>
        </p:nvSpPr>
        <p:spPr>
          <a:xfrm>
            <a:off x="2692400" y="4416066"/>
            <a:ext cx="2070100" cy="1123950"/>
          </a:xfrm>
          <a:prstGeom prst="wedgeRoundRectCallout">
            <a:avLst>
              <a:gd name="adj1" fmla="val -69029"/>
              <a:gd name="adj2" fmla="val -170778"/>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As you complete the steps, you’ll notice that check marks appear next to their labels.</a:t>
            </a:r>
          </a:p>
        </p:txBody>
      </p:sp>
      <p:sp>
        <p:nvSpPr>
          <p:cNvPr id="11" name="Rounded Rectangular Callout 681">
            <a:extLst>
              <a:ext uri="{FF2B5EF4-FFF2-40B4-BE49-F238E27FC236}">
                <a16:creationId xmlns:a16="http://schemas.microsoft.com/office/drawing/2014/main" id="{63ABF2CE-BDCA-423D-B8D8-6126B840EAD1}"/>
              </a:ext>
            </a:extLst>
          </p:cNvPr>
          <p:cNvSpPr/>
          <p:nvPr/>
        </p:nvSpPr>
        <p:spPr>
          <a:xfrm>
            <a:off x="6598974" y="3987698"/>
            <a:ext cx="2070100" cy="1123950"/>
          </a:xfrm>
          <a:prstGeom prst="wedgeRoundRectCallout">
            <a:avLst>
              <a:gd name="adj1" fmla="val -56308"/>
              <a:gd name="adj2" fmla="val -129796"/>
              <a:gd name="adj3" fmla="val 16667"/>
            </a:avLst>
          </a:prstGeom>
          <a:solidFill>
            <a:srgbClr val="005DAA"/>
          </a:solidFill>
          <a:ln>
            <a:solidFill>
              <a:srgbClr val="005DA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dirty="0">
                <a:effectLst/>
                <a:latin typeface="Georgia" panose="02040502050405020303" pitchFamily="18" charset="0"/>
                <a:ea typeface="Times New Roman" panose="02020603050405020304" pitchFamily="18" charset="0"/>
                <a:cs typeface="Times New Roman" panose="02020603050405020304" pitchFamily="18" charset="0"/>
              </a:rPr>
              <a:t>You can click the pencil to edit steps you’ve completed.</a:t>
            </a:r>
          </a:p>
        </p:txBody>
      </p:sp>
    </p:spTree>
    <p:extLst>
      <p:ext uri="{BB962C8B-B14F-4D97-AF65-F5344CB8AC3E}">
        <p14:creationId xmlns:p14="http://schemas.microsoft.com/office/powerpoint/2010/main" val="88596967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60978c-9667-47dd-a61c-cb8d15eb73a7">
      <Terms xmlns="http://schemas.microsoft.com/office/infopath/2007/PartnerControls"/>
    </lcf76f155ced4ddcb4097134ff3c332f>
    <TaxCatchAll xmlns="4e590c43-f40d-41a2-a9ac-ff53ebe7c3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D6FF151D027145B6951FB397EC60AE" ma:contentTypeVersion="24" ma:contentTypeDescription="Create a new document." ma:contentTypeScope="" ma:versionID="3c1f2ebf7b9631ffbaa56f532894f6e3">
  <xsd:schema xmlns:xsd="http://www.w3.org/2001/XMLSchema" xmlns:xs="http://www.w3.org/2001/XMLSchema" xmlns:p="http://schemas.microsoft.com/office/2006/metadata/properties" xmlns:ns2="0560978c-9667-47dd-a61c-cb8d15eb73a7" xmlns:ns3="4e590c43-f40d-41a2-a9ac-ff53ebe7c334" targetNamespace="http://schemas.microsoft.com/office/2006/metadata/properties" ma:root="true" ma:fieldsID="28a0bc31a45a60c4e517d6633a854103" ns2:_="" ns3:_="">
    <xsd:import namespace="0560978c-9667-47dd-a61c-cb8d15eb73a7"/>
    <xsd:import namespace="4e590c43-f40d-41a2-a9ac-ff53ebe7c3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0978c-9667-47dd-a61c-cb8d15eb7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e590c43-f40d-41a2-a9ac-ff53ebe7c33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f47f5f6-cd6b-45a6-829f-4bf1295bb199}" ma:internalName="TaxCatchAll" ma:showField="CatchAllData" ma:web="4e590c43-f40d-41a2-a9ac-ff53ebe7c3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A3A9D3-C9C5-4037-BD7E-A9B4083B3D2A}">
  <ds:schemaRefs>
    <ds:schemaRef ds:uri="0560978c-9667-47dd-a61c-cb8d15eb73a7"/>
    <ds:schemaRef ds:uri="http://schemas.microsoft.com/office/2006/documentManagement/types"/>
    <ds:schemaRef ds:uri="http://purl.org/dc/elements/1.1/"/>
    <ds:schemaRef ds:uri="http://schemas.microsoft.com/office/2006/metadata/properties"/>
    <ds:schemaRef ds:uri="4e590c43-f40d-41a2-a9ac-ff53ebe7c334"/>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10DDF3-1383-4D64-A6B5-57AA2A36D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0978c-9667-47dd-a61c-cb8d15eb73a7"/>
    <ds:schemaRef ds:uri="4e590c43-f40d-41a2-a9ac-ff53ebe7c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5A9283-3E41-430C-AF01-4CD4B6B25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1034</TotalTime>
  <Words>4454</Words>
  <Application>Microsoft Macintosh PowerPoint</Application>
  <PresentationFormat>On-screen Show (4:3)</PresentationFormat>
  <Paragraphs>254</Paragraphs>
  <Slides>35</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ＭＳ Ｐゴシック</vt:lpstr>
      <vt:lpstr>ヒラギノ角ゴ Pro W3</vt:lpstr>
      <vt:lpstr>Arial</vt:lpstr>
      <vt:lpstr>Arial Narrow</vt:lpstr>
      <vt:lpstr>Arial Narrow Bold</vt:lpstr>
      <vt:lpstr>Calibri</vt:lpstr>
      <vt:lpstr>Georgia</vt:lpstr>
      <vt:lpstr>Times New Roman</vt:lpstr>
      <vt:lpstr>Wingdings</vt:lpstr>
      <vt:lpstr>Communications_white</vt:lpstr>
      <vt:lpstr>Custom Design</vt:lpstr>
      <vt:lpstr>2_Custom Design</vt:lpstr>
      <vt:lpstr>PowerPoint Presentation</vt:lpstr>
      <vt:lpstr>FIND THE GRANT CENTER</vt:lpstr>
      <vt:lpstr>NAVIGATE THE GRANT CENTER </vt:lpstr>
      <vt:lpstr>NAVIGATE THE GRANT CENTER </vt:lpstr>
      <vt:lpstr>NAVIGATE THE GRANT CENTER</vt:lpstr>
      <vt:lpstr>APPLY FOR A GLOBAL GRANT</vt:lpstr>
      <vt:lpstr>Step 1: Basic Information</vt:lpstr>
      <vt:lpstr>Adding the Primary Contacts</vt:lpstr>
      <vt:lpstr>Step 2: Committee Members</vt:lpstr>
      <vt:lpstr>NAVIGATE THE GRANT CENTER</vt:lpstr>
      <vt:lpstr>NAVIGATE THE GRANT CENTER</vt:lpstr>
      <vt:lpstr>Step 3: Project Overview</vt:lpstr>
      <vt:lpstr>Step 4 : Areas of Focus</vt:lpstr>
      <vt:lpstr>Step 5: Measuring Success</vt:lpstr>
      <vt:lpstr>Step 6: Location and Dates</vt:lpstr>
      <vt:lpstr>Step 7: Participants</vt:lpstr>
      <vt:lpstr>Step 7: Participants</vt:lpstr>
      <vt:lpstr>Step 8: Budget</vt:lpstr>
      <vt:lpstr>Step 9: Funding</vt:lpstr>
      <vt:lpstr>Step 10: Sustainability</vt:lpstr>
      <vt:lpstr>Step 10: Sustainability</vt:lpstr>
      <vt:lpstr>Step 10: Sustainability </vt:lpstr>
      <vt:lpstr>Step 10: Sustainability </vt:lpstr>
      <vt:lpstr>Step 10: Sustainability </vt:lpstr>
      <vt:lpstr>Step 10: Sustainability </vt:lpstr>
      <vt:lpstr>Step 10: Sustainability </vt:lpstr>
      <vt:lpstr>Supporting Documents</vt:lpstr>
      <vt:lpstr>Step 11: Review and Lock</vt:lpstr>
      <vt:lpstr>Step 12: Authorizations</vt:lpstr>
      <vt:lpstr>Reporting on a Global Grant: Most Common Issues</vt:lpstr>
      <vt:lpstr>Report Landing Page</vt:lpstr>
      <vt:lpstr>Progress or Final Report</vt:lpstr>
      <vt:lpstr>Always add your Expenditures into the Report</vt:lpstr>
      <vt:lpstr>Project Bank Statements</vt:lpstr>
      <vt:lpstr>QUESTIONS?</vt:lpstr>
    </vt:vector>
  </TitlesOfParts>
  <Company>Rotary International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Nakarin Ratanakitsunthorn</cp:lastModifiedBy>
  <cp:revision>34</cp:revision>
  <cp:lastPrinted>2015-06-15T16:19:44Z</cp:lastPrinted>
  <dcterms:created xsi:type="dcterms:W3CDTF">2010-04-16T20:11:30Z</dcterms:created>
  <dcterms:modified xsi:type="dcterms:W3CDTF">2023-02-07T03:20:35Z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Powerpoint template using the new brand guidelines. Set up as 4:3 ratio.</vt:lpwstr>
  </property>
  <property fmtid="{D5CDD505-2E9C-101B-9397-08002B2CF9AE}" pid="4" name="Status">
    <vt:lpwstr>In Review</vt:lpwstr>
  </property>
  <property fmtid="{D5CDD505-2E9C-101B-9397-08002B2CF9AE}" pid="5" name="WhenToUse">
    <vt:lpwstr/>
  </property>
  <property fmtid="{D5CDD505-2E9C-101B-9397-08002B2CF9AE}" pid="6" name="ContentTypeId">
    <vt:lpwstr>0x01010010D6FF151D027145B6951FB397EC60AE</vt:lpwstr>
  </property>
  <property fmtid="{D5CDD505-2E9C-101B-9397-08002B2CF9AE}" pid="7" name="Order">
    <vt:r8>23100</vt:r8>
  </property>
  <property fmtid="{D5CDD505-2E9C-101B-9397-08002B2CF9AE}" pid="8" name="MediaServiceImageTags">
    <vt:lpwstr/>
  </property>
</Properties>
</file>