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 id="2147483704" r:id="rId6"/>
    <p:sldMasterId id="2147483721" r:id="rId7"/>
  </p:sldMasterIdLst>
  <p:notesMasterIdLst>
    <p:notesMasterId r:id="rId36"/>
  </p:notesMasterIdLst>
  <p:sldIdLst>
    <p:sldId id="256" r:id="rId8"/>
    <p:sldId id="560" r:id="rId9"/>
    <p:sldId id="568" r:id="rId10"/>
    <p:sldId id="569" r:id="rId11"/>
    <p:sldId id="575" r:id="rId12"/>
    <p:sldId id="570" r:id="rId13"/>
    <p:sldId id="267" r:id="rId14"/>
    <p:sldId id="307" r:id="rId15"/>
    <p:sldId id="559" r:id="rId16"/>
    <p:sldId id="270" r:id="rId17"/>
    <p:sldId id="308" r:id="rId18"/>
    <p:sldId id="555" r:id="rId19"/>
    <p:sldId id="541" r:id="rId20"/>
    <p:sldId id="543" r:id="rId21"/>
    <p:sldId id="544" r:id="rId22"/>
    <p:sldId id="561" r:id="rId23"/>
    <p:sldId id="461" r:id="rId24"/>
    <p:sldId id="315" r:id="rId25"/>
    <p:sldId id="566" r:id="rId26"/>
    <p:sldId id="316" r:id="rId27"/>
    <p:sldId id="558" r:id="rId28"/>
    <p:sldId id="565" r:id="rId29"/>
    <p:sldId id="573" r:id="rId30"/>
    <p:sldId id="562" r:id="rId31"/>
    <p:sldId id="564" r:id="rId32"/>
    <p:sldId id="577" r:id="rId33"/>
    <p:sldId id="556" r:id="rId34"/>
    <p:sldId id="279" r:id="rId35"/>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na Glucksman" initials="JG" lastIdx="12" clrIdx="0">
    <p:extLst>
      <p:ext uri="{19B8F6BF-5375-455C-9EA6-DF929625EA0E}">
        <p15:presenceInfo xmlns:p15="http://schemas.microsoft.com/office/powerpoint/2012/main" userId="S-1-5-21-2052111302-1645522239-682003330-73196" providerId="AD"/>
      </p:ext>
    </p:extLst>
  </p:cmAuthor>
  <p:cmAuthor id="2" name="Karen McLeod" initials="KM" lastIdx="38" clrIdx="1">
    <p:extLst>
      <p:ext uri="{19B8F6BF-5375-455C-9EA6-DF929625EA0E}">
        <p15:presenceInfo xmlns:p15="http://schemas.microsoft.com/office/powerpoint/2012/main" userId="S::Karen.McLeod@rotary.org::3bc9f78b-d6dd-47d2-82b4-64017abdcd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7458F"/>
    <a:srgbClr val="3333FF"/>
    <a:srgbClr val="005DAA"/>
    <a:srgbClr val="F7A81B"/>
    <a:srgbClr val="BCBDC0"/>
    <a:srgbClr val="48595D"/>
    <a:srgbClr val="872175"/>
    <a:srgbClr val="333333"/>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7" autoAdjust="0"/>
    <p:restoredTop sz="94038" autoAdjust="0"/>
  </p:normalViewPr>
  <p:slideViewPr>
    <p:cSldViewPr snapToGrid="0" showGuides="1">
      <p:cViewPr varScale="1">
        <p:scale>
          <a:sx n="101" d="100"/>
          <a:sy n="101" d="100"/>
        </p:scale>
        <p:origin x="150" y="72"/>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5512"/>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US" dirty="0"/>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2403E561-A38A-4A22-8215-F855A52BC5B1}" type="datetimeFigureOut">
              <a:rPr lang="en-US" smtClean="0"/>
              <a:t>2/10/2023</a:t>
            </a:fld>
            <a:endParaRPr lang="en-US"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US" dirty="0"/>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y.rotary.org/en/take-action/apply-grants/programs-scale-gran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47380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Arial" pitchFamily="-107" charset="0"/>
                <a:ea typeface="ヒラギノ角ゴ Pro W3" pitchFamily="-107" charset="-128"/>
                <a:cs typeface="ヒラギノ角ゴ Pro W3" pitchFamily="-107" charset="-128"/>
              </a:rPr>
              <a:t>Another key feature of Global Grants is that they must produce measurable impact in one of the Areas of Focus. </a:t>
            </a:r>
          </a:p>
          <a:p>
            <a:endParaRPr lang="en-US" sz="1900" dirty="0">
              <a:latin typeface="Arial" pitchFamily="-107" charset="0"/>
              <a:ea typeface="ヒラギノ角ゴ Pro W3" pitchFamily="-107" charset="-128"/>
              <a:cs typeface="ヒラギノ角ゴ Pro W3" pitchFamily="-107" charset="-128"/>
            </a:endParaRPr>
          </a:p>
          <a:p>
            <a:r>
              <a:rPr lang="en-US" sz="1900" dirty="0">
                <a:latin typeface="Arial" pitchFamily="-107" charset="0"/>
                <a:ea typeface="ヒラギノ角ゴ Pro W3" pitchFamily="-107" charset="-128"/>
                <a:cs typeface="ヒラギノ角ゴ Pro W3" pitchFamily="-107" charset="-128"/>
              </a:rPr>
              <a:t>We have identified specific causes to target to maximize our local and global impact. We call these our areas of focus. Through global grants we help clubs focus their service efforts in the following areas:</a:t>
            </a:r>
          </a:p>
          <a:p>
            <a:endParaRPr lang="en-US" sz="1900" dirty="0">
              <a:latin typeface="Arial" pitchFamily="-107" charset="0"/>
              <a:ea typeface="ヒラギノ角ゴ Pro W3" pitchFamily="-107" charset="-128"/>
              <a:cs typeface="ヒラギノ角ゴ Pro W3" pitchFamily="-107" charset="-128"/>
            </a:endParaRPr>
          </a:p>
          <a:p>
            <a:pPr marL="181137" indent="-181137">
              <a:buFont typeface="Arial" pitchFamily="34" charset="0"/>
              <a:buChar char="•"/>
            </a:pPr>
            <a:r>
              <a:rPr lang="en-US" sz="1300" dirty="0">
                <a:latin typeface="Arial"/>
                <a:ea typeface="MS Mincho"/>
              </a:rPr>
              <a:t>Peacebuilding and conflict prevention</a:t>
            </a:r>
          </a:p>
          <a:p>
            <a:pPr marL="181137" indent="-181137" defTabSz="966064" eaLnBrk="0" fontAlgn="base" hangingPunct="0">
              <a:buFont typeface="Arial" pitchFamily="34" charset="0"/>
              <a:buChar char="•"/>
              <a:defRPr/>
            </a:pPr>
            <a:r>
              <a:rPr lang="en-US" sz="1300" dirty="0">
                <a:latin typeface="Arial"/>
                <a:ea typeface="MS Mincho"/>
              </a:rPr>
              <a:t>Disease prevention and treatment</a:t>
            </a:r>
          </a:p>
          <a:p>
            <a:pPr marL="181137" indent="-181137" defTabSz="966064" eaLnBrk="0" fontAlgn="base" hangingPunct="0">
              <a:buFont typeface="Arial" pitchFamily="34" charset="0"/>
              <a:buChar char="•"/>
              <a:defRPr/>
            </a:pPr>
            <a:r>
              <a:rPr lang="en-US" sz="1300" dirty="0">
                <a:latin typeface="Arial"/>
                <a:ea typeface="MS Mincho"/>
              </a:rPr>
              <a:t>Water, sanitation, and hygiene</a:t>
            </a:r>
          </a:p>
          <a:p>
            <a:pPr marL="181137" indent="-181137">
              <a:buFont typeface="Arial" pitchFamily="34" charset="0"/>
              <a:buChar char="•"/>
            </a:pPr>
            <a:r>
              <a:rPr lang="en-US" sz="1300" dirty="0">
                <a:latin typeface="Arial"/>
                <a:ea typeface="MS Mincho"/>
              </a:rPr>
              <a:t>Maternal and child health</a:t>
            </a:r>
          </a:p>
          <a:p>
            <a:pPr marL="181137" indent="-181137">
              <a:buFont typeface="Arial" pitchFamily="34" charset="0"/>
              <a:buChar char="•"/>
            </a:pPr>
            <a:r>
              <a:rPr lang="en-US" sz="1300" dirty="0">
                <a:latin typeface="Arial"/>
                <a:ea typeface="MS Mincho"/>
              </a:rPr>
              <a:t>Basic education and literacy</a:t>
            </a:r>
          </a:p>
          <a:p>
            <a:pPr marL="181137" indent="-181137">
              <a:buFont typeface="Arial" pitchFamily="34" charset="0"/>
              <a:buChar char="•"/>
            </a:pPr>
            <a:r>
              <a:rPr lang="en-US" sz="1300" dirty="0">
                <a:latin typeface="Arial"/>
                <a:ea typeface="MS Mincho"/>
              </a:rPr>
              <a:t>Community economic development</a:t>
            </a:r>
          </a:p>
          <a:p>
            <a:pPr marL="181137" indent="-181137">
              <a:buFont typeface="Arial" pitchFamily="34" charset="0"/>
              <a:buChar char="•"/>
            </a:pPr>
            <a:r>
              <a:rPr lang="en-US" sz="1300" dirty="0">
                <a:latin typeface="Arial"/>
                <a:ea typeface="MS Mincho"/>
              </a:rPr>
              <a:t>Environment - This is our newest area of focus.</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1671119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 mentioned earlier, global grants must support projects that are sustainable. Sustainability means different things to different organizations. For Rotary, sustainability means providing long-term solutions to community needs that the beneficiaries can maintain after grant funding ends.</a:t>
            </a:r>
          </a:p>
          <a:p>
            <a:endParaRPr lang="en-US" b="0" dirty="0"/>
          </a:p>
          <a:p>
            <a:r>
              <a:rPr lang="en-US" b="0" dirty="0"/>
              <a:t>To help Rotary members understand what we mean by sustainability, we’ve identified six steps that can help to ensure the long-term sustainability of a project.</a:t>
            </a:r>
          </a:p>
          <a:p>
            <a:endParaRPr lang="en-US" b="0" dirty="0"/>
          </a:p>
          <a:p>
            <a:r>
              <a:rPr lang="en-US" b="0" dirty="0"/>
              <a:t>Step 1 Start with the community </a:t>
            </a:r>
          </a:p>
          <a:p>
            <a:r>
              <a:rPr lang="en-US" b="0" dirty="0"/>
              <a:t>Step 2 Encourage Local Ownership</a:t>
            </a:r>
          </a:p>
          <a:p>
            <a:r>
              <a:rPr lang="en-US" b="0" dirty="0"/>
              <a:t>Step 3 Provide Training</a:t>
            </a:r>
          </a:p>
          <a:p>
            <a:r>
              <a:rPr lang="en-US" b="0" dirty="0"/>
              <a:t>Step 4 Buy Local </a:t>
            </a:r>
          </a:p>
          <a:p>
            <a:r>
              <a:rPr lang="en-US" b="0" dirty="0"/>
              <a:t>Step 5 Find Local Funding </a:t>
            </a:r>
          </a:p>
          <a:p>
            <a:r>
              <a:rPr lang="en-US" b="0" dirty="0"/>
              <a:t>Step 6 Measure Your Success</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1252165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0" dirty="0"/>
              <a:t>International collaboration is also a key feature of global grants.</a:t>
            </a:r>
          </a:p>
          <a:p>
            <a:pPr defTabSz="966064">
              <a:defRPr/>
            </a:pPr>
            <a:endParaRPr lang="en-US" b="0" dirty="0"/>
          </a:p>
          <a:p>
            <a:pPr defTabSz="966064">
              <a:defRPr/>
            </a:pPr>
            <a:r>
              <a:rPr lang="en-US" b="0" dirty="0"/>
              <a:t>The Rotary network allows you to work toward a common goal with members from other countries, which also offers the chance to build goodwill and understanding. Networking is one of the things Rotary does best and we have many resources and ways to connect. So take full advantage of your Rotary!</a:t>
            </a:r>
          </a:p>
          <a:p>
            <a:pPr defTabSz="966064">
              <a:defRPr/>
            </a:pPr>
            <a:endParaRPr lang="en-US" b="0" dirty="0"/>
          </a:p>
          <a:p>
            <a:endParaRPr lang="en-US" b="0" dirty="0"/>
          </a:p>
          <a:p>
            <a:r>
              <a:rPr lang="en-US" b="0" dirty="0"/>
              <a:t>You have many ways to find partners in Rotary</a:t>
            </a:r>
            <a:r>
              <a:rPr lang="en-US" dirty="0"/>
              <a:t>:</a:t>
            </a:r>
            <a:endParaRPr lang="en-US" b="1" dirty="0"/>
          </a:p>
          <a:p>
            <a:pPr marL="181137" indent="-181137">
              <a:buFont typeface="Arial" panose="020B0604020202020204" pitchFamily="34" charset="0"/>
              <a:buChar char="•"/>
            </a:pPr>
            <a:r>
              <a:rPr lang="en-US" dirty="0"/>
              <a:t>Discussion Groups on My Rotary. In these forums, clubs exchange project ideas and request assistance.</a:t>
            </a:r>
          </a:p>
          <a:p>
            <a:pPr marL="181137" indent="-181137">
              <a:buFont typeface="Arial" panose="020B0604020202020204" pitchFamily="34" charset="0"/>
              <a:buChar char="•"/>
            </a:pPr>
            <a:r>
              <a:rPr lang="en-US" dirty="0"/>
              <a:t>Rotary Action Groups. They bring together members and others who are experts in a particular field to help clubs and districts with projects.</a:t>
            </a:r>
          </a:p>
          <a:p>
            <a:pPr marL="181137" indent="-181137">
              <a:buFont typeface="Arial" panose="020B0604020202020204" pitchFamily="34" charset="0"/>
              <a:buChar char="•"/>
            </a:pPr>
            <a:r>
              <a:rPr lang="en-US" dirty="0"/>
              <a:t>Intercountry committees. These networks of Rotary clubs or districts in two or more countries work together on service projects, sponsoring new clubs, or other activities.</a:t>
            </a:r>
          </a:p>
          <a:p>
            <a:pPr marL="181137" indent="-181137">
              <a:buFont typeface="Arial" panose="020B0604020202020204" pitchFamily="34" charset="0"/>
              <a:buChar char="•"/>
            </a:pPr>
            <a:r>
              <a:rPr lang="en-US" dirty="0"/>
              <a:t>Project fairs. Districts host these regional events to encourage international friendship and collaboration.</a:t>
            </a:r>
          </a:p>
          <a:p>
            <a:pPr marL="181137" indent="-181137">
              <a:buFont typeface="Arial" panose="020B0604020202020204" pitchFamily="34" charset="0"/>
              <a:buChar char="•"/>
            </a:pPr>
            <a:r>
              <a:rPr lang="en-US" dirty="0"/>
              <a:t>Rotary Fellowships. These independent social groups focus on a hobby, recreational activity, or profession.</a:t>
            </a:r>
          </a:p>
          <a:p>
            <a:pPr marL="181137" indent="-181137">
              <a:buFont typeface="Arial" panose="020B0604020202020204" pitchFamily="34" charset="0"/>
              <a:buChar char="•"/>
            </a:pPr>
            <a:r>
              <a:rPr lang="en-US" dirty="0"/>
              <a:t>Rotary Showcase. This is where clubs can seek partners or financial support, share project budgets, and build relationships with other clubs.</a:t>
            </a:r>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7945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briefly talk about Qualification</a:t>
            </a:r>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86073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Times New Roman"/>
                <a:ea typeface="MS Mincho"/>
              </a:rPr>
              <a:t>As I mentioned earlier in the presentation, districts must become qualified in order to receive grant funding from The Rotary Foundation. The online qualification process helps ensure that your district understands your financial responsibilities, including stewardship, and is prepared to take them on. Qualification must be completed each year.</a:t>
            </a:r>
          </a:p>
          <a:p>
            <a:endParaRPr lang="en-US" sz="1300" dirty="0">
              <a:latin typeface="Times New Roman"/>
              <a:ea typeface="MS Mincho"/>
            </a:endParaRPr>
          </a:p>
          <a:p>
            <a:r>
              <a:rPr lang="en-US" sz="1300" dirty="0">
                <a:latin typeface="Times New Roman"/>
                <a:ea typeface="MS Mincho"/>
              </a:rPr>
              <a:t>Becoming qualified is simple. Your district governor, governor-elect, and Rotary Foundation chair should:</a:t>
            </a:r>
          </a:p>
          <a:p>
            <a:endParaRPr lang="en-US" sz="1300" dirty="0">
              <a:latin typeface="Times New Roman"/>
              <a:ea typeface="MS Mincho"/>
            </a:endParaRPr>
          </a:p>
          <a:p>
            <a:pPr marL="181137" indent="-181137">
              <a:buFont typeface="Arial" pitchFamily="34" charset="0"/>
              <a:buChar char="•"/>
            </a:pPr>
            <a:r>
              <a:rPr lang="en-US" sz="1300" dirty="0">
                <a:latin typeface="Times New Roman"/>
                <a:ea typeface="MS Mincho"/>
              </a:rPr>
              <a:t>Read through the district qualification memorandum of understanding (MOU), answer a series of questions, and agree to the MOU</a:t>
            </a:r>
          </a:p>
          <a:p>
            <a:pPr marL="181137" indent="-181137">
              <a:buFont typeface="Arial" pitchFamily="34" charset="0"/>
              <a:buChar char="•"/>
            </a:pPr>
            <a:r>
              <a:rPr lang="en-US" sz="1300" dirty="0">
                <a:latin typeface="Times New Roman"/>
                <a:ea typeface="MS Mincho"/>
              </a:rPr>
              <a:t>Conduct grant management seminars for clubs</a:t>
            </a:r>
          </a:p>
          <a:p>
            <a:endParaRPr lang="en-US" dirty="0"/>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47847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eaLnBrk="0" fontAlgn="base" hangingPunct="0">
              <a:spcBef>
                <a:spcPct val="30000"/>
              </a:spcBef>
              <a:spcAft>
                <a:spcPct val="0"/>
              </a:spcAft>
              <a:defRPr/>
            </a:pPr>
            <a:r>
              <a:rPr lang="en-US" sz="1300" dirty="0">
                <a:latin typeface="Arial" charset="0"/>
                <a:ea typeface="Arial" pitchFamily="1" charset="0"/>
                <a:cs typeface="Arial" charset="0"/>
              </a:rPr>
              <a:t>Clubs that want to apply for global grants must also be qualified. Districts are responsible for qualifying their clubs each year.  To become qualified, your president and president-elect must:</a:t>
            </a:r>
          </a:p>
          <a:p>
            <a:endParaRPr lang="en-US" sz="1300" dirty="0">
              <a:latin typeface="Arial" charset="0"/>
              <a:ea typeface="Arial" pitchFamily="1" charset="0"/>
              <a:cs typeface="Arial" charset="0"/>
            </a:endParaRPr>
          </a:p>
          <a:p>
            <a:pPr marL="181137" indent="-181137">
              <a:buFont typeface="Arial" pitchFamily="34" charset="0"/>
              <a:buChar char="•"/>
            </a:pPr>
            <a:r>
              <a:rPr lang="en-US" sz="1300" dirty="0">
                <a:latin typeface="Arial" charset="0"/>
                <a:ea typeface="Arial" pitchFamily="1" charset="0"/>
                <a:cs typeface="Arial" charset="0"/>
              </a:rPr>
              <a:t>Agree to implement the club qualification MOU</a:t>
            </a:r>
          </a:p>
          <a:p>
            <a:pPr marL="181137" indent="-181137">
              <a:buFont typeface="Arial" pitchFamily="34" charset="0"/>
              <a:buChar char="•"/>
            </a:pPr>
            <a:r>
              <a:rPr lang="en-US" sz="1300" dirty="0">
                <a:latin typeface="Arial" charset="0"/>
                <a:ea typeface="Arial" pitchFamily="1" charset="0"/>
                <a:cs typeface="Arial" charset="0"/>
              </a:rPr>
              <a:t>Send at least one club member to a grant management seminar held by your district or complete the online grant management seminar in Rotary’s Learning Center.</a:t>
            </a:r>
          </a:p>
          <a:p>
            <a:pPr marL="181137" indent="-181137">
              <a:buFont typeface="Arial" pitchFamily="34" charset="0"/>
              <a:buChar char="•"/>
            </a:pPr>
            <a:r>
              <a:rPr lang="en-US" sz="1300" dirty="0">
                <a:latin typeface="Arial" charset="0"/>
                <a:ea typeface="Arial" pitchFamily="1" charset="0"/>
                <a:cs typeface="Arial" charset="0"/>
              </a:rPr>
              <a:t>Complete any additional steps that your district requires </a:t>
            </a:r>
          </a:p>
          <a:p>
            <a:endParaRPr lang="en-US" sz="1300" dirty="0">
              <a:latin typeface="Arial" charset="0"/>
              <a:ea typeface="Arial" pitchFamily="1" charset="0"/>
              <a:cs typeface="Arial" charset="0"/>
            </a:endParaRPr>
          </a:p>
          <a:p>
            <a:r>
              <a:rPr lang="en-US" sz="1300" dirty="0">
                <a:latin typeface="Arial" charset="0"/>
                <a:ea typeface="Arial" pitchFamily="1" charset="0"/>
                <a:cs typeface="Arial" charset="0"/>
              </a:rPr>
              <a:t>Your club must qualify each year if you plan to apply for global grants.</a:t>
            </a:r>
          </a:p>
          <a:p>
            <a:endParaRPr lang="en-US" dirty="0"/>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75315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support clubs, we have a series of grant management courses available online in Rotary’s Learning Center. These courses are grouped together into a Grant Management Seminar Learning Plan. </a:t>
            </a:r>
            <a:r>
              <a:rPr lang="en-US" sz="1300" dirty="0"/>
              <a:t>These courses can help clubs get qualified for Rotary Foundation grants and offer them strategies for developing successful projects. </a:t>
            </a:r>
          </a:p>
          <a:p>
            <a:endParaRPr lang="en-US" sz="1300" dirty="0"/>
          </a:p>
          <a:p>
            <a:r>
              <a:rPr lang="en-US" sz="1300" dirty="0"/>
              <a:t>Topics include:</a:t>
            </a:r>
          </a:p>
          <a:p>
            <a:pPr marL="181137" indent="-181137">
              <a:buFont typeface="Arial" panose="020B0604020202020204" pitchFamily="34" charset="0"/>
              <a:buChar char="•"/>
            </a:pPr>
            <a:r>
              <a:rPr lang="en-US" sz="1300" dirty="0"/>
              <a:t>Making your project sustainable</a:t>
            </a:r>
          </a:p>
          <a:p>
            <a:pPr marL="181137" indent="-181137">
              <a:buFont typeface="Arial" panose="020B0604020202020204" pitchFamily="34" charset="0"/>
              <a:buChar char="•"/>
            </a:pPr>
            <a:r>
              <a:rPr lang="en-US" sz="1300" dirty="0"/>
              <a:t>Conducting community assessments</a:t>
            </a:r>
          </a:p>
          <a:p>
            <a:pPr marL="181137" indent="-181137">
              <a:buFont typeface="Arial" panose="020B0604020202020204" pitchFamily="34" charset="0"/>
              <a:buChar char="•"/>
            </a:pPr>
            <a:r>
              <a:rPr lang="en-US" sz="1300" dirty="0"/>
              <a:t>Planning effective projects</a:t>
            </a:r>
          </a:p>
          <a:p>
            <a:pPr marL="181137" indent="-181137">
              <a:buFont typeface="Arial" panose="020B0604020202020204" pitchFamily="34" charset="0"/>
              <a:buChar char="•"/>
            </a:pPr>
            <a:r>
              <a:rPr lang="en-US" sz="1300" dirty="0"/>
              <a:t>Managing grant finances</a:t>
            </a:r>
          </a:p>
          <a:p>
            <a:pPr marL="181137" indent="-181137">
              <a:buFont typeface="Arial" panose="020B0604020202020204" pitchFamily="34" charset="0"/>
              <a:buChar char="•"/>
            </a:pPr>
            <a:r>
              <a:rPr lang="en-US" sz="1300" dirty="0"/>
              <a:t>Reporting on grants, and much more</a:t>
            </a:r>
          </a:p>
          <a:p>
            <a:pPr marL="181137" indent="-181137">
              <a:buFont typeface="Arial" panose="020B0604020202020204" pitchFamily="34" charset="0"/>
              <a:buChar char="•"/>
            </a:pPr>
            <a:endParaRPr lang="en-US" sz="1300" dirty="0"/>
          </a:p>
          <a:p>
            <a:pPr defTabSz="966064">
              <a:defRPr/>
            </a:pPr>
            <a:r>
              <a:rPr lang="en-US" sz="1300" dirty="0"/>
              <a:t>Districts can choose to offer the online courses as a way to get qualified, or they can choose a mixed approach, having attendees take the online courses first and then attend a shorter in-person training to discuss district requirements, questions, etc. </a:t>
            </a:r>
          </a:p>
          <a:p>
            <a:endParaRPr lang="en-US" dirty="0"/>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72888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this summary</a:t>
            </a:r>
            <a:r>
              <a:rPr lang="en-US" baseline="0" dirty="0"/>
              <a:t> chart that highlights the differences between District and Global Grants.</a:t>
            </a:r>
            <a:endParaRPr lang="en-US" dirty="0"/>
          </a:p>
          <a:p>
            <a:pPr lvl="0"/>
            <a:endParaRPr lang="en-US" dirty="0"/>
          </a:p>
        </p:txBody>
      </p:sp>
      <p:sp>
        <p:nvSpPr>
          <p:cNvPr id="4" name="Slide Number Placeholder 3"/>
          <p:cNvSpPr>
            <a:spLocks noGrp="1"/>
          </p:cNvSpPr>
          <p:nvPr>
            <p:ph type="sldNum" sz="quarter" idx="10"/>
          </p:nvPr>
        </p:nvSpPr>
        <p:spPr/>
        <p:txBody>
          <a:bodyPr/>
          <a:lstStyle/>
          <a:p>
            <a:pPr defTabSz="984513" eaLnBrk="0" fontAlgn="base" hangingPunct="0">
              <a:spcBef>
                <a:spcPct val="0"/>
              </a:spcBef>
              <a:spcAft>
                <a:spcPct val="0"/>
              </a:spcAft>
              <a:defRPr/>
            </a:pPr>
            <a:fld id="{93C78EDF-7F9E-A94B-AD72-CDE445A65B8A}" type="slidenum">
              <a:rPr lang="en-US">
                <a:solidFill>
                  <a:srgbClr val="000000"/>
                </a:solidFill>
                <a:latin typeface="Arial" panose="020B0604020202020204" pitchFamily="34" charset="0"/>
                <a:ea typeface="ヒラギノ角ゴ Pro W3" pitchFamily="-84" charset="-128"/>
              </a:rPr>
              <a:pPr defTabSz="984513" eaLnBrk="0" fontAlgn="base" hangingPunct="0">
                <a:spcBef>
                  <a:spcPct val="0"/>
                </a:spcBef>
                <a:spcAft>
                  <a:spcPct val="0"/>
                </a:spcAft>
                <a:defRPr/>
              </a:pPr>
              <a:t>17</a:t>
            </a:fld>
            <a:endParaRPr lang="en-US">
              <a:solidFill>
                <a:srgbClr val="000000"/>
              </a:solidFill>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102934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eaLnBrk="0" fontAlgn="base" hangingPunct="0">
              <a:spcBef>
                <a:spcPct val="30000"/>
              </a:spcBef>
              <a:spcAft>
                <a:spcPct val="0"/>
              </a:spcAft>
              <a:defRPr/>
            </a:pPr>
            <a:r>
              <a:rPr lang="en-US" sz="1300" dirty="0">
                <a:latin typeface="Arial" pitchFamily="-107" charset="0"/>
                <a:ea typeface="MS PGothic" panose="020B0600070205080204" pitchFamily="34" charset="-128"/>
                <a:cs typeface="ヒラギノ角ゴ Pro W3" pitchFamily="-107" charset="-128"/>
              </a:rPr>
              <a:t>Now I’d like to share some information about one of our newer grant types: disaster response grants. These grants </a:t>
            </a:r>
            <a:r>
              <a:rPr lang="en-US" sz="1300" dirty="0">
                <a:latin typeface="Arial" pitchFamily="-107" charset="0"/>
                <a:ea typeface="ＭＳ Ｐゴシック" charset="0"/>
                <a:cs typeface="ヒラギノ角ゴ Pro W3" pitchFamily="-107" charset="-128"/>
              </a:rPr>
              <a:t>support relief and recovery efforts in areas affected by natural disaster. Qualified districts in affected areas may apply for grants of up to $25,000, based on the availability of funds. Grant funds can be used to provide basic items such as water, food, medicine, and clothing.</a:t>
            </a:r>
          </a:p>
          <a:p>
            <a:pPr defTabSz="966064" eaLnBrk="0" fontAlgn="base" hangingPunct="0">
              <a:spcBef>
                <a:spcPct val="30000"/>
              </a:spcBef>
              <a:spcAft>
                <a:spcPct val="0"/>
              </a:spcAft>
              <a:defRPr/>
            </a:pPr>
            <a:endParaRPr lang="en-US" sz="1300" dirty="0">
              <a:latin typeface="Arial" pitchFamily="-107" charset="0"/>
              <a:ea typeface="ＭＳ Ｐゴシック" charset="0"/>
              <a:cs typeface="ヒラギノ角ゴ Pro W3" pitchFamily="-107" charset="-128"/>
            </a:endParaRPr>
          </a:p>
          <a:p>
            <a:pPr defTabSz="966064" eaLnBrk="0" fontAlgn="base" hangingPunct="0">
              <a:spcBef>
                <a:spcPct val="30000"/>
              </a:spcBef>
              <a:spcAft>
                <a:spcPct val="0"/>
              </a:spcAft>
              <a:defRPr/>
            </a:pPr>
            <a:r>
              <a:rPr lang="en-US" sz="1300" dirty="0">
                <a:latin typeface="Arial" pitchFamily="-107" charset="0"/>
                <a:ea typeface="ＭＳ Ｐゴシック" charset="0"/>
                <a:cs typeface="ヒラギノ角ゴ Pro W3" pitchFamily="-107" charset="-128"/>
              </a:rPr>
              <a:t>Districts that request help are responsible for determining the needs in communities affected by disaster. They should work closely with local officials and community groups to ensure that the funding meets the most pressing needs.</a:t>
            </a:r>
          </a:p>
          <a:p>
            <a:pPr defTabSz="966064" eaLnBrk="0" fontAlgn="base" hangingPunct="0">
              <a:spcBef>
                <a:spcPct val="30000"/>
              </a:spcBef>
              <a:spcAft>
                <a:spcPct val="0"/>
              </a:spcAft>
              <a:defRPr/>
            </a:pPr>
            <a:endParaRPr lang="en-US" sz="1300" dirty="0">
              <a:latin typeface="Arial" pitchFamily="-107" charset="0"/>
              <a:ea typeface="ＭＳ Ｐゴシック" charset="0"/>
              <a:cs typeface="ヒラギノ角ゴ Pro W3" pitchFamily="-107" charset="-128"/>
            </a:endParaRPr>
          </a:p>
          <a:p>
            <a:pPr lvl="0"/>
            <a:r>
              <a:rPr lang="en-US" sz="1300" dirty="0">
                <a:latin typeface="Arial" pitchFamily="-107" charset="0"/>
                <a:ea typeface="ＭＳ Ｐゴシック" charset="0"/>
                <a:cs typeface="ヒラギノ角ゴ Pro W3" pitchFamily="-107" charset="-128"/>
              </a:rPr>
              <a:t>These grants are funded by contributions to the Rotary Disaster Response Fund. The fund can accept cash contributions and District Designated Funds (DDF). It is a general disaster-related reserve, and contributions cannot be designated for specific events. </a:t>
            </a:r>
          </a:p>
        </p:txBody>
      </p:sp>
      <p:sp>
        <p:nvSpPr>
          <p:cNvPr id="4" name="Slide Number Placeholder 3"/>
          <p:cNvSpPr>
            <a:spLocks noGrp="1"/>
          </p:cNvSpPr>
          <p:nvPr>
            <p:ph type="sldNum" sz="quarter" idx="5"/>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3300970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US" sz="1300" dirty="0">
                <a:latin typeface="Georgia" panose="02040502050405020303" pitchFamily="18" charset="0"/>
                <a:ea typeface="ヒラギノ角ゴ Pro W3" pitchFamily="-107" charset="-128"/>
                <a:cs typeface="ヒラギノ角ゴ Pro W3" pitchFamily="-107" charset="-128"/>
              </a:rPr>
              <a:t>The Rotary Peace Centers program has a vision of </a:t>
            </a:r>
            <a:r>
              <a:rPr lang="en-US" sz="1300" b="1" dirty="0">
                <a:latin typeface="Georgia" panose="02040502050405020303" pitchFamily="18" charset="0"/>
                <a:ea typeface="ヒラギノ角ゴ Pro W3" pitchFamily="-107" charset="-128"/>
                <a:cs typeface="ヒラギノ角ゴ Pro W3" pitchFamily="-107" charset="-128"/>
              </a:rPr>
              <a:t>creating sustainable peace</a:t>
            </a:r>
            <a:r>
              <a:rPr lang="en-US" sz="1300" dirty="0">
                <a:latin typeface="Georgia" panose="02040502050405020303" pitchFamily="18" charset="0"/>
                <a:ea typeface="ヒラギノ角ゴ Pro W3" pitchFamily="-107" charset="-128"/>
                <a:cs typeface="ヒラギノ角ゴ Pro W3" pitchFamily="-107" charset="-128"/>
              </a:rPr>
              <a:t> ― encompassing a network of peacebuilders and community leaders dedicated to preventing and resolving conflicts around the globe. </a:t>
            </a:r>
          </a:p>
          <a:p>
            <a:pPr defTabSz="966064" fontAlgn="base">
              <a:defRPr/>
            </a:pPr>
            <a:endParaRPr lang="en-US" sz="1300" dirty="0">
              <a:latin typeface="Georgia" panose="02040502050405020303" pitchFamily="18" charset="0"/>
              <a:ea typeface="ヒラギノ角ゴ Pro W3" pitchFamily="-107" charset="-128"/>
              <a:cs typeface="ヒラギノ角ゴ Pro W3" pitchFamily="-107" charset="-128"/>
            </a:endParaRPr>
          </a:p>
          <a:p>
            <a:pPr defTabSz="966064" fontAlgn="base">
              <a:defRPr/>
            </a:pPr>
            <a:r>
              <a:rPr lang="en-US" sz="1300" dirty="0">
                <a:latin typeface="Georgia" panose="02040502050405020303" pitchFamily="18" charset="0"/>
                <a:ea typeface="ヒラギノ角ゴ Pro W3" pitchFamily="-107" charset="-128"/>
                <a:cs typeface="ヒラギノ角ゴ Pro W3" pitchFamily="-107" charset="-128"/>
              </a:rPr>
              <a:t>Rotary has developed partnerships with 8 renowned universities that host the Rotary Peace Centers. The centers empower, educate, and increase the capacity of peacebuilders through rigorous academic training, practice, and global networking opportunities.</a:t>
            </a:r>
          </a:p>
          <a:p>
            <a:pPr defTabSz="966064" fontAlgn="base">
              <a:defRPr/>
            </a:pPr>
            <a:endParaRPr lang="en-US" sz="1300" dirty="0">
              <a:latin typeface="Georgia" panose="02040502050405020303" pitchFamily="18" charset="0"/>
              <a:ea typeface="ヒラギノ角ゴ Pro W3" pitchFamily="-107" charset="-128"/>
              <a:cs typeface="ヒラギノ角ゴ Pro W3" pitchFamily="-107" charset="-128"/>
            </a:endParaRPr>
          </a:p>
          <a:p>
            <a:pPr defTabSz="966064" fontAlgn="base">
              <a:defRPr/>
            </a:pPr>
            <a:r>
              <a:rPr lang="en-US" altLang="en-US" dirty="0">
                <a:latin typeface="Georgia" panose="02040502050405020303" pitchFamily="18" charset="0"/>
                <a:ea typeface="ヒラギノ角ゴ Pro W3" pitchFamily="-111" charset="-128"/>
              </a:rPr>
              <a:t>Up to 130 Rotary Peace Fellows are selected each year to earn a master’s degree </a:t>
            </a:r>
            <a:r>
              <a:rPr lang="en-US" altLang="en-US" b="1" dirty="0">
                <a:latin typeface="Georgia" panose="02040502050405020303" pitchFamily="18" charset="0"/>
                <a:ea typeface="ヒラギノ角ゴ Pro W3" pitchFamily="-111" charset="-128"/>
              </a:rPr>
              <a:t>or</a:t>
            </a:r>
            <a:r>
              <a:rPr lang="en-US" altLang="en-US" dirty="0">
                <a:latin typeface="Georgia" panose="02040502050405020303" pitchFamily="18" charset="0"/>
                <a:ea typeface="ヒラギノ角ゴ Pro W3" pitchFamily="-111" charset="-128"/>
              </a:rPr>
              <a:t> a professional development certificate. </a:t>
            </a:r>
            <a:endParaRPr lang="en-US" sz="1300" dirty="0">
              <a:latin typeface="Georgia" panose="02040502050405020303" pitchFamily="18" charset="0"/>
              <a:ea typeface="ヒラギノ角ゴ Pro W3" pitchFamily="-107" charset="-128"/>
              <a:cs typeface="ヒラギノ角ゴ Pro W3" pitchFamily="-107" charset="-128"/>
            </a:endParaRPr>
          </a:p>
          <a:p>
            <a:pPr defTabSz="966064" fontAlgn="base">
              <a:defRPr/>
            </a:pPr>
            <a:endParaRPr lang="en-US" sz="1300" dirty="0">
              <a:latin typeface="Georgia" panose="02040502050405020303" pitchFamily="18" charset="0"/>
              <a:ea typeface="ヒラギノ角ゴ Pro W3" pitchFamily="-107" charset="-128"/>
              <a:cs typeface="ヒラギノ角ゴ Pro W3" pitchFamily="-107" charset="-128"/>
            </a:endParaRPr>
          </a:p>
          <a:p>
            <a:pPr defTabSz="966064">
              <a:defRPr/>
            </a:pPr>
            <a:r>
              <a:rPr lang="en-US" sz="1300" dirty="0">
                <a:latin typeface="Georgia" panose="02040502050405020303" pitchFamily="18" charset="0"/>
                <a:ea typeface="ヒラギノ角ゴ Pro W3" pitchFamily="-107" charset="-128"/>
                <a:cs typeface="ヒラギノ角ゴ Pro W3" pitchFamily="-107" charset="-128"/>
              </a:rPr>
              <a:t>Since the Rotary Peace Centers began in 2002, more than </a:t>
            </a:r>
            <a:r>
              <a:rPr lang="en-US" sz="1300" b="1" dirty="0">
                <a:latin typeface="Georgia" panose="02040502050405020303" pitchFamily="18" charset="0"/>
                <a:ea typeface="ヒラギノ角ゴ Pro W3" pitchFamily="-107" charset="-128"/>
                <a:cs typeface="ヒラギノ角ゴ Pro W3" pitchFamily="-107" charset="-128"/>
              </a:rPr>
              <a:t>1,400 people </a:t>
            </a:r>
            <a:r>
              <a:rPr lang="en-US" sz="1300" dirty="0">
                <a:latin typeface="Georgia" panose="02040502050405020303" pitchFamily="18" charset="0"/>
                <a:ea typeface="ヒラギノ角ゴ Pro W3" pitchFamily="-107" charset="-128"/>
                <a:cs typeface="ヒラギノ角ゴ Pro W3" pitchFamily="-107" charset="-128"/>
              </a:rPr>
              <a:t>have graduated from our programs and are working on peace and development initiatives in more than </a:t>
            </a:r>
            <a:r>
              <a:rPr lang="en-US" sz="1300" b="1" dirty="0">
                <a:latin typeface="Georgia" panose="02040502050405020303" pitchFamily="18" charset="0"/>
                <a:ea typeface="ヒラギノ角ゴ Pro W3" pitchFamily="-107" charset="-128"/>
                <a:cs typeface="ヒラギノ角ゴ Pro W3" pitchFamily="-107" charset="-128"/>
              </a:rPr>
              <a:t>115 countries</a:t>
            </a:r>
            <a:r>
              <a:rPr lang="en-US" sz="1300" dirty="0">
                <a:latin typeface="Georgia" panose="02040502050405020303" pitchFamily="18" charset="0"/>
                <a:ea typeface="ヒラギノ角ゴ Pro W3" pitchFamily="-107" charset="-128"/>
                <a:cs typeface="ヒラギノ角ゴ Pro W3" pitchFamily="-107" charset="-128"/>
              </a:rPr>
              <a:t>.</a:t>
            </a:r>
          </a:p>
          <a:p>
            <a:pPr defTabSz="966064" fontAlgn="base">
              <a:defRPr/>
            </a:pPr>
            <a:endParaRPr lang="en-US" sz="1300" dirty="0">
              <a:latin typeface="Georgia" panose="02040502050405020303" pitchFamily="18" charset="0"/>
              <a:ea typeface="ヒラギノ角ゴ Pro W3" pitchFamily="-107" charset="-128"/>
              <a:cs typeface="ヒラギノ角ゴ Pro W3" pitchFamily="-107" charset="-128"/>
            </a:endParaRPr>
          </a:p>
          <a:p>
            <a:pPr defTabSz="966064" fontAlgn="base">
              <a:defRPr/>
            </a:pPr>
            <a:r>
              <a:rPr lang="en-US" sz="1300" i="1" dirty="0">
                <a:solidFill>
                  <a:schemeClr val="bg1"/>
                </a:solidFill>
                <a:latin typeface="Georgia" panose="02040502050405020303" pitchFamily="18" charset="0"/>
              </a:rPr>
              <a:t>Program alumni serve as leaders in government and nongovernment agencies, education and research, United Nations agencies, law enforcement and the military, humanitarian groups, and international organizations.</a:t>
            </a:r>
          </a:p>
          <a:p>
            <a:pPr defTabSz="966064" fontAlgn="base">
              <a:defRPr/>
            </a:pPr>
            <a:endParaRPr lang="en-US" sz="1300" dirty="0">
              <a:solidFill>
                <a:schemeClr val="bg1"/>
              </a:solidFill>
              <a:latin typeface="Georgia" panose="02040502050405020303" pitchFamily="18" charset="0"/>
            </a:endParaRPr>
          </a:p>
          <a:p>
            <a:pPr defTabSz="966064" fontAlgn="base">
              <a:defRPr/>
            </a:pPr>
            <a:r>
              <a:rPr lang="en-US" sz="1300" dirty="0">
                <a:latin typeface="Georgia" panose="02040502050405020303" pitchFamily="18" charset="0"/>
                <a:ea typeface="ヒラギノ角ゴ Pro W3" pitchFamily="-107" charset="-128"/>
                <a:cs typeface="ヒラギノ角ゴ Pro W3" pitchFamily="-107" charset="-128"/>
              </a:rPr>
              <a:t>The Rotary Peace Centers is growing it’s program and has already added the first Rotary Peace Center in Africa, in Uganda, in 2020. And </a:t>
            </a:r>
            <a:r>
              <a:rPr lang="en-US" sz="1300" dirty="0"/>
              <a:t>The Otto and Fran Walter Foundation has pledged $15.5 million to The Rotary Foundation to start a Rotary Peace Center in the Middle East or North Africa in the coming years. </a:t>
            </a:r>
            <a:endParaRPr lang="en-US" sz="1300" dirty="0">
              <a:latin typeface="Georgia" panose="02040502050405020303" pitchFamily="18" charset="0"/>
              <a:ea typeface="ヒラギノ角ゴ Pro W3" pitchFamily="-107" charset="-128"/>
              <a:cs typeface="ヒラギノ角ゴ Pro W3" pitchFamily="-107" charset="-128"/>
            </a:endParaRPr>
          </a:p>
          <a:p>
            <a:pPr fontAlgn="base"/>
            <a:endParaRPr lang="en-US" sz="1300" dirty="0"/>
          </a:p>
          <a:p>
            <a:pPr fontAlgn="base"/>
            <a:r>
              <a:rPr lang="en-US" sz="1300" dirty="0"/>
              <a:t>More information is available at: https://www.rotary.org/en/our-programs/peace-fellowships</a:t>
            </a:r>
          </a:p>
          <a:p>
            <a:pPr fontAlgn="base"/>
            <a:endParaRPr lang="en-US" sz="1300" dirty="0"/>
          </a:p>
          <a:p>
            <a:pPr fontAlgn="base"/>
            <a:r>
              <a:rPr lang="en-US" sz="1300" dirty="0"/>
              <a:t> </a:t>
            </a:r>
          </a:p>
        </p:txBody>
      </p:sp>
      <p:sp>
        <p:nvSpPr>
          <p:cNvPr id="4" name="Slide Number Placeholder 3"/>
          <p:cNvSpPr>
            <a:spLocks noGrp="1"/>
          </p:cNvSpPr>
          <p:nvPr>
            <p:ph type="sldNum" sz="quarter" idx="5"/>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160270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altLang="en-US" b="0" dirty="0">
                <a:latin typeface="Arial" panose="020B0604020202020204" pitchFamily="34" charset="0"/>
                <a:ea typeface="ヒラギノ角ゴ Pro W3" pitchFamily="-84" charset="-128"/>
                <a:cs typeface="ヒラギノ角ゴ Pro W3" pitchFamily="-84" charset="-128"/>
              </a:rPr>
              <a:t>The Rotary Foundation offers grants that support a wide variety of humanitarian projects, scholarships, and training that Rotarians are doing around the world. Our two main types of grants are District Grants and Global Grants. We have 3 additional grant offerings, which are Disaster response grants, Rotary Peace Fellows and Programs of Scale.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I’ll tell you more about each of them.</a:t>
            </a:r>
            <a:endParaRPr lang="en-US" altLang="en-US" b="0" dirty="0">
              <a:latin typeface="Arial" panose="020B0604020202020204" pitchFamily="34" charset="0"/>
              <a:ea typeface="ヒラギノ角ゴ Pro W3" pitchFamily="-84" charset="-128"/>
              <a:cs typeface="ヒラギノ角ゴ Pro W3" pitchFamily="-84" charset="-128"/>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3777173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dirty="0"/>
              <a:t>Programs of Scale is a way the Rotary community can increase global impact and measure how we do that. </a:t>
            </a:r>
          </a:p>
          <a:p>
            <a:pPr fontAlgn="base"/>
            <a:r>
              <a:rPr lang="en-US" sz="1300" dirty="0"/>
              <a:t> </a:t>
            </a:r>
          </a:p>
          <a:p>
            <a:pPr fontAlgn="base"/>
            <a:r>
              <a:rPr lang="en-US" sz="1300" dirty="0"/>
              <a:t>Programs of Scale is a new grant that enhances the scope, impact, and sustainability of successful Rotary member-led service projects in our areas of focus, by providing longer-term resources. It empowers Rotary members to implement large-scale, high-impact programs with experienced partners that benefit a large number of people in need across a significant geographic area. </a:t>
            </a:r>
          </a:p>
          <a:p>
            <a:pPr fontAlgn="base"/>
            <a:r>
              <a:rPr lang="en-US" sz="1300" dirty="0"/>
              <a:t> </a:t>
            </a:r>
          </a:p>
          <a:p>
            <a:pPr fontAlgn="base"/>
            <a:r>
              <a:rPr lang="en-US" sz="1300" dirty="0"/>
              <a:t>The Rotary Foundation will award one $2 million grant each year to a program sponsored by a Rotary club or district working in strong collaboration with partners. It is a competitive process that requires a concept note and full proposal. Applicants should be prepared to include a fully developed program design that is based on clear evidence and involves all of the key stakeholders for successful implementation and sustainability. Monitoring, evaluation, and learning should be fully integrated into the program as well. Each grant will help these programs scale up over a three- to five-year period. </a:t>
            </a:r>
          </a:p>
          <a:p>
            <a:pPr fontAlgn="base"/>
            <a:endParaRPr lang="en-US" sz="1300" dirty="0"/>
          </a:p>
          <a:p>
            <a:pPr fontAlgn="base"/>
            <a:r>
              <a:rPr lang="en-US" sz="1300" dirty="0"/>
              <a:t>We have awarded two of these grants so far.</a:t>
            </a:r>
          </a:p>
          <a:p>
            <a:pPr fontAlgn="base"/>
            <a:endParaRPr lang="en-US" sz="1300" dirty="0"/>
          </a:p>
          <a:p>
            <a:pPr fontAlgn="base"/>
            <a:r>
              <a:rPr lang="en-US" sz="1300" dirty="0"/>
              <a:t>20-21 Partners for a Malaria-Free Zambia, a malaria elimination program that aims to reduce cases of malaria – especially severe malaria and death, particularly for pregnant women and children under 5 – in ten target districts in two provinces in Zambia. </a:t>
            </a:r>
          </a:p>
          <a:p>
            <a:pPr fontAlgn="base"/>
            <a:endParaRPr lang="en-US" sz="1300" dirty="0"/>
          </a:p>
          <a:p>
            <a:pPr fontAlgn="base"/>
            <a:r>
              <a:rPr lang="en-US" sz="1300" dirty="0"/>
              <a:t>21-22 The Together for Healthy Families in Nigeria, fostering the health of mothers and newborns, program is working to reduce maternal and neo-natal mortality rate by improving health seeking behavior and quality care for pregnant women, mothers, and newborns in Nigeria. </a:t>
            </a:r>
          </a:p>
          <a:p>
            <a:pPr fontAlgn="base"/>
            <a:endParaRPr lang="en-US" sz="1300" dirty="0"/>
          </a:p>
          <a:p>
            <a:pPr fontAlgn="base"/>
            <a:r>
              <a:rPr lang="en-US" sz="1300" dirty="0"/>
              <a:t> </a:t>
            </a:r>
          </a:p>
          <a:p>
            <a:pPr fontAlgn="base"/>
            <a:r>
              <a:rPr lang="en-US" sz="1300" dirty="0"/>
              <a:t>More information is available at </a:t>
            </a:r>
            <a:r>
              <a:rPr lang="en-US" sz="1300" dirty="0">
                <a:hlinkClick r:id="rId3"/>
              </a:rPr>
              <a:t>rotary.org/</a:t>
            </a:r>
            <a:r>
              <a:rPr lang="en-US" sz="1300" dirty="0" err="1">
                <a:hlinkClick r:id="rId3"/>
              </a:rPr>
              <a:t>programsofscale</a:t>
            </a:r>
            <a:r>
              <a:rPr lang="en-US" sz="1300" dirty="0"/>
              <a:t>. </a:t>
            </a:r>
          </a:p>
        </p:txBody>
      </p:sp>
      <p:sp>
        <p:nvSpPr>
          <p:cNvPr id="4" name="Slide Number Placeholder 3"/>
          <p:cNvSpPr>
            <a:spLocks noGrp="1"/>
          </p:cNvSpPr>
          <p:nvPr>
            <p:ph type="sldNum" sz="quarter" idx="5"/>
          </p:nvPr>
        </p:nvSpPr>
        <p:spPr/>
        <p:txBody>
          <a:bodyPr/>
          <a:lstStyle/>
          <a:p>
            <a:fld id="{DB827055-821E-4F6B-AAA9-2685E1493D9C}" type="slidenum">
              <a:rPr lang="en-US" smtClean="0"/>
              <a:t>20</a:t>
            </a:fld>
            <a:endParaRPr lang="en-US" dirty="0"/>
          </a:p>
        </p:txBody>
      </p:sp>
    </p:spTree>
    <p:extLst>
      <p:ext uri="{BB962C8B-B14F-4D97-AF65-F5344CB8AC3E}">
        <p14:creationId xmlns:p14="http://schemas.microsoft.com/office/powerpoint/2010/main" val="3377252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some recent developments </a:t>
            </a:r>
          </a:p>
        </p:txBody>
      </p:sp>
      <p:sp>
        <p:nvSpPr>
          <p:cNvPr id="4" name="Slide Number Placeholder 3"/>
          <p:cNvSpPr>
            <a:spLocks noGrp="1"/>
          </p:cNvSpPr>
          <p:nvPr>
            <p:ph type="sldNum" sz="quarter" idx="5"/>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1443419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sz="1300" dirty="0"/>
              <a:t>As mentioned earlier, Rotary has a new area of focus: environment. </a:t>
            </a:r>
            <a:r>
              <a:rPr lang="en-US" dirty="0"/>
              <a:t>In June 2020, both the Trustees and Board unanimously approved the motion to add a new area of focus: environment. The cause officially launched on 1 July 2021. Clubs and districts are now able to apply for global grants to support environment-focused activities.</a:t>
            </a:r>
          </a:p>
          <a:p>
            <a:pPr defTabSz="966064">
              <a:defRPr/>
            </a:pPr>
            <a:endParaRPr lang="en-US" sz="1300" dirty="0"/>
          </a:p>
          <a:p>
            <a:pPr marL="181137" indent="-181137" defTabSz="966064">
              <a:buFont typeface="Arial" panose="020B0604020202020204" pitchFamily="34" charset="0"/>
              <a:buChar char="•"/>
              <a:defRPr/>
            </a:pPr>
            <a:endParaRPr lang="en-US" sz="1300" dirty="0"/>
          </a:p>
        </p:txBody>
      </p:sp>
      <p:sp>
        <p:nvSpPr>
          <p:cNvPr id="4" name="Slide Number Placeholder 3"/>
          <p:cNvSpPr>
            <a:spLocks noGrp="1"/>
          </p:cNvSpPr>
          <p:nvPr>
            <p:ph type="sldNum" sz="quarter" idx="5"/>
          </p:nvPr>
        </p:nvSpPr>
        <p:spPr/>
        <p:txBody>
          <a:bodyPr/>
          <a:lstStyle/>
          <a:p>
            <a:fld id="{DB827055-821E-4F6B-AAA9-2685E1493D9C}" type="slidenum">
              <a:rPr lang="en-US" smtClean="0"/>
              <a:t>22</a:t>
            </a:fld>
            <a:endParaRPr lang="en-US" dirty="0"/>
          </a:p>
        </p:txBody>
      </p:sp>
    </p:spTree>
    <p:extLst>
      <p:ext uri="{BB962C8B-B14F-4D97-AF65-F5344CB8AC3E}">
        <p14:creationId xmlns:p14="http://schemas.microsoft.com/office/powerpoint/2010/main" val="48553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total of 33 grants addressing the environment have been awarded last year.</a:t>
            </a:r>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7103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sz="1300" dirty="0"/>
              <a:t>We have an exciting update regarding Rotaract clubs and Rotary grants. Over the years, Rotaract clubs have often partnered with Rotary clubs to participate in Rotary grant-funded projects. Starting this year, Rotaract clubs will have direct access to Rotary grants. </a:t>
            </a:r>
          </a:p>
          <a:p>
            <a:pPr defTabSz="966064">
              <a:defRPr/>
            </a:pPr>
            <a:endParaRPr lang="en-US" sz="1300" dirty="0"/>
          </a:p>
          <a:p>
            <a:pPr defTabSz="966064">
              <a:defRPr/>
            </a:pPr>
            <a:r>
              <a:rPr lang="en-US" sz="1300" dirty="0"/>
              <a:t>Beginning in January 2022, districts have the option to include Rotaract clubs directly into their district grant spending plans.</a:t>
            </a:r>
          </a:p>
          <a:p>
            <a:pPr defTabSz="966064">
              <a:defRPr/>
            </a:pPr>
            <a:endParaRPr lang="en-US" sz="1300" dirty="0"/>
          </a:p>
          <a:p>
            <a:pPr defTabSz="966064">
              <a:defRPr/>
            </a:pPr>
            <a:r>
              <a:rPr lang="en-US" sz="1300" dirty="0"/>
              <a:t>And, since July 2022, Rotaract clubs can apply for global grants to support their service efforts in their own communities or abroad. To be eligible to sponsor a global grant, a Rotaract club must have partnered previously with a Rotary club or district on a global grant-funded project and must be qualified. Also, Rotaract clubs wishing to apply for a global grant must have a Rotary club as their co-sponsor on the grant application.</a:t>
            </a:r>
          </a:p>
          <a:p>
            <a:pPr defTabSz="966064">
              <a:defRPr/>
            </a:pPr>
            <a:endParaRPr lang="en-US" sz="1300" dirty="0"/>
          </a:p>
          <a:p>
            <a:pPr defTabSz="966064">
              <a:defRPr/>
            </a:pPr>
            <a:r>
              <a:rPr lang="en-US" sz="1300" dirty="0"/>
              <a:t>In general, Rotaract clubs are encouraged to begin their involvement in grants through districts grants. Once they build their club’s capacity to carry out grant funded projects, they can consider moving on to global grants.</a:t>
            </a:r>
          </a:p>
          <a:p>
            <a:pPr marL="181137" indent="-181137" defTabSz="966064">
              <a:buFont typeface="Arial" panose="020B0604020202020204" pitchFamily="34" charset="0"/>
              <a:buChar char="•"/>
              <a:defRPr/>
            </a:pPr>
            <a:endParaRPr lang="en-US" sz="1300" dirty="0"/>
          </a:p>
        </p:txBody>
      </p:sp>
      <p:sp>
        <p:nvSpPr>
          <p:cNvPr id="4" name="Slide Number Placeholder 3"/>
          <p:cNvSpPr>
            <a:spLocks noGrp="1"/>
          </p:cNvSpPr>
          <p:nvPr>
            <p:ph type="sldNum" sz="quarter" idx="5"/>
          </p:nvPr>
        </p:nvSpPr>
        <p:spPr/>
        <p:txBody>
          <a:bodyPr/>
          <a:lstStyle/>
          <a:p>
            <a:fld id="{DB827055-821E-4F6B-AAA9-2685E1493D9C}" type="slidenum">
              <a:rPr lang="en-US" smtClean="0"/>
              <a:t>24</a:t>
            </a:fld>
            <a:endParaRPr lang="en-US" dirty="0"/>
          </a:p>
        </p:txBody>
      </p:sp>
    </p:spTree>
    <p:extLst>
      <p:ext uri="{BB962C8B-B14F-4D97-AF65-F5344CB8AC3E}">
        <p14:creationId xmlns:p14="http://schemas.microsoft.com/office/powerpoint/2010/main" val="1028658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Terms and Conditions – one for Global Grants, one for District Grants</a:t>
            </a:r>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9490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ial" charset="0"/>
                <a:ea typeface="Arial" pitchFamily="1" charset="0"/>
                <a:cs typeface="Arial" charset="0"/>
              </a:rPr>
              <a:t>Another set of resources that will be helpful to you if you decide to apply for a global grant are the area of focus guidelines. We’ve recently updated these documents—one for each area of focus—and they can be found on My Rotary.</a:t>
            </a:r>
          </a:p>
          <a:p>
            <a:endParaRPr lang="en-US" sz="1300" dirty="0">
              <a:latin typeface="Arial" charset="0"/>
              <a:ea typeface="Calibri"/>
              <a:cs typeface="Arial" charset="0"/>
            </a:endParaRPr>
          </a:p>
          <a:p>
            <a:r>
              <a:rPr lang="en-US" dirty="0">
                <a:ea typeface="Calibri"/>
                <a:cs typeface="Calibri"/>
              </a:rPr>
              <a:t>Each document includes information specific to that area of focus about the Foundation’s goals, community assessments, sustainability, what kinds of projects are eligible for funding and which ones aren’t, monitoring and evaluation, scholarships, and other resources.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67345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ial" charset="0"/>
                <a:ea typeface="Arial" pitchFamily="1" charset="0"/>
                <a:cs typeface="Arial" charset="0"/>
              </a:rPr>
              <a:t>We have a number of resources available to help you take full advantage of grant opportunities.</a:t>
            </a:r>
          </a:p>
          <a:p>
            <a:endParaRPr lang="en-US" sz="1300" dirty="0">
              <a:latin typeface="Arial" charset="0"/>
              <a:ea typeface="Arial" pitchFamily="1" charset="0"/>
              <a:cs typeface="Arial" charset="0"/>
            </a:endParaRPr>
          </a:p>
          <a:p>
            <a:pPr lvl="0"/>
            <a:r>
              <a:rPr lang="en-US" sz="1300">
                <a:latin typeface="Arial" charset="0"/>
                <a:ea typeface="Arial" pitchFamily="1" charset="0"/>
                <a:cs typeface="Arial" charset="0"/>
              </a:rPr>
              <a:t>I </a:t>
            </a:r>
            <a:r>
              <a:rPr lang="en-US" sz="1300" dirty="0">
                <a:latin typeface="Arial" charset="0"/>
                <a:ea typeface="Arial" pitchFamily="1" charset="0"/>
                <a:cs typeface="Arial" charset="0"/>
              </a:rPr>
              <a:t>encourage you to read A Guide to Global Grants. This helpful manual includes everything you need to know to get started with global grants.</a:t>
            </a:r>
          </a:p>
          <a:p>
            <a:pPr lvl="0"/>
            <a:endParaRPr lang="en-US" sz="1300" dirty="0">
              <a:latin typeface="Arial" charset="0"/>
              <a:ea typeface="Arial" pitchFamily="1" charset="0"/>
              <a:cs typeface="Arial" charset="0"/>
            </a:endParaRPr>
          </a:p>
          <a:p>
            <a:pPr lvl="0"/>
            <a:r>
              <a:rPr lang="en-US" sz="1300" dirty="0">
                <a:latin typeface="Arial" charset="0"/>
                <a:ea typeface="Arial" pitchFamily="1" charset="0"/>
                <a:cs typeface="Arial" charset="0"/>
              </a:rPr>
              <a:t>Rotary’s website has a wealth of general and detailed information about each of our grant types.</a:t>
            </a:r>
            <a:endParaRPr lang="en-US" sz="1100" dirty="0">
              <a:latin typeface="Arial" charset="0"/>
              <a:ea typeface="Arial" pitchFamily="1" charset="0"/>
              <a:cs typeface="Arial" charset="0"/>
            </a:endParaRPr>
          </a:p>
          <a:p>
            <a:pPr lvl="0"/>
            <a:endParaRPr lang="en-US" sz="1300" dirty="0">
              <a:latin typeface="Arial" charset="0"/>
              <a:ea typeface="Arial" pitchFamily="1" charset="0"/>
              <a:cs typeface="Arial" charset="0"/>
            </a:endParaRPr>
          </a:p>
          <a:p>
            <a:pPr lvl="0"/>
            <a:r>
              <a:rPr lang="en-US" sz="1300" dirty="0">
                <a:latin typeface="Arial" charset="0"/>
                <a:ea typeface="Arial" pitchFamily="1" charset="0"/>
                <a:cs typeface="Arial" charset="0"/>
              </a:rPr>
              <a:t>The recently refreshed learning center offers training resources on a wide variety of topics, including, as I mentioned earlier, information to help you apply for Foundation grants. I would encourage anyone interested in applying for grants to take the grant management seminar courses in the Learning Center.</a:t>
            </a:r>
          </a:p>
          <a:p>
            <a:pPr lvl="0"/>
            <a:endParaRPr lang="en-US" sz="1300" dirty="0">
              <a:latin typeface="Arial" charset="0"/>
              <a:ea typeface="Arial" pitchFamily="1" charset="0"/>
              <a:cs typeface="Arial" charset="0"/>
            </a:endParaRPr>
          </a:p>
          <a:p>
            <a:pPr lvl="0"/>
            <a:r>
              <a:rPr lang="en-US" sz="1300" dirty="0">
                <a:latin typeface="Arial" charset="0"/>
                <a:ea typeface="Arial" pitchFamily="1" charset="0"/>
                <a:cs typeface="Arial" charset="0"/>
              </a:rPr>
              <a:t>Community Assessment Tools, is an invaluable resource for clubs and districts who are conducting a community assessment.</a:t>
            </a:r>
          </a:p>
          <a:p>
            <a:pPr lvl="0"/>
            <a:endParaRPr lang="en-US" sz="1300" dirty="0">
              <a:latin typeface="Arial" charset="0"/>
              <a:ea typeface="Arial" pitchFamily="1" charset="0"/>
              <a:cs typeface="Arial" charset="0"/>
            </a:endParaRPr>
          </a:p>
          <a:p>
            <a:pPr defTabSz="966064">
              <a:defRPr/>
            </a:pP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27</a:t>
            </a:fld>
            <a:endParaRPr lang="en-US" dirty="0"/>
          </a:p>
        </p:txBody>
      </p:sp>
    </p:spTree>
    <p:extLst>
      <p:ext uri="{BB962C8B-B14F-4D97-AF65-F5344CB8AC3E}">
        <p14:creationId xmlns:p14="http://schemas.microsoft.com/office/powerpoint/2010/main" val="1784407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first let’s get an idea of the scope of District and Global grants world wide. </a:t>
            </a:r>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7997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statistics from the 2021-22 Rotary year. We awarded:</a:t>
            </a:r>
          </a:p>
          <a:p>
            <a:endParaRPr lang="en-US" dirty="0"/>
          </a:p>
          <a:p>
            <a:pPr marL="181137" indent="-181137">
              <a:buFont typeface="Arial" panose="020B0604020202020204" pitchFamily="34" charset="0"/>
              <a:buChar char="•"/>
            </a:pPr>
            <a:r>
              <a:rPr lang="en-US" dirty="0"/>
              <a:t>478 district grants with program awards of $27 million</a:t>
            </a:r>
          </a:p>
          <a:p>
            <a:pPr marL="181137" indent="-181137">
              <a:buFont typeface="Arial" panose="020B0604020202020204" pitchFamily="34" charset="0"/>
              <a:buChar char="•"/>
            </a:pPr>
            <a:r>
              <a:rPr lang="en-US" dirty="0"/>
              <a:t>1,199 global grants with program awards of $73 million</a:t>
            </a:r>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93395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sz="1300" dirty="0"/>
              <a:t>Shows the worldwide stats breakdown by Area of Focus and Activity Type.</a:t>
            </a:r>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3509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sz="1300" dirty="0"/>
              <a:t>Let’s take a look at the statistics for Thailand</a:t>
            </a:r>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46779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latin typeface="Arial" pitchFamily="-107" charset="0"/>
                <a:ea typeface="ヒラギノ角ゴ Pro W3" pitchFamily="-107" charset="-128"/>
                <a:cs typeface="ヒラギノ角ゴ Pro W3" pitchFamily="-107" charset="-128"/>
              </a:rPr>
              <a:t>So let’s talk about the grant types themselves. District grants fund small-scale, short-term activities that address needs in your community. Each district chooses which activities it will fund with these grants. You can use district grants to fund a variety of district and club projects and activities. </a:t>
            </a:r>
          </a:p>
          <a:p>
            <a:pPr lvl="0"/>
            <a:endParaRPr lang="en-US" sz="1300" dirty="0">
              <a:latin typeface="Arial" pitchFamily="-107" charset="0"/>
              <a:ea typeface="Arial" pitchFamily="1" charset="0"/>
              <a:cs typeface="Arial" charset="0"/>
            </a:endParaRPr>
          </a:p>
          <a:p>
            <a:pPr defTabSz="966064" eaLnBrk="0" fontAlgn="base" hangingPunct="0">
              <a:spcBef>
                <a:spcPct val="30000"/>
              </a:spcBef>
              <a:spcAft>
                <a:spcPct val="0"/>
              </a:spcAft>
              <a:defRPr/>
            </a:pPr>
            <a:r>
              <a:rPr lang="en-US" sz="1300" dirty="0">
                <a:latin typeface="Arial" pitchFamily="-107" charset="0"/>
                <a:ea typeface="ヒラギノ角ゴ Pro W3" pitchFamily="-107" charset="-128"/>
                <a:cs typeface="ヒラギノ角ゴ Pro W3" pitchFamily="-107" charset="-128"/>
              </a:rPr>
              <a:t>There aren’t very many restrictions on district grants, as long as your district grant supports the mission of The Rotary Foundation, </a:t>
            </a:r>
            <a:r>
              <a:rPr lang="en-US" sz="1300" b="1" dirty="0">
                <a:latin typeface="Arial" pitchFamily="-107" charset="0"/>
                <a:ea typeface="ヒラギノ角ゴ Pro W3" pitchFamily="-107" charset="-128"/>
                <a:cs typeface="ヒラギノ角ゴ Pro W3" pitchFamily="-107" charset="-128"/>
              </a:rPr>
              <a:t>which is to</a:t>
            </a:r>
            <a:r>
              <a:rPr lang="en-US" sz="1300" b="1" dirty="0">
                <a:latin typeface="Arial" charset="0"/>
                <a:ea typeface="Arial" pitchFamily="1" charset="0"/>
                <a:cs typeface="Arial" charset="0"/>
              </a:rPr>
              <a:t> help Rotarians to advance world understanding, goodwill, and peace by improving health, providing quality education, improving the environment, and alleviating poverty. </a:t>
            </a:r>
          </a:p>
          <a:p>
            <a:pPr defTabSz="966064" eaLnBrk="0" fontAlgn="base" hangingPunct="0">
              <a:spcBef>
                <a:spcPct val="30000"/>
              </a:spcBef>
              <a:spcAft>
                <a:spcPct val="0"/>
              </a:spcAft>
              <a:defRPr/>
            </a:pPr>
            <a:endParaRPr lang="en-US" sz="1300" dirty="0">
              <a:latin typeface="Arial" pitchFamily="-107" charset="0"/>
              <a:ea typeface="Arial" pitchFamily="1" charset="0"/>
              <a:cs typeface="Arial" charset="0"/>
            </a:endParaRPr>
          </a:p>
          <a:p>
            <a:pPr rtl="0"/>
            <a:r>
              <a:rPr lang="en-US" sz="1300" dirty="0">
                <a:latin typeface="Arial" pitchFamily="-107" charset="0"/>
                <a:ea typeface="ヒラギノ角ゴ Pro W3" pitchFamily="-107" charset="-128"/>
                <a:cs typeface="ヒラギノ角ゴ Pro W3" pitchFamily="-107" charset="-128"/>
              </a:rPr>
              <a:t>Districts may use up to 50 percent of their District Designated Fund to receive one district grant annually. This percentage is calculated based on the amount of DDF generated from a district’s Annual Fund giving three years prior, Endowment Fund earnings are also included. Your district isn’t required to request the full amount available. Districts receive this funding as a lump sum and then distribute it to their clubs.</a:t>
            </a:r>
          </a:p>
          <a:p>
            <a:endParaRPr lang="en-US" dirty="0"/>
          </a:p>
          <a:p>
            <a:r>
              <a:rPr lang="en-US" dirty="0"/>
              <a:t>District grant funding can support</a:t>
            </a:r>
            <a:r>
              <a:rPr lang="en-US" baseline="0" dirty="0"/>
              <a:t> local service projects, international humanitarian projects, scholarships and vocational exchanges. District grants can support scholarships at any level of study and for any study area. Similarly, vocational exchanges funded by district grants have great flexibility and don’t need to align with any specific topic area or provide formal training.</a:t>
            </a:r>
          </a:p>
          <a:p>
            <a:endParaRPr lang="en-US" baseline="0" dirty="0"/>
          </a:p>
          <a:p>
            <a:pPr defTabSz="966064" eaLnBrk="0" fontAlgn="base" hangingPunct="0">
              <a:spcBef>
                <a:spcPct val="30000"/>
              </a:spcBef>
              <a:spcAft>
                <a:spcPct val="0"/>
              </a:spcAft>
              <a:defRPr/>
            </a:pPr>
            <a:r>
              <a:rPr lang="en-US" sz="1300" dirty="0">
                <a:solidFill>
                  <a:prstClr val="black"/>
                </a:solidFill>
                <a:latin typeface="Arial" pitchFamily="-107" charset="0"/>
                <a:ea typeface="ヒラギノ角ゴ Pro W3" pitchFamily="-107" charset="-128"/>
                <a:cs typeface="ヒラギノ角ゴ Pro W3" pitchFamily="-107" charset="-128"/>
              </a:rPr>
              <a:t>Districts must be qualified before they can administer district grants. We will talk more about qualification later.</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221785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ial" pitchFamily="-107" charset="0"/>
                <a:ea typeface="ヒラギノ角ゴ Pro W3" pitchFamily="-107" charset="-128"/>
                <a:cs typeface="ヒラギノ角ゴ Pro W3" pitchFamily="-107" charset="-128"/>
              </a:rPr>
              <a:t>Now let’s move on to the next grant type: global grants. Global grants support large international activities with sustainable, measurable outcomes in Rotary’s areas of focus. A key feature of global grants is partnership, between the club or district where the activity is taking place and a club or district in another country. Both sponsors must be qualified before they can submit an application.</a:t>
            </a:r>
          </a:p>
          <a:p>
            <a:endParaRPr lang="en-US" sz="1300" dirty="0">
              <a:latin typeface="Arial" pitchFamily="-107" charset="0"/>
              <a:ea typeface="Arial" pitchFamily="1" charset="0"/>
              <a:cs typeface="Arial" charset="0"/>
            </a:endParaRPr>
          </a:p>
          <a:p>
            <a:r>
              <a:rPr lang="en-US" sz="1300" dirty="0"/>
              <a:t>Global grants have a minimum budget of $30,000 and a maximum World Fund award of $400,000. There is no minimum World Fund award amount. Grant sponsors can use a combination of District Designated Funds (DDF), cash, and/or directed gifts and endowment earnings to fund a global grant. The Foundation will provide an 80 percent World Fund match for all DDF contributions.</a:t>
            </a:r>
          </a:p>
          <a:p>
            <a:endParaRPr lang="en-US" sz="1300" dirty="0">
              <a:latin typeface="Arial" pitchFamily="-107" charset="0"/>
              <a:ea typeface="ヒラギノ角ゴ Pro W3" pitchFamily="-107" charset="-128"/>
            </a:endParaRPr>
          </a:p>
          <a:p>
            <a:r>
              <a:rPr lang="en-US" sz="1300" dirty="0"/>
              <a:t>Global grants can support humanitarian projects, scholarships, and vocational training teams. Global grant scholarships support international graduate and post-graduate study for a period of 1-4 years. Global grant vocational training teams support groups of professionals to travel abroad to provide or receive training.</a:t>
            </a:r>
          </a:p>
          <a:p>
            <a:endParaRPr lang="en-US" sz="1300" dirty="0"/>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1260215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sz="1300" dirty="0">
                <a:solidFill>
                  <a:prstClr val="black"/>
                </a:solidFill>
                <a:latin typeface="Arial" charset="0"/>
                <a:ea typeface="Arial" pitchFamily="1" charset="0"/>
                <a:cs typeface="Arial" charset="0"/>
              </a:rPr>
              <a:t>Now, let’s talk a little bit more about some of the key features of Global Grants.</a:t>
            </a:r>
          </a:p>
          <a:p>
            <a:pPr defTabSz="966064">
              <a:defRPr/>
            </a:pPr>
            <a:endParaRPr lang="en-US" sz="1300" dirty="0">
              <a:solidFill>
                <a:prstClr val="black"/>
              </a:solidFill>
              <a:latin typeface="Arial" charset="0"/>
              <a:ea typeface="Arial" pitchFamily="1" charset="0"/>
              <a:cs typeface="Arial" charset="0"/>
            </a:endParaRPr>
          </a:p>
          <a:p>
            <a:pPr defTabSz="966064">
              <a:defRPr/>
            </a:pPr>
            <a:r>
              <a:rPr lang="en-US" sz="1300" dirty="0">
                <a:solidFill>
                  <a:prstClr val="black"/>
                </a:solidFill>
                <a:latin typeface="Arial" charset="0"/>
                <a:ea typeface="Arial" pitchFamily="1" charset="0"/>
                <a:cs typeface="Arial" charset="0"/>
              </a:rPr>
              <a:t>As many of you know, all global grant applications require a community assessment. This is one of the first things a club or district should do to start developing a project. This assessment explores the community’s strengths, weaknesses, needs, and assets. Understanding and analyzing these factors is essential to planning an effective project. By making the effort to learn about the community and specific beneficiary group you wish to work with, you can identify the most relevant opportunities for projects and maximize your ability to make a meaningful impact.</a:t>
            </a:r>
          </a:p>
          <a:p>
            <a:pPr defTabSz="966064">
              <a:defRPr/>
            </a:pPr>
            <a:endParaRPr lang="en-US" sz="1300" dirty="0">
              <a:solidFill>
                <a:prstClr val="black"/>
              </a:solidFill>
              <a:latin typeface="Calibri" panose="020F0502020204030204"/>
            </a:endParaRPr>
          </a:p>
          <a:p>
            <a:pPr defTabSz="966064">
              <a:defRPr/>
            </a:pPr>
            <a:endParaRPr lang="en-US" dirty="0"/>
          </a:p>
        </p:txBody>
      </p:sp>
      <p:sp>
        <p:nvSpPr>
          <p:cNvPr id="4" name="Slide Number Placeholder 3"/>
          <p:cNvSpPr>
            <a:spLocks noGrp="1"/>
          </p:cNvSpPr>
          <p:nvPr>
            <p:ph type="sldNum" sz="quarter" idx="5"/>
          </p:nvPr>
        </p:nvSpPr>
        <p:spPr/>
        <p:txBody>
          <a:bodyPr/>
          <a:lstStyle/>
          <a:p>
            <a:pPr defTabSz="966064">
              <a:defRPr/>
            </a:pPr>
            <a:fld id="{DB827055-821E-4F6B-AAA9-2685E1493D9C}" type="slidenum">
              <a:rPr lang="en-US">
                <a:solidFill>
                  <a:prstClr val="black"/>
                </a:solidFill>
                <a:latin typeface="Calibri" panose="020F0502020204030204"/>
              </a:rPr>
              <a:pPr defTabSz="966064">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5773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17458F"/>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5794267"/>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4183121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9150751"/>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72048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76873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5043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2231508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1871772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95521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9032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44181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0487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752717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64979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074068868"/>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58629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72524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7282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17458F"/>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49715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6512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42589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04292240"/>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81989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98434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538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1010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1619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54805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5" name="Rectangle 4"/>
          <p:cNvSpPr>
            <a:spLocks noChangeArrowheads="1"/>
          </p:cNvSpPr>
          <p:nvPr/>
        </p:nvSpPr>
        <p:spPr bwMode="auto">
          <a:xfrm>
            <a:off x="-101600" y="457200"/>
            <a:ext cx="123952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2400" dirty="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9179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774509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80023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2378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501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377624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52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45840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94042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439772"/>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89648"/>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189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1584391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4344360"/>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8533090"/>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10828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6156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897146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91310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690909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23221440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036893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95959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760608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56075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143088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364402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890098623"/>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3077682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22215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8023619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173693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51277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62446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000615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22722489"/>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092318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30908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theme" Target="../theme/theme4.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56189416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737600" y="6553201"/>
            <a:ext cx="2844800" cy="138499"/>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900" baseline="0" dirty="0">
                <a:solidFill>
                  <a:srgbClr val="BCBDC0"/>
                </a:solidFill>
                <a:latin typeface="Arial Narrow" panose="020B0606020202030204" pitchFamily="34" charset="0"/>
              </a:rPr>
              <a:t>ROTARY GRANTS </a:t>
            </a:r>
            <a:r>
              <a:rPr lang="en-US" altLang="en-US" sz="900" dirty="0">
                <a:solidFill>
                  <a:srgbClr val="BCBDC0"/>
                </a:solidFill>
                <a:latin typeface="Arial Narrow" panose="020B0606020202030204" pitchFamily="34" charset="0"/>
              </a:rPr>
              <a:t>| </a:t>
            </a:r>
            <a:fld id="{1657C562-54AF-4B04-9A60-691B7D276899}" type="slidenum">
              <a:rPr lang="en-US" altLang="en-US" sz="900" smtClean="0">
                <a:solidFill>
                  <a:srgbClr val="BCBDC0"/>
                </a:solidFill>
                <a:latin typeface="Arial Narrow" panose="020B0606020202030204" pitchFamily="34" charset="0"/>
              </a:rPr>
              <a:pPr algn="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4" name="Picture 5"/>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60752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21746928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6.xml"/><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BC81AF42-669C-4289-89CF-8AA7B347EBF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7824" b="7824"/>
          <a:stretch/>
        </p:blipFill>
        <p:spPr>
          <a:xfrm>
            <a:off x="0" y="0"/>
            <a:ext cx="12192000" cy="6858000"/>
          </a:xfrm>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a:xfrm>
            <a:off x="0" y="0"/>
            <a:ext cx="12192000" cy="6858000"/>
          </a:xfrm>
        </p:spPr>
        <p:txBody>
          <a:bodyPr/>
          <a:lstStyle/>
          <a:p>
            <a:r>
              <a:rPr lang="th-TH" dirty="0"/>
              <a:t>ทุนสนับสนุนของโรตารี</a:t>
            </a:r>
            <a:endParaRPr lang="en-US"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cstate="screen">
            <a:alphaModFix/>
            <a:extLst>
              <a:ext uri="{28A0092B-C50C-407E-A947-70E740481C1C}">
                <a14:useLocalDpi xmlns:a14="http://schemas.microsoft.com/office/drawing/2010/main" val="0"/>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7961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เรื่องที่เน้นความสำคัญ</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057706"/>
            <a:ext cx="6330948" cy="3967775"/>
          </a:xfrm>
        </p:spPr>
        <p:txBody>
          <a:bodyPr>
            <a:noAutofit/>
          </a:bodyPr>
          <a:lstStyle/>
          <a:p>
            <a:pPr marL="342900" lvl="0" indent="-342900">
              <a:lnSpc>
                <a:spcPct val="100000"/>
              </a:lnSpc>
              <a:spcBef>
                <a:spcPts val="600"/>
              </a:spcBef>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การสร้างเสริมสันติภาพและการป้องกันความขัดแย้ง </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การป้องกันและการรักษาโรค</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น้ำ สุขาภิบาล และสุขอนามัย</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สุขภาพของแม่และเด็ก</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การศึกษาขั้นพื้นฐานและการรู้หนังสือ</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การพัฒนาเศรษฐกิจชุมชน </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spcAft>
                <a:spcPts val="800"/>
              </a:spcAft>
              <a:buFont typeface="Symbol" panose="05050102010706020507" pitchFamily="18" charset="2"/>
              <a:buChar char=""/>
            </a:pPr>
            <a:r>
              <a:rPr lang="en-US" sz="3200" dirty="0">
                <a:effectLst/>
                <a:latin typeface="CordiaUPC" panose="020B0304020202020204" pitchFamily="34" charset="-34"/>
                <a:ea typeface="Calibri" panose="020F0502020204030204" pitchFamily="34" charset="0"/>
                <a:cs typeface="CordiaUPC" panose="020B0304020202020204" pitchFamily="34" charset="-34"/>
              </a:rPr>
              <a:t>*</a:t>
            </a:r>
            <a:r>
              <a:rPr lang="th-TH" sz="3200" b="1" dirty="0">
                <a:effectLst/>
                <a:latin typeface="CordiaUPC" panose="020B0304020202020204" pitchFamily="34" charset="-34"/>
                <a:ea typeface="Calibri" panose="020F0502020204030204" pitchFamily="34" charset="0"/>
                <a:cs typeface="CordiaUPC" panose="020B0304020202020204" pitchFamily="34" charset="-34"/>
              </a:rPr>
              <a:t>ใหม่</a:t>
            </a:r>
            <a:r>
              <a:rPr lang="en-US" sz="3200" dirty="0">
                <a:effectLst/>
                <a:latin typeface="CordiaUPC" panose="020B0304020202020204" pitchFamily="34" charset="-34"/>
                <a:ea typeface="Calibri" panose="020F0502020204030204" pitchFamily="34" charset="0"/>
                <a:cs typeface="CordiaUPC" panose="020B0304020202020204" pitchFamily="34" charset="-34"/>
              </a:rPr>
              <a:t>* </a:t>
            </a:r>
            <a:r>
              <a:rPr lang="th-TH" sz="3200" dirty="0">
                <a:effectLst/>
                <a:latin typeface="CordiaUPC" panose="020B0304020202020204" pitchFamily="34" charset="-34"/>
                <a:ea typeface="Calibri" panose="020F0502020204030204" pitchFamily="34" charset="0"/>
                <a:cs typeface="CordiaUPC" panose="020B0304020202020204" pitchFamily="34" charset="-34"/>
              </a:rPr>
              <a:t>สิ่งแวดล้อม </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10</a:t>
            </a:fld>
            <a:endParaRPr lang="en-US" dirty="0"/>
          </a:p>
        </p:txBody>
      </p:sp>
      <p:pic>
        <p:nvPicPr>
          <p:cNvPr id="6" name="Picture 5" descr="A picture containing shape&#10;&#10;Description automatically generated">
            <a:extLst>
              <a:ext uri="{FF2B5EF4-FFF2-40B4-BE49-F238E27FC236}">
                <a16:creationId xmlns:a16="http://schemas.microsoft.com/office/drawing/2014/main" id="{7F6027FC-F53E-4198-99B0-E3399CEF3B20}"/>
              </a:ext>
            </a:extLst>
          </p:cNvPr>
          <p:cNvPicPr>
            <a:picLocks noChangeAspect="1"/>
          </p:cNvPicPr>
          <p:nvPr/>
        </p:nvPicPr>
        <p:blipFill>
          <a:blip r:embed="rId3"/>
          <a:stretch>
            <a:fillRect/>
          </a:stretch>
        </p:blipFill>
        <p:spPr>
          <a:xfrm>
            <a:off x="6686549" y="1869880"/>
            <a:ext cx="4444357" cy="4343428"/>
          </a:xfrm>
          <a:prstGeom prst="rect">
            <a:avLst/>
          </a:prstGeom>
        </p:spPr>
      </p:pic>
    </p:spTree>
    <p:extLst>
      <p:ext uri="{BB962C8B-B14F-4D97-AF65-F5344CB8AC3E}">
        <p14:creationId xmlns:p14="http://schemas.microsoft.com/office/powerpoint/2010/main" val="23548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7458F"/>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841247" y="562356"/>
            <a:ext cx="4892040" cy="1773936"/>
          </a:xfrm>
        </p:spPr>
        <p:txBody>
          <a:bodyPr vert="horz" lIns="91440" tIns="45720" rIns="91440" bIns="45720" rtlCol="0" anchor="b">
            <a:normAutofit/>
          </a:bodyPr>
          <a:lstStyle/>
          <a:p>
            <a:pPr>
              <a:lnSpc>
                <a:spcPct val="107000"/>
              </a:lnSpc>
              <a:spcAft>
                <a:spcPts val="800"/>
              </a:spcAft>
            </a:pPr>
            <a:r>
              <a:rPr lang="th-TH" b="1" dirty="0">
                <a:solidFill>
                  <a:schemeClr val="tx1"/>
                </a:solidFill>
                <a:effectLst/>
                <a:latin typeface="Calibri" panose="020F0502020204030204" pitchFamily="34" charset="0"/>
                <a:ea typeface="Calibri" panose="020F0502020204030204" pitchFamily="34" charset="0"/>
                <a:cs typeface="CordiaUPC" panose="020B0304020202020204" pitchFamily="34" charset="-34"/>
              </a:rPr>
              <a:t>ความยั่งยืน</a:t>
            </a:r>
            <a:endParaRPr lang="en-US" dirty="0">
              <a:solidFill>
                <a:schemeClr val="tx1"/>
              </a:solidFill>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841247" y="2375627"/>
            <a:ext cx="5112151" cy="3209544"/>
          </a:xfrm>
        </p:spPr>
        <p:txBody>
          <a:bodyPr vert="horz" lIns="91440" tIns="45720" rIns="91440" bIns="45720" rtlCol="0" anchor="t">
            <a:noAutofit/>
          </a:bodyPr>
          <a:lstStyle/>
          <a:p>
            <a:pPr marL="0" indent="0">
              <a:lnSpc>
                <a:spcPct val="100000"/>
              </a:lnSpc>
              <a:spcAft>
                <a:spcPts val="800"/>
              </a:spcAft>
              <a:buNone/>
            </a:pPr>
            <a:r>
              <a:rPr lang="th-TH" sz="3200" dirty="0">
                <a:solidFill>
                  <a:schemeClr val="tx1"/>
                </a:solidFill>
                <a:effectLst/>
                <a:latin typeface="Calibri" panose="020F0502020204030204" pitchFamily="34" charset="0"/>
                <a:ea typeface="Calibri" panose="020F0502020204030204" pitchFamily="34" charset="0"/>
                <a:cs typeface="CordiaUPC" panose="020B0304020202020204" pitchFamily="34" charset="-34"/>
              </a:rPr>
              <a:t>ความยั่งยืน มีความหมายในเรื่องที่แตกต่างกันออกไปในแต่ละองค์กร</a:t>
            </a:r>
            <a:endParaRPr lang="th-TH" sz="3200" dirty="0">
              <a:solidFill>
                <a:schemeClr val="tx1"/>
              </a:solidFill>
              <a:latin typeface="Calibri" panose="020F0502020204030204" pitchFamily="34" charset="0"/>
              <a:ea typeface="Calibri" panose="020F0502020204030204" pitchFamily="34" charset="0"/>
              <a:cs typeface="Cordia New" panose="020B0304020202020204" pitchFamily="34" charset="-34"/>
            </a:endParaRPr>
          </a:p>
          <a:p>
            <a:pPr marL="0" indent="0">
              <a:lnSpc>
                <a:spcPct val="100000"/>
              </a:lnSpc>
              <a:spcAft>
                <a:spcPts val="800"/>
              </a:spcAft>
              <a:buNone/>
            </a:pPr>
            <a:r>
              <a:rPr lang="th-TH" sz="3200" dirty="0">
                <a:solidFill>
                  <a:schemeClr val="tx1"/>
                </a:solidFill>
                <a:effectLst/>
                <a:latin typeface="Calibri" panose="020F0502020204030204" pitchFamily="34" charset="0"/>
                <a:ea typeface="Calibri" panose="020F0502020204030204" pitchFamily="34" charset="0"/>
                <a:cs typeface="CordiaUPC" panose="020B0304020202020204" pitchFamily="34" charset="-34"/>
              </a:rPr>
              <a:t>สำหรับโรตารีแล้ว ความยั่งยืนหมายถึง การแก้ไขปัญหาระยะยาวตามความต้องการของชุมชน ซึ่งผู้รับประโยชน์สามารถดูแลรักษาไว้ได้หลังจากการให้ทุนสนับสนุนจบสิ้นลง</a:t>
            </a:r>
            <a:endParaRPr lang="en-US" sz="3200" dirty="0">
              <a:solidFill>
                <a:schemeClr val="tx1"/>
              </a:solidFill>
              <a:effectLst/>
              <a:latin typeface="Calibri" panose="020F0502020204030204" pitchFamily="34" charset="0"/>
              <a:ea typeface="Calibri" panose="020F0502020204030204" pitchFamily="34" charset="0"/>
              <a:cs typeface="Cordia New" panose="020B0304020202020204" pitchFamily="34" charset="-34"/>
            </a:endParaRPr>
          </a:p>
        </p:txBody>
      </p:sp>
      <p:cxnSp>
        <p:nvCxnSpPr>
          <p:cNvPr id="15" name="Straight Connector 14">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0534650" y="6355080"/>
            <a:ext cx="819150" cy="365125"/>
          </a:xfrm>
        </p:spPr>
        <p:txBody>
          <a:bodyPr vert="horz" lIns="91440" tIns="45720" rIns="91440" bIns="45720" rtlCol="0" anchor="ctr">
            <a:normAutofit/>
          </a:bodyPr>
          <a:lstStyle/>
          <a:p>
            <a:pPr>
              <a:spcAft>
                <a:spcPts val="600"/>
              </a:spcAft>
            </a:pPr>
            <a:fld id="{97A94E25-127B-4C48-AF96-44BA7B823777}" type="slidenum">
              <a:rPr lang="en-US">
                <a:solidFill>
                  <a:schemeClr val="tx1">
                    <a:alpha val="80000"/>
                  </a:schemeClr>
                </a:solidFill>
              </a:rPr>
              <a:pPr>
                <a:spcAft>
                  <a:spcPts val="600"/>
                </a:spcAft>
              </a:pPr>
              <a:t>11</a:t>
            </a:fld>
            <a:endParaRPr lang="en-US">
              <a:solidFill>
                <a:schemeClr val="tx1">
                  <a:alpha val="80000"/>
                </a:schemeClr>
              </a:solidFill>
            </a:endParaRPr>
          </a:p>
        </p:txBody>
      </p:sp>
      <p:pic>
        <p:nvPicPr>
          <p:cNvPr id="4" name="Picture 3">
            <a:extLst>
              <a:ext uri="{FF2B5EF4-FFF2-40B4-BE49-F238E27FC236}">
                <a16:creationId xmlns:a16="http://schemas.microsoft.com/office/drawing/2014/main" id="{5FC7BFE5-96ED-38DD-88EE-9877F389E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322" y="404221"/>
            <a:ext cx="4368550" cy="5950859"/>
          </a:xfrm>
          <a:prstGeom prst="rect">
            <a:avLst/>
          </a:prstGeom>
        </p:spPr>
      </p:pic>
    </p:spTree>
    <p:extLst>
      <p:ext uri="{BB962C8B-B14F-4D97-AF65-F5344CB8AC3E}">
        <p14:creationId xmlns:p14="http://schemas.microsoft.com/office/powerpoint/2010/main" val="3124832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วิธีการหาพันธมิตร</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4405085" cy="3301309"/>
          </a:xfrm>
        </p:spPr>
        <p:txBody>
          <a:bodyPr>
            <a:noAutofit/>
          </a:bodyPr>
          <a:lstStyle/>
          <a:p>
            <a:pPr marL="342900" lvl="0" indent="-342900">
              <a:lnSpc>
                <a:spcPct val="100000"/>
              </a:lnSpc>
              <a:spcBef>
                <a:spcPts val="60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กลุ่มสนทนาที่</a:t>
            </a:r>
            <a:r>
              <a:rPr lang="en-US" sz="3600" dirty="0">
                <a:effectLst/>
                <a:latin typeface="CordiaUPC" panose="020B0304020202020204" pitchFamily="34" charset="-34"/>
                <a:ea typeface="Calibri" panose="020F0502020204030204" pitchFamily="34" charset="0"/>
                <a:cs typeface="CordiaUPC" panose="020B0304020202020204" pitchFamily="34" charset="-34"/>
              </a:rPr>
              <a:t> My Rotary</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กลุ่มปฏิบัติการโรตารี</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คณะกรรมการระหว่างประเทศ</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ตลาดนัดโครงการ</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ทุนการศึกษาของโรตารี</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spcAft>
                <a:spcPts val="800"/>
              </a:spcAft>
              <a:buFont typeface="Symbol" panose="05050102010706020507" pitchFamily="18" charset="2"/>
              <a:buChar char=""/>
            </a:pPr>
            <a:r>
              <a:rPr lang="en-US" sz="3600" dirty="0">
                <a:effectLst/>
                <a:latin typeface="CordiaUPC" panose="020B0304020202020204" pitchFamily="34" charset="-34"/>
                <a:ea typeface="Calibri" panose="020F0502020204030204" pitchFamily="34" charset="0"/>
                <a:cs typeface="CordiaUPC" panose="020B0304020202020204" pitchFamily="34" charset="-34"/>
              </a:rPr>
              <a:t>Rotary</a:t>
            </a:r>
            <a:r>
              <a:rPr lang="th-TH" sz="3600" dirty="0">
                <a:effectLst/>
                <a:latin typeface="CordiaUPC" panose="020B0304020202020204" pitchFamily="34" charset="-34"/>
                <a:ea typeface="Calibri" panose="020F0502020204030204" pitchFamily="34" charset="0"/>
                <a:cs typeface="CordiaUPC" panose="020B0304020202020204" pitchFamily="34" charset="-34"/>
              </a:rPr>
              <a:t> </a:t>
            </a:r>
            <a:r>
              <a:rPr lang="en-US" sz="3600" dirty="0">
                <a:effectLst/>
                <a:latin typeface="CordiaUPC" panose="020B0304020202020204" pitchFamily="34" charset="-34"/>
                <a:ea typeface="Calibri" panose="020F0502020204030204" pitchFamily="34" charset="0"/>
                <a:cs typeface="CordiaUPC" panose="020B0304020202020204" pitchFamily="34" charset="-34"/>
              </a:rPr>
              <a:t>Showcase</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descr="A picture containing person, outdoor, tree, person&#10;&#10;Description automatically generated">
            <a:extLst>
              <a:ext uri="{FF2B5EF4-FFF2-40B4-BE49-F238E27FC236}">
                <a16:creationId xmlns:a16="http://schemas.microsoft.com/office/drawing/2014/main" id="{304873EB-D2DF-4E96-867A-011054A5645A}"/>
              </a:ext>
            </a:extLst>
          </p:cNvPr>
          <p:cNvPicPr>
            <a:picLocks noChangeAspect="1"/>
          </p:cNvPicPr>
          <p:nvPr/>
        </p:nvPicPr>
        <p:blipFill rotWithShape="1">
          <a:blip r:embed="rId4">
            <a:extLst>
              <a:ext uri="{28A0092B-C50C-407E-A947-70E740481C1C}">
                <a14:useLocalDpi xmlns:a14="http://schemas.microsoft.com/office/drawing/2010/main" val="0"/>
              </a:ext>
            </a:extLst>
          </a:blip>
          <a:srcRect l="7426" r="15352"/>
          <a:stretch/>
        </p:blipFill>
        <p:spPr>
          <a:xfrm>
            <a:off x="4891315" y="1540044"/>
            <a:ext cx="7300685" cy="5317956"/>
          </a:xfrm>
          <a:prstGeom prst="rect">
            <a:avLst/>
          </a:prstGeom>
        </p:spPr>
      </p:pic>
    </p:spTree>
    <p:custDataLst>
      <p:tags r:id="rId1"/>
    </p:custDataLst>
    <p:extLst>
      <p:ext uri="{BB962C8B-B14F-4D97-AF65-F5344CB8AC3E}">
        <p14:creationId xmlns:p14="http://schemas.microsoft.com/office/powerpoint/2010/main" val="193761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47D9AC0-F744-4F3C-BC59-9A2EEECECCE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55" b="7855"/>
          <a:stretch>
            <a:fillRect/>
          </a:stretch>
        </p:blipFill>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solidFill>
            <a:srgbClr val="17458F">
              <a:alpha val="60000"/>
            </a:srgbClr>
          </a:solidFill>
        </p:spPr>
        <p:txBody>
          <a:bodyPr/>
          <a:lstStyle/>
          <a:p>
            <a:endParaRPr lang="en-US" dirty="0">
              <a:cs typeface="Aria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p:txBody>
          <a:bodyPr/>
          <a:lstStyle/>
          <a:p>
            <a:pPr>
              <a:lnSpc>
                <a:spcPct val="107000"/>
              </a:lnSpc>
              <a:spcAft>
                <a:spcPts val="800"/>
              </a:spcAft>
            </a:pPr>
            <a:r>
              <a:rPr lang="th-TH" sz="5400" b="1" dirty="0">
                <a:effectLst/>
                <a:latin typeface="Calibri" panose="020F0502020204030204" pitchFamily="34" charset="0"/>
                <a:ea typeface="Calibri" panose="020F0502020204030204" pitchFamily="34" charset="0"/>
                <a:cs typeface="CordiaUPC" panose="020B0304020202020204" pitchFamily="34" charset="-34"/>
              </a:rPr>
              <a:t>คุณสมบัติ</a:t>
            </a:r>
            <a:endParaRPr lang="en-US" sz="54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264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คุณสมบัติของภาค</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6988628" cy="2824999"/>
          </a:xfrm>
        </p:spPr>
        <p:txBody>
          <a:bodyPr>
            <a:noAutofit/>
          </a:bodyPr>
          <a:lstStyle/>
          <a:p>
            <a:pPr marL="342900" lvl="0" indent="-342900">
              <a:lnSpc>
                <a:spcPct val="107000"/>
              </a:lnSpc>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ผู้นำภาคจะต้องทำกระบวนการมีคุณสมบัติในระบบออนไลน์ให้เสร็จสมบูรณ์ทุกปี</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7000"/>
              </a:lnSpc>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ยินยอมที่จะดำเนินการตามบันทึกความเข้าใจ</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7000"/>
              </a:lnSpc>
              <a:spcAft>
                <a:spcPts val="800"/>
              </a:spcAft>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จัดการสัมมนาการจัดการทุนสนับสนุนสำหรับสโมสร</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3">
            <a:extLst>
              <a:ext uri="{FF2B5EF4-FFF2-40B4-BE49-F238E27FC236}">
                <a16:creationId xmlns:a16="http://schemas.microsoft.com/office/drawing/2014/main" id="{1C6D4EBF-1879-4DCB-9E98-08F94A05AF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507450" y="1955800"/>
            <a:ext cx="3507203" cy="4449763"/>
          </a:xfrm>
          <a:prstGeom prst="rect">
            <a:avLst/>
          </a:prstGeom>
          <a:noFill/>
          <a:ln w="9525">
            <a:solidFill>
              <a:srgbClr val="BCBDC0"/>
            </a:solidFill>
            <a:miter lim="800000"/>
            <a:headEnd/>
            <a:tailEnd/>
          </a:ln>
          <a:effectLst>
            <a:outerShdw blurRad="50800" dist="50800" dir="2700000" algn="tl" rotWithShape="0">
              <a:srgbClr val="BCBDC0"/>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52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คุณสมบัติของสโมสร</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246743" y="2222569"/>
            <a:ext cx="6180563" cy="4577374"/>
          </a:xfrm>
        </p:spPr>
        <p:txBody>
          <a:bodyPr>
            <a:noAutofit/>
          </a:bodyPr>
          <a:lstStyle/>
          <a:p>
            <a:pPr marL="342900" lvl="0" indent="-342900">
              <a:lnSpc>
                <a:spcPct val="100000"/>
              </a:lnSpc>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ยินยอมที่จะดำเนินงานตามบันทึกความเข้าใจสโมสร</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ส่งสมาชิกสโมสรเข้าร่วมการสัมมนาการจัดการทุนสนับสนุนซึ่งอุปถัมภ์โดยภาค หรือร่วมการสัมมนาออนไลน์ที่ศูนย์การเรียนรู้ของโรตารีให้เสร็จสมบูรณ์ </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Aft>
                <a:spcPts val="800"/>
              </a:spcAft>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ทำตามข้อกำหนดต่างๆ ของภาคให้ครบถ้วน</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1E3F5B8B-B63C-4451-946A-DF7410B24A89}"/>
              </a:ext>
            </a:extLst>
          </p:cNvPr>
          <p:cNvPicPr>
            <a:picLocks noChangeAspect="1"/>
          </p:cNvPicPr>
          <p:nvPr/>
        </p:nvPicPr>
        <p:blipFill rotWithShape="1">
          <a:blip r:embed="rId3">
            <a:extLst>
              <a:ext uri="{28A0092B-C50C-407E-A947-70E740481C1C}">
                <a14:useLocalDpi xmlns:a14="http://schemas.microsoft.com/office/drawing/2010/main" val="0"/>
              </a:ext>
            </a:extLst>
          </a:blip>
          <a:srcRect t="30694" b="7805"/>
          <a:stretch/>
        </p:blipFill>
        <p:spPr>
          <a:xfrm>
            <a:off x="6427306" y="1540043"/>
            <a:ext cx="5764694" cy="5317957"/>
          </a:xfrm>
          <a:prstGeom prst="rect">
            <a:avLst/>
          </a:prstGeom>
        </p:spPr>
      </p:pic>
    </p:spTree>
    <p:extLst>
      <p:ext uri="{BB962C8B-B14F-4D97-AF65-F5344CB8AC3E}">
        <p14:creationId xmlns:p14="http://schemas.microsoft.com/office/powerpoint/2010/main" val="390624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68084" y="1"/>
            <a:ext cx="11506200" cy="1540042"/>
          </a:xfrm>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การสัมมนาการจัดการทุนสนับสนุนในระบบออนไลน์</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781507F2-8FC1-43B5-AB31-253A6B725F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9494" y="1700463"/>
            <a:ext cx="11053011" cy="5005137"/>
          </a:xfrm>
          <a:prstGeom prst="rect">
            <a:avLst/>
          </a:prstGeom>
          <a:ln>
            <a:solidFill>
              <a:srgbClr val="BCBDC0"/>
            </a:solidFill>
            <a:miter lim="800000"/>
          </a:ln>
          <a:effectLst>
            <a:outerShdw blurRad="50800" dist="50800" dir="2700000" algn="tl" rotWithShape="0">
              <a:srgbClr val="BCBDC0"/>
            </a:outerShdw>
          </a:effectLst>
        </p:spPr>
      </p:pic>
    </p:spTree>
    <p:extLst>
      <p:ext uri="{BB962C8B-B14F-4D97-AF65-F5344CB8AC3E}">
        <p14:creationId xmlns:p14="http://schemas.microsoft.com/office/powerpoint/2010/main" val="31606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559523823"/>
              </p:ext>
            </p:extLst>
          </p:nvPr>
        </p:nvGraphicFramePr>
        <p:xfrm>
          <a:off x="846161" y="1044814"/>
          <a:ext cx="10167582" cy="5771640"/>
        </p:xfrm>
        <a:graphic>
          <a:graphicData uri="http://schemas.openxmlformats.org/drawingml/2006/table">
            <a:tbl>
              <a:tblPr firstRow="1" bandRow="1">
                <a:tableStyleId>{5C22544A-7EE6-4342-B048-85BDC9FD1C3A}</a:tableStyleId>
              </a:tblPr>
              <a:tblGrid>
                <a:gridCol w="2448582">
                  <a:extLst>
                    <a:ext uri="{9D8B030D-6E8A-4147-A177-3AD203B41FA5}">
                      <a16:colId xmlns:a16="http://schemas.microsoft.com/office/drawing/2014/main" val="1475543591"/>
                    </a:ext>
                  </a:extLst>
                </a:gridCol>
                <a:gridCol w="4049032">
                  <a:extLst>
                    <a:ext uri="{9D8B030D-6E8A-4147-A177-3AD203B41FA5}">
                      <a16:colId xmlns:a16="http://schemas.microsoft.com/office/drawing/2014/main" val="29646504"/>
                    </a:ext>
                  </a:extLst>
                </a:gridCol>
                <a:gridCol w="3669968">
                  <a:extLst>
                    <a:ext uri="{9D8B030D-6E8A-4147-A177-3AD203B41FA5}">
                      <a16:colId xmlns:a16="http://schemas.microsoft.com/office/drawing/2014/main" val="1920243154"/>
                    </a:ext>
                  </a:extLst>
                </a:gridCol>
              </a:tblGrid>
              <a:tr h="477672">
                <a:tc>
                  <a:txBody>
                    <a:bodyPr/>
                    <a:lstStyle/>
                    <a:p>
                      <a:pPr>
                        <a:lnSpc>
                          <a:spcPct val="100000"/>
                        </a:lnSpc>
                        <a:spcBef>
                          <a:spcPts val="600"/>
                        </a:spcBef>
                        <a:spcAft>
                          <a:spcPts val="600"/>
                        </a:spcAft>
                      </a:pPr>
                      <a:endParaRPr lang="en-US" sz="2200" dirty="0">
                        <a:latin typeface="Arial Narrow" panose="020B0606020202030204" pitchFamily="34" charset="0"/>
                      </a:endParaRPr>
                    </a:p>
                  </a:txBody>
                  <a:tcPr>
                    <a:solidFill>
                      <a:srgbClr val="005DAA"/>
                    </a:solidFill>
                  </a:tcPr>
                </a:tc>
                <a:tc>
                  <a:txBody>
                    <a:bodyPr/>
                    <a:lstStyle/>
                    <a:p>
                      <a:pPr>
                        <a:lnSpc>
                          <a:spcPct val="100000"/>
                        </a:lnSpc>
                        <a:spcBef>
                          <a:spcPts val="600"/>
                        </a:spcBef>
                        <a:spcAft>
                          <a:spcPts val="600"/>
                        </a:spcAft>
                      </a:pPr>
                      <a:r>
                        <a:rPr lang="th-TH" sz="2800" b="1" kern="1200" dirty="0">
                          <a:solidFill>
                            <a:schemeClr val="lt1"/>
                          </a:solidFill>
                          <a:effectLst/>
                          <a:latin typeface="+mn-lt"/>
                          <a:ea typeface="+mn-ea"/>
                          <a:cs typeface="+mn-cs"/>
                        </a:rPr>
                        <a:t>ทุนสนับสนุนระดับโลก</a:t>
                      </a:r>
                      <a:endParaRPr lang="en-US" sz="2800" dirty="0">
                        <a:latin typeface="Arial Narrow" panose="020B0606020202030204" pitchFamily="34" charset="0"/>
                      </a:endParaRPr>
                    </a:p>
                  </a:txBody>
                  <a:tcPr>
                    <a:solidFill>
                      <a:srgbClr val="005DAA"/>
                    </a:solidFill>
                  </a:tcPr>
                </a:tc>
                <a:tc>
                  <a:txBody>
                    <a:bodyPr/>
                    <a:lstStyle/>
                    <a:p>
                      <a:pPr>
                        <a:lnSpc>
                          <a:spcPct val="100000"/>
                        </a:lnSpc>
                        <a:spcBef>
                          <a:spcPts val="600"/>
                        </a:spcBef>
                        <a:spcAft>
                          <a:spcPts val="600"/>
                        </a:spcAft>
                      </a:pPr>
                      <a:r>
                        <a:rPr lang="th-TH" sz="2800" b="1" kern="1200" dirty="0">
                          <a:solidFill>
                            <a:schemeClr val="lt1"/>
                          </a:solidFill>
                          <a:effectLst/>
                          <a:latin typeface="+mn-lt"/>
                          <a:ea typeface="+mn-ea"/>
                          <a:cs typeface="+mn-cs"/>
                        </a:rPr>
                        <a:t>ทุนสนับสนุนระดับภาค</a:t>
                      </a:r>
                      <a:endParaRPr lang="en-US" sz="2800" dirty="0">
                        <a:latin typeface="Arial Narrow" panose="020B0606020202030204" pitchFamily="34" charset="0"/>
                      </a:endParaRPr>
                    </a:p>
                  </a:txBody>
                  <a:tcPr>
                    <a:solidFill>
                      <a:srgbClr val="005DAA"/>
                    </a:solidFill>
                  </a:tcPr>
                </a:tc>
                <a:extLst>
                  <a:ext uri="{0D108BD9-81ED-4DB2-BD59-A6C34878D82A}">
                    <a16:rowId xmlns:a16="http://schemas.microsoft.com/office/drawing/2014/main" val="998694852"/>
                  </a:ext>
                </a:extLst>
              </a:tr>
              <a:tr h="477672">
                <a:tc>
                  <a:txBody>
                    <a:bodyPr/>
                    <a:lstStyle/>
                    <a:p>
                      <a:pPr>
                        <a:lnSpc>
                          <a:spcPct val="100000"/>
                        </a:lnSpc>
                        <a:spcBef>
                          <a:spcPts val="600"/>
                        </a:spcBef>
                        <a:spcAft>
                          <a:spcPts val="600"/>
                        </a:spcAft>
                      </a:pPr>
                      <a:r>
                        <a:rPr lang="th-TH" sz="2800" dirty="0">
                          <a:solidFill>
                            <a:srgbClr val="000000"/>
                          </a:solidFill>
                          <a:effectLst/>
                          <a:latin typeface="Calibri" panose="020F0502020204030204" pitchFamily="34" charset="0"/>
                          <a:ea typeface="Calibri" panose="020F0502020204030204" pitchFamily="34" charset="0"/>
                          <a:cs typeface="CordiaUPC" panose="020B0304020202020204" pitchFamily="34" charset="-34"/>
                        </a:rPr>
                        <a:t>ค่าใช้จ่าย</a:t>
                      </a:r>
                      <a:endParaRPr lang="en-US" sz="2800" dirty="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dirty="0">
                          <a:solidFill>
                            <a:srgbClr val="17458F"/>
                          </a:solidFill>
                          <a:effectLst/>
                          <a:latin typeface="Calibri" panose="020F0502020204030204" pitchFamily="34" charset="0"/>
                          <a:ea typeface="Calibri" panose="020F0502020204030204" pitchFamily="34" charset="0"/>
                          <a:cs typeface="CordiaUPC" panose="020B0304020202020204" pitchFamily="34" charset="-34"/>
                        </a:rPr>
                        <a:t>งบประมาณอย่างน้อย </a:t>
                      </a:r>
                      <a:r>
                        <a:rPr lang="en-US" sz="2800" dirty="0">
                          <a:solidFill>
                            <a:srgbClr val="17458F"/>
                          </a:solidFill>
                          <a:effectLst/>
                          <a:latin typeface="CordiaUPC" panose="020B0304020202020204" pitchFamily="34" charset="-34"/>
                          <a:ea typeface="Calibri" panose="020F0502020204030204" pitchFamily="34" charset="0"/>
                          <a:cs typeface="Cordia New" panose="020B0304020202020204" pitchFamily="34" charset="-34"/>
                        </a:rPr>
                        <a:t>$30,000</a:t>
                      </a:r>
                      <a:r>
                        <a:rPr lang="th-TH" sz="2800" dirty="0">
                          <a:solidFill>
                            <a:srgbClr val="17458F"/>
                          </a:solidFill>
                          <a:effectLst/>
                          <a:latin typeface="CordiaUPC" panose="020B0304020202020204" pitchFamily="34" charset="-34"/>
                          <a:ea typeface="Calibri" panose="020F0502020204030204" pitchFamily="34" charset="0"/>
                          <a:cs typeface="Cordia New" panose="020B0304020202020204" pitchFamily="34" charset="-34"/>
                        </a:rPr>
                        <a:t> </a:t>
                      </a:r>
                      <a:endParaRPr lang="en-US" sz="2800" dirty="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a:solidFill>
                            <a:srgbClr val="17458F"/>
                          </a:solidFill>
                          <a:effectLst/>
                          <a:latin typeface="Calibri" panose="020F0502020204030204" pitchFamily="34" charset="0"/>
                          <a:ea typeface="Calibri" panose="020F0502020204030204" pitchFamily="34" charset="0"/>
                          <a:cs typeface="CordiaUPC" panose="020B0304020202020204" pitchFamily="34" charset="-34"/>
                        </a:rPr>
                        <a:t>ไม่มีงบประมาณขั้นต่ำ</a:t>
                      </a:r>
                      <a:endParaRPr lang="en-US" sz="280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extLst>
                  <a:ext uri="{0D108BD9-81ED-4DB2-BD59-A6C34878D82A}">
                    <a16:rowId xmlns:a16="http://schemas.microsoft.com/office/drawing/2014/main" val="3256974056"/>
                  </a:ext>
                </a:extLst>
              </a:tr>
              <a:tr h="477672">
                <a:tc>
                  <a:txBody>
                    <a:bodyPr/>
                    <a:lstStyle/>
                    <a:p>
                      <a:pPr>
                        <a:lnSpc>
                          <a:spcPct val="100000"/>
                        </a:lnSpc>
                        <a:spcBef>
                          <a:spcPts val="600"/>
                        </a:spcBef>
                        <a:spcAft>
                          <a:spcPts val="600"/>
                        </a:spcAft>
                      </a:pPr>
                      <a:r>
                        <a:rPr lang="th-TH" sz="2800" dirty="0">
                          <a:solidFill>
                            <a:srgbClr val="000000"/>
                          </a:solidFill>
                          <a:effectLst/>
                          <a:latin typeface="Calibri" panose="020F0502020204030204" pitchFamily="34" charset="0"/>
                          <a:ea typeface="Calibri" panose="020F0502020204030204" pitchFamily="34" charset="0"/>
                          <a:cs typeface="CordiaUPC" panose="020B0304020202020204" pitchFamily="34" charset="-34"/>
                        </a:rPr>
                        <a:t>การให้ทุน </a:t>
                      </a:r>
                      <a:endParaRPr lang="en-US" sz="2800" dirty="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dirty="0">
                          <a:solidFill>
                            <a:srgbClr val="17458F"/>
                          </a:solidFill>
                          <a:effectLst/>
                          <a:latin typeface="Calibri" panose="020F0502020204030204" pitchFamily="34" charset="0"/>
                          <a:ea typeface="Calibri" panose="020F0502020204030204" pitchFamily="34" charset="0"/>
                          <a:cs typeface="CordiaUPC" panose="020B0304020202020204" pitchFamily="34" charset="-34"/>
                        </a:rPr>
                        <a:t>กองทุนโลก, เงิน </a:t>
                      </a:r>
                      <a:r>
                        <a:rPr lang="en-US" sz="2800" dirty="0">
                          <a:solidFill>
                            <a:srgbClr val="17458F"/>
                          </a:solidFill>
                          <a:effectLst/>
                          <a:latin typeface="CordiaUPC" panose="020B0304020202020204" pitchFamily="34" charset="-34"/>
                          <a:ea typeface="Calibri" panose="020F0502020204030204" pitchFamily="34" charset="0"/>
                          <a:cs typeface="Cordia New" panose="020B0304020202020204" pitchFamily="34" charset="-34"/>
                        </a:rPr>
                        <a:t>DDF</a:t>
                      </a:r>
                      <a:r>
                        <a:rPr lang="th-TH" sz="2800" dirty="0">
                          <a:solidFill>
                            <a:srgbClr val="17458F"/>
                          </a:solidFill>
                          <a:effectLst/>
                          <a:latin typeface="CordiaUPC" panose="020B0304020202020204" pitchFamily="34" charset="-34"/>
                          <a:ea typeface="Calibri" panose="020F0502020204030204" pitchFamily="34" charset="0"/>
                          <a:cs typeface="Cordia New" panose="020B0304020202020204" pitchFamily="34" charset="-34"/>
                        </a:rPr>
                        <a:t>, เงินสด</a:t>
                      </a:r>
                      <a:endParaRPr lang="en-US" sz="2800" dirty="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a:solidFill>
                            <a:srgbClr val="17458F"/>
                          </a:solidFill>
                          <a:effectLst/>
                          <a:latin typeface="Calibri" panose="020F0502020204030204" pitchFamily="34" charset="0"/>
                          <a:ea typeface="Calibri" panose="020F0502020204030204" pitchFamily="34" charset="0"/>
                          <a:cs typeface="CordiaUPC" panose="020B0304020202020204" pitchFamily="34" charset="-34"/>
                        </a:rPr>
                        <a:t>เงิน </a:t>
                      </a:r>
                      <a:r>
                        <a:rPr lang="en-US" sz="2800">
                          <a:solidFill>
                            <a:srgbClr val="17458F"/>
                          </a:solidFill>
                          <a:effectLst/>
                          <a:latin typeface="CordiaUPC" panose="020B0304020202020204" pitchFamily="34" charset="-34"/>
                          <a:ea typeface="Calibri" panose="020F0502020204030204" pitchFamily="34" charset="0"/>
                          <a:cs typeface="Cordia New" panose="020B0304020202020204" pitchFamily="34" charset="-34"/>
                        </a:rPr>
                        <a:t>DDF</a:t>
                      </a:r>
                      <a:endParaRPr lang="en-US" sz="280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extLst>
                  <a:ext uri="{0D108BD9-81ED-4DB2-BD59-A6C34878D82A}">
                    <a16:rowId xmlns:a16="http://schemas.microsoft.com/office/drawing/2014/main" val="3880958019"/>
                  </a:ext>
                </a:extLst>
              </a:tr>
              <a:tr h="477672">
                <a:tc>
                  <a:txBody>
                    <a:bodyPr/>
                    <a:lstStyle/>
                    <a:p>
                      <a:pPr>
                        <a:lnSpc>
                          <a:spcPct val="100000"/>
                        </a:lnSpc>
                        <a:spcBef>
                          <a:spcPts val="600"/>
                        </a:spcBef>
                        <a:spcAft>
                          <a:spcPts val="600"/>
                        </a:spcAft>
                      </a:pPr>
                      <a:r>
                        <a:rPr lang="th-TH" sz="2800">
                          <a:solidFill>
                            <a:srgbClr val="000000"/>
                          </a:solidFill>
                          <a:effectLst/>
                          <a:latin typeface="Calibri" panose="020F0502020204030204" pitchFamily="34" charset="0"/>
                          <a:ea typeface="Calibri" panose="020F0502020204030204" pitchFamily="34" charset="0"/>
                          <a:cs typeface="CordiaUPC" panose="020B0304020202020204" pitchFamily="34" charset="-34"/>
                        </a:rPr>
                        <a:t>การสมัคร </a:t>
                      </a:r>
                      <a:endParaRPr lang="en-US" sz="280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dirty="0">
                          <a:solidFill>
                            <a:srgbClr val="17458F"/>
                          </a:solidFill>
                          <a:effectLst/>
                          <a:latin typeface="Calibri" panose="020F0502020204030204" pitchFamily="34" charset="0"/>
                          <a:ea typeface="Calibri" panose="020F0502020204030204" pitchFamily="34" charset="0"/>
                          <a:cs typeface="CordiaUPC" panose="020B0304020202020204" pitchFamily="34" charset="-34"/>
                        </a:rPr>
                        <a:t>ออนไลน์ที่ </a:t>
                      </a:r>
                      <a:r>
                        <a:rPr lang="en-US" sz="2800" dirty="0">
                          <a:solidFill>
                            <a:srgbClr val="17458F"/>
                          </a:solidFill>
                          <a:effectLst/>
                          <a:latin typeface="CordiaUPC" panose="020B0304020202020204" pitchFamily="34" charset="-34"/>
                          <a:ea typeface="Calibri" panose="020F0502020204030204" pitchFamily="34" charset="0"/>
                          <a:cs typeface="Cordia New" panose="020B0304020202020204" pitchFamily="34" charset="-34"/>
                        </a:rPr>
                        <a:t>Grant Center</a:t>
                      </a:r>
                      <a:endParaRPr lang="th-TH" sz="2800" dirty="0">
                        <a:solidFill>
                          <a:srgbClr val="17458F"/>
                        </a:solidFill>
                        <a:effectLst/>
                        <a:latin typeface="CordiaUPC" panose="020B0304020202020204" pitchFamily="34" charset="-34"/>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a:solidFill>
                            <a:srgbClr val="17458F"/>
                          </a:solidFill>
                          <a:effectLst/>
                          <a:latin typeface="Calibri" panose="020F0502020204030204" pitchFamily="34" charset="0"/>
                          <a:ea typeface="Calibri" panose="020F0502020204030204" pitchFamily="34" charset="0"/>
                          <a:cs typeface="CordiaUPC" panose="020B0304020202020204" pitchFamily="34" charset="-34"/>
                        </a:rPr>
                        <a:t>จัดการโดยภาค</a:t>
                      </a:r>
                      <a:endParaRPr lang="en-US" sz="280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extLst>
                  <a:ext uri="{0D108BD9-81ED-4DB2-BD59-A6C34878D82A}">
                    <a16:rowId xmlns:a16="http://schemas.microsoft.com/office/drawing/2014/main" val="4000579131"/>
                  </a:ext>
                </a:extLst>
              </a:tr>
              <a:tr h="852985">
                <a:tc>
                  <a:txBody>
                    <a:bodyPr/>
                    <a:lstStyle/>
                    <a:p>
                      <a:pPr>
                        <a:lnSpc>
                          <a:spcPct val="100000"/>
                        </a:lnSpc>
                        <a:spcBef>
                          <a:spcPts val="600"/>
                        </a:spcBef>
                        <a:spcAft>
                          <a:spcPts val="600"/>
                        </a:spcAft>
                      </a:pPr>
                      <a:r>
                        <a:rPr lang="th-TH" sz="2800" dirty="0">
                          <a:solidFill>
                            <a:srgbClr val="000000"/>
                          </a:solidFill>
                          <a:effectLst/>
                          <a:latin typeface="Calibri" panose="020F0502020204030204" pitchFamily="34" charset="0"/>
                          <a:ea typeface="Calibri" panose="020F0502020204030204" pitchFamily="34" charset="0"/>
                          <a:cs typeface="CordiaUPC" panose="020B0304020202020204" pitchFamily="34" charset="-34"/>
                        </a:rPr>
                        <a:t>เรื่องที่เน้นความสำคัญ</a:t>
                      </a:r>
                      <a:endParaRPr lang="en-US" sz="2800" dirty="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dirty="0">
                          <a:solidFill>
                            <a:srgbClr val="17458F"/>
                          </a:solidFill>
                          <a:effectLst/>
                          <a:latin typeface="Calibri" panose="020F0502020204030204" pitchFamily="34" charset="0"/>
                          <a:ea typeface="Calibri" panose="020F0502020204030204" pitchFamily="34" charset="0"/>
                          <a:cs typeface="CordiaUPC" panose="020B0304020202020204" pitchFamily="34" charset="-34"/>
                        </a:rPr>
                        <a:t>โครงการสอดคล้องกับเรื่องที่เน้นความสำคัญ</a:t>
                      </a:r>
                      <a:endParaRPr lang="en-US" sz="2800" dirty="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dirty="0">
                          <a:solidFill>
                            <a:srgbClr val="17458F"/>
                          </a:solidFill>
                          <a:effectLst/>
                          <a:latin typeface="Calibri" panose="020F0502020204030204" pitchFamily="34" charset="0"/>
                          <a:ea typeface="Calibri" panose="020F0502020204030204" pitchFamily="34" charset="0"/>
                          <a:cs typeface="CordiaUPC" panose="020B0304020202020204" pitchFamily="34" charset="-34"/>
                        </a:rPr>
                        <a:t>ไม่มีข้อกำหนดเกี่ยวกับเรื่องที่เน้นความสำคัญ</a:t>
                      </a:r>
                      <a:endParaRPr lang="en-US" sz="2800" dirty="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extLst>
                  <a:ext uri="{0D108BD9-81ED-4DB2-BD59-A6C34878D82A}">
                    <a16:rowId xmlns:a16="http://schemas.microsoft.com/office/drawing/2014/main" val="3976137707"/>
                  </a:ext>
                </a:extLst>
              </a:tr>
              <a:tr h="852985">
                <a:tc>
                  <a:txBody>
                    <a:bodyPr/>
                    <a:lstStyle/>
                    <a:p>
                      <a:pPr>
                        <a:lnSpc>
                          <a:spcPct val="100000"/>
                        </a:lnSpc>
                        <a:spcBef>
                          <a:spcPts val="600"/>
                        </a:spcBef>
                        <a:spcAft>
                          <a:spcPts val="600"/>
                        </a:spcAft>
                      </a:pPr>
                      <a:r>
                        <a:rPr lang="th-TH" sz="2800">
                          <a:solidFill>
                            <a:srgbClr val="000000"/>
                          </a:solidFill>
                          <a:effectLst/>
                          <a:latin typeface="Calibri" panose="020F0502020204030204" pitchFamily="34" charset="0"/>
                          <a:ea typeface="Calibri" panose="020F0502020204030204" pitchFamily="34" charset="0"/>
                          <a:cs typeface="CordiaUPC" panose="020B0304020202020204" pitchFamily="34" charset="-34"/>
                        </a:rPr>
                        <a:t>พันธมิตร </a:t>
                      </a:r>
                      <a:endParaRPr lang="en-US" sz="280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dirty="0">
                          <a:solidFill>
                            <a:srgbClr val="17458F"/>
                          </a:solidFill>
                          <a:effectLst/>
                          <a:latin typeface="Calibri" panose="020F0502020204030204" pitchFamily="34" charset="0"/>
                          <a:ea typeface="Calibri" panose="020F0502020204030204" pitchFamily="34" charset="0"/>
                          <a:cs typeface="CordiaUPC" panose="020B0304020202020204" pitchFamily="34" charset="-34"/>
                        </a:rPr>
                        <a:t>พันธมิตรฝ่ายเจ้าภาพและพันธมิตรระหว่างประเทศ</a:t>
                      </a:r>
                      <a:endParaRPr lang="en-US" sz="2800" dirty="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a:solidFill>
                            <a:srgbClr val="17458F"/>
                          </a:solidFill>
                          <a:effectLst/>
                          <a:latin typeface="Calibri" panose="020F0502020204030204" pitchFamily="34" charset="0"/>
                          <a:ea typeface="Calibri" panose="020F0502020204030204" pitchFamily="34" charset="0"/>
                          <a:cs typeface="CordiaUPC" panose="020B0304020202020204" pitchFamily="34" charset="-34"/>
                        </a:rPr>
                        <a:t>ไม่มีข้อกำหนดเรื่องพันธมิตร</a:t>
                      </a:r>
                      <a:endParaRPr lang="en-US" sz="280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p>
                      <a:pPr>
                        <a:lnSpc>
                          <a:spcPct val="100000"/>
                        </a:lnSpc>
                        <a:spcBef>
                          <a:spcPts val="600"/>
                        </a:spcBef>
                        <a:spcAft>
                          <a:spcPts val="600"/>
                        </a:spcAft>
                      </a:pPr>
                      <a:r>
                        <a:rPr lang="en-US" sz="2800">
                          <a:solidFill>
                            <a:srgbClr val="17458F"/>
                          </a:solidFill>
                          <a:effectLst/>
                          <a:latin typeface="CordiaUPC" panose="020B0304020202020204" pitchFamily="34" charset="-34"/>
                          <a:ea typeface="Calibri" panose="020F0502020204030204" pitchFamily="34" charset="0"/>
                          <a:cs typeface="Cordia New" panose="020B0304020202020204" pitchFamily="34" charset="-34"/>
                        </a:rPr>
                        <a:t> </a:t>
                      </a:r>
                      <a:endParaRPr lang="en-US" sz="280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extLst>
                  <a:ext uri="{0D108BD9-81ED-4DB2-BD59-A6C34878D82A}">
                    <a16:rowId xmlns:a16="http://schemas.microsoft.com/office/drawing/2014/main" val="922052796"/>
                  </a:ext>
                </a:extLst>
              </a:tr>
              <a:tr h="477672">
                <a:tc>
                  <a:txBody>
                    <a:bodyPr/>
                    <a:lstStyle/>
                    <a:p>
                      <a:pPr>
                        <a:lnSpc>
                          <a:spcPct val="100000"/>
                        </a:lnSpc>
                        <a:spcBef>
                          <a:spcPts val="600"/>
                        </a:spcBef>
                        <a:spcAft>
                          <a:spcPts val="600"/>
                        </a:spcAft>
                      </a:pPr>
                      <a:r>
                        <a:rPr lang="th-TH" sz="2800">
                          <a:solidFill>
                            <a:srgbClr val="000000"/>
                          </a:solidFill>
                          <a:effectLst/>
                          <a:latin typeface="Calibri" panose="020F0502020204030204" pitchFamily="34" charset="0"/>
                          <a:ea typeface="Calibri" panose="020F0502020204030204" pitchFamily="34" charset="0"/>
                          <a:cs typeface="CordiaUPC" panose="020B0304020202020204" pitchFamily="34" charset="-34"/>
                        </a:rPr>
                        <a:t>ความยั่งยืน</a:t>
                      </a:r>
                      <a:endParaRPr lang="en-US" sz="280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dirty="0">
                          <a:solidFill>
                            <a:srgbClr val="17458F"/>
                          </a:solidFill>
                          <a:effectLst/>
                          <a:latin typeface="Calibri" panose="020F0502020204030204" pitchFamily="34" charset="0"/>
                          <a:ea typeface="Calibri" panose="020F0502020204030204" pitchFamily="34" charset="0"/>
                          <a:cs typeface="CordiaUPC" panose="020B0304020202020204" pitchFamily="34" charset="-34"/>
                        </a:rPr>
                        <a:t>มีข้อกำหนด</a:t>
                      </a:r>
                      <a:endParaRPr lang="en-US" sz="2800" dirty="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a:solidFill>
                            <a:srgbClr val="17458F"/>
                          </a:solidFill>
                          <a:effectLst/>
                          <a:latin typeface="Calibri" panose="020F0502020204030204" pitchFamily="34" charset="0"/>
                          <a:ea typeface="Calibri" panose="020F0502020204030204" pitchFamily="34" charset="0"/>
                          <a:cs typeface="CordiaUPC" panose="020B0304020202020204" pitchFamily="34" charset="-34"/>
                        </a:rPr>
                        <a:t>ไม่มีข้อกำหนด</a:t>
                      </a:r>
                      <a:endParaRPr lang="en-US" sz="280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extLst>
                  <a:ext uri="{0D108BD9-81ED-4DB2-BD59-A6C34878D82A}">
                    <a16:rowId xmlns:a16="http://schemas.microsoft.com/office/drawing/2014/main" val="3424786573"/>
                  </a:ext>
                </a:extLst>
              </a:tr>
              <a:tr h="477672">
                <a:tc>
                  <a:txBody>
                    <a:bodyPr/>
                    <a:lstStyle/>
                    <a:p>
                      <a:pPr>
                        <a:lnSpc>
                          <a:spcPct val="100000"/>
                        </a:lnSpc>
                        <a:spcBef>
                          <a:spcPts val="600"/>
                        </a:spcBef>
                        <a:spcAft>
                          <a:spcPts val="600"/>
                        </a:spcAft>
                      </a:pPr>
                      <a:r>
                        <a:rPr lang="th-TH" sz="2800">
                          <a:solidFill>
                            <a:srgbClr val="000000"/>
                          </a:solidFill>
                          <a:effectLst/>
                          <a:latin typeface="Calibri" panose="020F0502020204030204" pitchFamily="34" charset="0"/>
                          <a:ea typeface="Calibri" panose="020F0502020204030204" pitchFamily="34" charset="0"/>
                          <a:cs typeface="CordiaUPC" panose="020B0304020202020204" pitchFamily="34" charset="-34"/>
                        </a:rPr>
                        <a:t>การวัดผลได้</a:t>
                      </a:r>
                      <a:endParaRPr lang="en-US" sz="280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dirty="0">
                          <a:solidFill>
                            <a:srgbClr val="17458F"/>
                          </a:solidFill>
                          <a:effectLst/>
                          <a:latin typeface="Calibri" panose="020F0502020204030204" pitchFamily="34" charset="0"/>
                          <a:ea typeface="Calibri" panose="020F0502020204030204" pitchFamily="34" charset="0"/>
                          <a:cs typeface="CordiaUPC" panose="020B0304020202020204" pitchFamily="34" charset="-34"/>
                        </a:rPr>
                        <a:t>มีข้อกำหนด</a:t>
                      </a:r>
                      <a:endParaRPr lang="en-US" sz="2800" dirty="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a:solidFill>
                            <a:srgbClr val="17458F"/>
                          </a:solidFill>
                          <a:effectLst/>
                          <a:latin typeface="Calibri" panose="020F0502020204030204" pitchFamily="34" charset="0"/>
                          <a:ea typeface="Calibri" panose="020F0502020204030204" pitchFamily="34" charset="0"/>
                          <a:cs typeface="CordiaUPC" panose="020B0304020202020204" pitchFamily="34" charset="-34"/>
                        </a:rPr>
                        <a:t>ไม่มีข้อกำหนด</a:t>
                      </a:r>
                      <a:endParaRPr lang="en-US" sz="280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extLst>
                  <a:ext uri="{0D108BD9-81ED-4DB2-BD59-A6C34878D82A}">
                    <a16:rowId xmlns:a16="http://schemas.microsoft.com/office/drawing/2014/main" val="2780512738"/>
                  </a:ext>
                </a:extLst>
              </a:tr>
              <a:tr h="477672">
                <a:tc>
                  <a:txBody>
                    <a:bodyPr/>
                    <a:lstStyle/>
                    <a:p>
                      <a:pPr>
                        <a:lnSpc>
                          <a:spcPct val="100000"/>
                        </a:lnSpc>
                        <a:spcBef>
                          <a:spcPts val="600"/>
                        </a:spcBef>
                        <a:spcAft>
                          <a:spcPts val="600"/>
                        </a:spcAft>
                      </a:pPr>
                      <a:r>
                        <a:rPr lang="th-TH" sz="2800" dirty="0">
                          <a:solidFill>
                            <a:srgbClr val="000000"/>
                          </a:solidFill>
                          <a:effectLst/>
                          <a:latin typeface="Calibri" panose="020F0502020204030204" pitchFamily="34" charset="0"/>
                          <a:ea typeface="Calibri" panose="020F0502020204030204" pitchFamily="34" charset="0"/>
                          <a:cs typeface="CordiaUPC" panose="020B0304020202020204" pitchFamily="34" charset="-34"/>
                        </a:rPr>
                        <a:t>ทุนการศึกษา</a:t>
                      </a:r>
                      <a:endParaRPr lang="en-US" sz="2800" dirty="0">
                        <a:solidFill>
                          <a:srgbClr val="000000"/>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dirty="0">
                          <a:solidFill>
                            <a:srgbClr val="17458F"/>
                          </a:solidFill>
                          <a:effectLst/>
                          <a:latin typeface="Calibri" panose="020F0502020204030204" pitchFamily="34" charset="0"/>
                          <a:ea typeface="Calibri" panose="020F0502020204030204" pitchFamily="34" charset="0"/>
                          <a:cs typeface="CordiaUPC" panose="020B0304020202020204" pitchFamily="34" charset="-34"/>
                        </a:rPr>
                        <a:t>ระดับบัณฑิตศึกษาและหลังปริญญาตรี</a:t>
                      </a:r>
                      <a:endParaRPr lang="en-US" sz="2800" dirty="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tc>
                  <a:txBody>
                    <a:bodyPr/>
                    <a:lstStyle/>
                    <a:p>
                      <a:pPr>
                        <a:lnSpc>
                          <a:spcPct val="100000"/>
                        </a:lnSpc>
                        <a:spcBef>
                          <a:spcPts val="600"/>
                        </a:spcBef>
                        <a:spcAft>
                          <a:spcPts val="600"/>
                        </a:spcAft>
                      </a:pPr>
                      <a:r>
                        <a:rPr lang="th-TH" sz="2800" dirty="0">
                          <a:solidFill>
                            <a:srgbClr val="17458F"/>
                          </a:solidFill>
                          <a:effectLst/>
                          <a:latin typeface="Calibri" panose="020F0502020204030204" pitchFamily="34" charset="0"/>
                          <a:ea typeface="Calibri" panose="020F0502020204030204" pitchFamily="34" charset="0"/>
                          <a:cs typeface="CordiaUPC" panose="020B0304020202020204" pitchFamily="34" charset="-34"/>
                        </a:rPr>
                        <a:t>ไม่มีข้อกำหนดระดับการศึกษา</a:t>
                      </a:r>
                      <a:endParaRPr lang="en-US" sz="2800" dirty="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p>
                      <a:pPr>
                        <a:lnSpc>
                          <a:spcPct val="100000"/>
                        </a:lnSpc>
                        <a:spcBef>
                          <a:spcPts val="600"/>
                        </a:spcBef>
                        <a:spcAft>
                          <a:spcPts val="600"/>
                        </a:spcAft>
                      </a:pPr>
                      <a:r>
                        <a:rPr lang="en-US" sz="2800" dirty="0">
                          <a:solidFill>
                            <a:srgbClr val="17458F"/>
                          </a:solidFill>
                          <a:effectLst/>
                          <a:latin typeface="CordiaUPC" panose="020B0304020202020204" pitchFamily="34" charset="-34"/>
                          <a:ea typeface="Calibri" panose="020F0502020204030204" pitchFamily="34" charset="0"/>
                          <a:cs typeface="Cordia New" panose="020B0304020202020204" pitchFamily="34" charset="-34"/>
                        </a:rPr>
                        <a:t> </a:t>
                      </a:r>
                      <a:endParaRPr lang="en-US" sz="2800" dirty="0">
                        <a:solidFill>
                          <a:srgbClr val="17458F"/>
                        </a:solidFill>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oFill/>
                  </a:tcPr>
                </a:tc>
                <a:extLst>
                  <a:ext uri="{0D108BD9-81ED-4DB2-BD59-A6C34878D82A}">
                    <a16:rowId xmlns:a16="http://schemas.microsoft.com/office/drawing/2014/main" val="3712349323"/>
                  </a:ext>
                </a:extLst>
              </a:tr>
            </a:tbl>
          </a:graphicData>
        </a:graphic>
      </p:graphicFrame>
      <p:sp>
        <p:nvSpPr>
          <p:cNvPr id="4" name="Title 3"/>
          <p:cNvSpPr>
            <a:spLocks noGrp="1"/>
          </p:cNvSpPr>
          <p:nvPr>
            <p:ph type="title"/>
          </p:nvPr>
        </p:nvSpPr>
        <p:spPr>
          <a:xfrm>
            <a:off x="1905000" y="442686"/>
            <a:ext cx="8763000" cy="533400"/>
          </a:xfrm>
        </p:spPr>
        <p:txBody>
          <a:bodyPr/>
          <a:lstStyle/>
          <a:p>
            <a:pPr>
              <a:lnSpc>
                <a:spcPct val="107000"/>
              </a:lnSpc>
              <a:spcAft>
                <a:spcPts val="800"/>
              </a:spcAft>
            </a:pPr>
            <a:r>
              <a:rPr lang="th-TH" sz="3200" b="1" dirty="0">
                <a:effectLst/>
                <a:latin typeface="Calibri" panose="020F0502020204030204" pitchFamily="34" charset="0"/>
                <a:ea typeface="Calibri" panose="020F0502020204030204" pitchFamily="34" charset="0"/>
                <a:cs typeface="CordiaUPC" panose="020B0304020202020204" pitchFamily="34" charset="-34"/>
              </a:rPr>
              <a:t>เปรียบเทียบทุนสนับสนุนระดับโลกและทุนสนับสนุนระดับภาค</a:t>
            </a:r>
            <a:endParaRPr lang="en-US" sz="32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17115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p:txBody>
          <a:bodyPr/>
          <a:lstStyle/>
          <a:p>
            <a:r>
              <a:rPr lang="en-US" dirty="0"/>
              <a:t>subhead</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517692" y="2004781"/>
            <a:ext cx="5296939" cy="4454076"/>
          </a:xfrm>
        </p:spPr>
        <p:txBody>
          <a:bodyPr>
            <a:noAutofit/>
          </a:bodyPr>
          <a:lstStyle/>
          <a:p>
            <a:pPr marL="342900" lvl="0" indent="-342900">
              <a:lnSpc>
                <a:spcPct val="100000"/>
              </a:lnSpc>
              <a:spcBef>
                <a:spcPts val="60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สนับสนุนความพยายามในการบรรเทาทุกข์และการฟื้นฟูในพื้นที่ที่ได้รับผลกระทบจากภัยพิบัติทางธรรมชาติ</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spcAft>
                <a:spcPts val="800"/>
              </a:spcAft>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ได้รับทุนจากการบริจาคเข้ากองทุนเพื่อการบรรเทาทุกข์จากภัยพิบัติ </a:t>
            </a:r>
          </a:p>
          <a:p>
            <a:pPr marL="342900" lvl="0" indent="-342900">
              <a:lnSpc>
                <a:spcPct val="100000"/>
              </a:lnSpc>
              <a:spcBef>
                <a:spcPts val="600"/>
              </a:spcBef>
              <a:spcAft>
                <a:spcPts val="800"/>
              </a:spcAft>
              <a:buFont typeface="Symbol" panose="05050102010706020507" pitchFamily="18" charset="2"/>
              <a:buChar char=""/>
            </a:pPr>
            <a:r>
              <a:rPr lang="th-TH" sz="3600" dirty="0">
                <a:effectLst/>
                <a:ea typeface="Calibri" panose="020F0502020204030204" pitchFamily="34" charset="0"/>
                <a:cs typeface="CordiaUPC" panose="020B0304020202020204" pitchFamily="34" charset="-34"/>
              </a:rPr>
              <a:t>ในปีโรตารี </a:t>
            </a:r>
            <a:r>
              <a:rPr lang="en-US" sz="3600" dirty="0">
                <a:effectLst/>
                <a:latin typeface="CordiaUPC" panose="020B0304020202020204" pitchFamily="34" charset="-34"/>
                <a:ea typeface="Calibri" panose="020F0502020204030204" pitchFamily="34" charset="0"/>
              </a:rPr>
              <a:t>2564-65</a:t>
            </a:r>
            <a:r>
              <a:rPr lang="th-TH" sz="3600" dirty="0">
                <a:effectLst/>
                <a:latin typeface="CordiaUPC" panose="020B0304020202020204" pitchFamily="34" charset="-34"/>
                <a:ea typeface="Calibri" panose="020F0502020204030204" pitchFamily="34" charset="0"/>
              </a:rPr>
              <a:t> มีจำนวน </a:t>
            </a:r>
            <a:r>
              <a:rPr lang="en-US" sz="3600" dirty="0">
                <a:effectLst/>
                <a:latin typeface="CordiaUPC" panose="020B0304020202020204" pitchFamily="34" charset="-34"/>
                <a:ea typeface="Calibri" panose="020F0502020204030204" pitchFamily="34" charset="0"/>
              </a:rPr>
              <a:t>207</a:t>
            </a:r>
            <a:r>
              <a:rPr lang="th-TH" sz="3600" dirty="0">
                <a:effectLst/>
                <a:latin typeface="CordiaUPC" panose="020B0304020202020204" pitchFamily="34" charset="-34"/>
                <a:ea typeface="Calibri" panose="020F0502020204030204" pitchFamily="34" charset="0"/>
              </a:rPr>
              <a:t> ทุน </a:t>
            </a:r>
            <a:r>
              <a:rPr lang="en-US" sz="3600" dirty="0">
                <a:effectLst/>
                <a:latin typeface="CordiaUPC" panose="020B0304020202020204" pitchFamily="34" charset="-34"/>
                <a:ea typeface="Calibri" panose="020F0502020204030204" pitchFamily="34" charset="0"/>
              </a:rPr>
              <a:t>8</a:t>
            </a:r>
            <a:r>
              <a:rPr lang="th-TH" sz="3600" dirty="0">
                <a:effectLst/>
                <a:latin typeface="CordiaUPC" panose="020B0304020202020204" pitchFamily="34" charset="-34"/>
                <a:ea typeface="Calibri" panose="020F0502020204030204" pitchFamily="34" charset="0"/>
              </a:rPr>
              <a:t> ล้านเหรียญ</a:t>
            </a:r>
            <a:endParaRPr lang="en-US" sz="3600" dirty="0"/>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
        <p:nvSpPr>
          <p:cNvPr id="13" name="Text Placeholder 26">
            <a:extLst>
              <a:ext uri="{FF2B5EF4-FFF2-40B4-BE49-F238E27FC236}">
                <a16:creationId xmlns:a16="http://schemas.microsoft.com/office/drawing/2014/main" id="{495F941A-67B1-4050-9628-7F4663285213}"/>
              </a:ext>
            </a:extLst>
          </p:cNvPr>
          <p:cNvSpPr>
            <a:spLocks noGrp="1"/>
          </p:cNvSpPr>
          <p:nvPr>
            <p:ph type="body" sz="quarter" idx="14"/>
          </p:nvPr>
        </p:nvSpPr>
        <p:spPr>
          <a:xfrm>
            <a:off x="6629408" y="753445"/>
            <a:ext cx="4978400" cy="1135062"/>
          </a:xfrm>
        </p:spPr>
        <p:txBody>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ทุนบรรเทาทุกข์จากภัยพิบัติ</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7" name="Picture Placeholder 6">
            <a:extLst>
              <a:ext uri="{FF2B5EF4-FFF2-40B4-BE49-F238E27FC236}">
                <a16:creationId xmlns:a16="http://schemas.microsoft.com/office/drawing/2014/main" id="{816085E8-4CFD-4A74-B95C-70839D4F6F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252465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1"/>
            <a:ext cx="6096000" cy="6973571"/>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58800" y="556753"/>
            <a:ext cx="4978400" cy="1135062"/>
          </a:xfrm>
        </p:spPr>
        <p:txBody>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ศูนย์สันติภาพโรตารี</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232228" y="1807384"/>
            <a:ext cx="5804831" cy="5565873"/>
          </a:xfrm>
        </p:spPr>
        <p:txBody>
          <a:bodyPr>
            <a:noAutofit/>
          </a:bodyPr>
          <a:lstStyle/>
          <a:p>
            <a:pPr marL="342900" lvl="0" indent="-342900">
              <a:lnSpc>
                <a:spcPct val="100000"/>
              </a:lnSpc>
              <a:spcBef>
                <a:spcPts val="600"/>
              </a:spcBef>
              <a:buFont typeface="Symbol" panose="05050102010706020507" pitchFamily="18" charset="2"/>
              <a:buChar char=""/>
            </a:pPr>
            <a:r>
              <a:rPr lang="th-TH" sz="3000" dirty="0">
                <a:effectLst/>
                <a:latin typeface="Calibri" panose="020F0502020204030204" pitchFamily="34" charset="0"/>
                <a:ea typeface="Calibri" panose="020F0502020204030204" pitchFamily="34" charset="0"/>
                <a:cs typeface="CordiaUPC" panose="020B0304020202020204" pitchFamily="34" charset="-34"/>
              </a:rPr>
              <a:t>ให้ทุนการศึกษาแก่ผู้นำด้านสันติภาพและการพัฒนาทั่วโลก ปีละ </a:t>
            </a:r>
            <a:r>
              <a:rPr lang="en-US" sz="3000" dirty="0">
                <a:effectLst/>
                <a:latin typeface="CordiaUPC" panose="020B0304020202020204" pitchFamily="34" charset="-34"/>
                <a:ea typeface="Calibri" panose="020F0502020204030204" pitchFamily="34" charset="0"/>
                <a:cs typeface="CordiaUPC" panose="020B0304020202020204" pitchFamily="34" charset="-34"/>
              </a:rPr>
              <a:t>130</a:t>
            </a:r>
            <a:r>
              <a:rPr lang="th-TH" sz="3000" dirty="0">
                <a:effectLst/>
                <a:latin typeface="CordiaUPC" panose="020B0304020202020204" pitchFamily="34" charset="-34"/>
                <a:ea typeface="Calibri" panose="020F0502020204030204" pitchFamily="34" charset="0"/>
                <a:cs typeface="CordiaUPC" panose="020B0304020202020204" pitchFamily="34" charset="-34"/>
              </a:rPr>
              <a:t> ทุน</a:t>
            </a:r>
            <a:endParaRPr lang="en-US" sz="30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000" dirty="0">
                <a:effectLst/>
                <a:latin typeface="Calibri" panose="020F0502020204030204" pitchFamily="34" charset="0"/>
                <a:ea typeface="Calibri" panose="020F0502020204030204" pitchFamily="34" charset="0"/>
                <a:cs typeface="CordiaUPC" panose="020B0304020202020204" pitchFamily="34" charset="-34"/>
              </a:rPr>
              <a:t>มหาวิทยาลัยที่เป็นพันธมิตร </a:t>
            </a:r>
            <a:r>
              <a:rPr lang="en-US" sz="3000" dirty="0">
                <a:effectLst/>
                <a:latin typeface="CordiaUPC" panose="020B0304020202020204" pitchFamily="34" charset="-34"/>
                <a:ea typeface="Calibri" panose="020F0502020204030204" pitchFamily="34" charset="0"/>
                <a:cs typeface="CordiaUPC" panose="020B0304020202020204" pitchFamily="34" charset="-34"/>
              </a:rPr>
              <a:t>8</a:t>
            </a:r>
            <a:r>
              <a:rPr lang="th-TH" sz="3000" dirty="0">
                <a:effectLst/>
                <a:latin typeface="CordiaUPC" panose="020B0304020202020204" pitchFamily="34" charset="-34"/>
                <a:ea typeface="Calibri" panose="020F0502020204030204" pitchFamily="34" charset="0"/>
                <a:cs typeface="CordiaUPC" panose="020B0304020202020204" pitchFamily="34" charset="-34"/>
              </a:rPr>
              <a:t> แห่ง เสนอโปรแกรมในระดับปริญญาโทและประกาศนียบัตร </a:t>
            </a:r>
            <a:endParaRPr lang="en-US" sz="30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000" dirty="0">
                <a:effectLst/>
                <a:latin typeface="Calibri" panose="020F0502020204030204" pitchFamily="34" charset="0"/>
                <a:ea typeface="Calibri" panose="020F0502020204030204" pitchFamily="34" charset="0"/>
                <a:cs typeface="CordiaUPC" panose="020B0304020202020204" pitchFamily="34" charset="-34"/>
              </a:rPr>
              <a:t>ศิษย์เก่า </a:t>
            </a:r>
            <a:r>
              <a:rPr lang="en-US" sz="3000" dirty="0">
                <a:effectLst/>
                <a:latin typeface="CordiaUPC" panose="020B0304020202020204" pitchFamily="34" charset="-34"/>
                <a:ea typeface="Calibri" panose="020F0502020204030204" pitchFamily="34" charset="0"/>
                <a:cs typeface="CordiaUPC" panose="020B0304020202020204" pitchFamily="34" charset="-34"/>
              </a:rPr>
              <a:t>1,400+ </a:t>
            </a:r>
            <a:r>
              <a:rPr lang="th-TH" sz="3000" dirty="0">
                <a:effectLst/>
                <a:latin typeface="CordiaUPC" panose="020B0304020202020204" pitchFamily="34" charset="-34"/>
                <a:ea typeface="Calibri" panose="020F0502020204030204" pitchFamily="34" charset="0"/>
                <a:cs typeface="CordiaUPC" panose="020B0304020202020204" pitchFamily="34" charset="-34"/>
              </a:rPr>
              <a:t>คนกำลังทำงานในมากกว่า      </a:t>
            </a:r>
            <a:r>
              <a:rPr lang="en-US" sz="3000" dirty="0">
                <a:effectLst/>
                <a:latin typeface="CordiaUPC" panose="020B0304020202020204" pitchFamily="34" charset="-34"/>
                <a:ea typeface="Calibri" panose="020F0502020204030204" pitchFamily="34" charset="0"/>
                <a:cs typeface="CordiaUPC" panose="020B0304020202020204" pitchFamily="34" charset="-34"/>
              </a:rPr>
              <a:t>115</a:t>
            </a:r>
            <a:r>
              <a:rPr lang="th-TH" sz="3000" dirty="0">
                <a:effectLst/>
                <a:latin typeface="CordiaUPC" panose="020B0304020202020204" pitchFamily="34" charset="-34"/>
                <a:ea typeface="Calibri" panose="020F0502020204030204" pitchFamily="34" charset="0"/>
                <a:cs typeface="CordiaUPC" panose="020B0304020202020204" pitchFamily="34" charset="-34"/>
              </a:rPr>
              <a:t> ประเทศ</a:t>
            </a:r>
            <a:endParaRPr lang="en-US" sz="30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buFont typeface="Symbol" panose="05050102010706020507" pitchFamily="18" charset="2"/>
              <a:buChar char=""/>
            </a:pPr>
            <a:r>
              <a:rPr lang="th-TH" sz="3000" dirty="0">
                <a:effectLst/>
                <a:latin typeface="Calibri" panose="020F0502020204030204" pitchFamily="34" charset="0"/>
                <a:ea typeface="Calibri" panose="020F0502020204030204" pitchFamily="34" charset="0"/>
                <a:cs typeface="CordiaUPC" panose="020B0304020202020204" pitchFamily="34" charset="-34"/>
              </a:rPr>
              <a:t>ศูนย์แห่งใหม่ในอัฟริกาก่อตั้งในปี </a:t>
            </a:r>
            <a:r>
              <a:rPr lang="en-US" sz="3000" dirty="0">
                <a:effectLst/>
                <a:latin typeface="CordiaUPC" panose="020B0304020202020204" pitchFamily="34" charset="-34"/>
                <a:ea typeface="Calibri" panose="020F0502020204030204" pitchFamily="34" charset="0"/>
                <a:cs typeface="CordiaUPC" panose="020B0304020202020204" pitchFamily="34" charset="-34"/>
              </a:rPr>
              <a:t>2563</a:t>
            </a:r>
            <a:endParaRPr lang="en-US" sz="30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spcAft>
                <a:spcPts val="800"/>
              </a:spcAft>
              <a:buFont typeface="Symbol" panose="05050102010706020507" pitchFamily="18" charset="2"/>
              <a:buChar char=""/>
            </a:pPr>
            <a:r>
              <a:rPr lang="th-TH" sz="3000" dirty="0">
                <a:effectLst/>
                <a:latin typeface="Calibri" panose="020F0502020204030204" pitchFamily="34" charset="0"/>
                <a:ea typeface="Calibri" panose="020F0502020204030204" pitchFamily="34" charset="0"/>
                <a:cs typeface="CordiaUPC" panose="020B0304020202020204" pitchFamily="34" charset="-34"/>
              </a:rPr>
              <a:t>มีเงินบริจาคจำนวน </a:t>
            </a:r>
            <a:r>
              <a:rPr lang="en-US" sz="3000" dirty="0">
                <a:effectLst/>
                <a:latin typeface="CordiaUPC" panose="020B0304020202020204" pitchFamily="34" charset="-34"/>
                <a:ea typeface="Calibri" panose="020F0502020204030204" pitchFamily="34" charset="0"/>
                <a:cs typeface="CordiaUPC" panose="020B0304020202020204" pitchFamily="34" charset="-34"/>
              </a:rPr>
              <a:t>15.5</a:t>
            </a:r>
            <a:r>
              <a:rPr lang="th-TH" sz="3000" dirty="0">
                <a:effectLst/>
                <a:latin typeface="CordiaUPC" panose="020B0304020202020204" pitchFamily="34" charset="-34"/>
                <a:ea typeface="Calibri" panose="020F0502020204030204" pitchFamily="34" charset="0"/>
                <a:cs typeface="CordiaUPC" panose="020B0304020202020204" pitchFamily="34" charset="-34"/>
              </a:rPr>
              <a:t> ล้านเหรียญเพื่อการก่อตั้งศูนย์แห่งใหม่ในตะวันออกกลางหรืออัฟริกาเหนือ</a:t>
            </a:r>
            <a:endParaRPr lang="en-US" sz="3000" dirty="0">
              <a:effectLst/>
              <a:latin typeface="Calibri" panose="020F0502020204030204" pitchFamily="34" charset="0"/>
              <a:ea typeface="Calibri" panose="020F0502020204030204" pitchFamily="34" charset="0"/>
              <a:cs typeface="CordiaUPC" panose="020B0304020202020204" pitchFamily="34" charset="-34"/>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a:xfrm>
            <a:off x="5570184" y="115570"/>
            <a:ext cx="423334" cy="365125"/>
          </a:xfrm>
        </p:spPr>
        <p:txBody>
          <a:bodyPr/>
          <a:lstStyle/>
          <a:p>
            <a:fld id="{97A94E25-127B-4C48-AF96-44BA7B823777}" type="slidenum">
              <a:rPr lang="en-US" smtClean="0"/>
              <a:pPr/>
              <a:t>19</a:t>
            </a:fld>
            <a:endParaRPr lang="en-US" dirty="0"/>
          </a:p>
        </p:txBody>
      </p:sp>
      <p:pic>
        <p:nvPicPr>
          <p:cNvPr id="11" name="Picture Placeholder 10" descr="A picture containing person, people&#10;&#10;Description automatically generated">
            <a:extLst>
              <a:ext uri="{FF2B5EF4-FFF2-40B4-BE49-F238E27FC236}">
                <a16:creationId xmlns:a16="http://schemas.microsoft.com/office/drawing/2014/main" id="{28347355-7133-444C-ABFA-A47ABAA9439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576" r="20576"/>
          <a:stretch>
            <a:fillRect/>
          </a:stretch>
        </p:blipFill>
        <p:spPr>
          <a:xfrm>
            <a:off x="6096000" y="-1"/>
            <a:ext cx="6126791" cy="6892639"/>
          </a:xfrm>
        </p:spPr>
      </p:pic>
      <p:pic>
        <p:nvPicPr>
          <p:cNvPr id="3" name="Picture 2" descr="A group of people posing for a photo&#10;&#10;Description automatically generated">
            <a:extLst>
              <a:ext uri="{FF2B5EF4-FFF2-40B4-BE49-F238E27FC236}">
                <a16:creationId xmlns:a16="http://schemas.microsoft.com/office/drawing/2014/main" id="{EC059650-CF5F-47FF-92B4-7CA0B2AB3B5F}"/>
              </a:ext>
            </a:extLst>
          </p:cNvPr>
          <p:cNvPicPr>
            <a:picLocks noChangeAspect="1"/>
          </p:cNvPicPr>
          <p:nvPr/>
        </p:nvPicPr>
        <p:blipFill rotWithShape="1">
          <a:blip r:embed="rId4">
            <a:extLst>
              <a:ext uri="{28A0092B-C50C-407E-A947-70E740481C1C}">
                <a14:useLocalDpi xmlns:a14="http://schemas.microsoft.com/office/drawing/2010/main" val="0"/>
              </a:ext>
            </a:extLst>
          </a:blip>
          <a:srcRect l="28556" t="1371" r="12030"/>
          <a:stretch/>
        </p:blipFill>
        <p:spPr>
          <a:xfrm>
            <a:off x="6106633" y="-1"/>
            <a:ext cx="6218640" cy="6882005"/>
          </a:xfrm>
          <a:prstGeom prst="rect">
            <a:avLst/>
          </a:prstGeom>
        </p:spPr>
      </p:pic>
    </p:spTree>
    <p:extLst>
      <p:ext uri="{BB962C8B-B14F-4D97-AF65-F5344CB8AC3E}">
        <p14:creationId xmlns:p14="http://schemas.microsoft.com/office/powerpoint/2010/main" val="36241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tree, outdoor, meal&#10;&#10;Description automatically generated">
            <a:extLst>
              <a:ext uri="{FF2B5EF4-FFF2-40B4-BE49-F238E27FC236}">
                <a16:creationId xmlns:a16="http://schemas.microsoft.com/office/drawing/2014/main" id="{70C13B90-95B6-4B0F-B6A7-F8F4A5D9885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7876" b="7876"/>
          <a:stretch/>
        </p:blipFill>
        <p:spPr>
          <a:xfrm>
            <a:off x="0" y="0"/>
            <a:ext cx="12192000" cy="6858000"/>
          </a:xfrm>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0" y="0"/>
            <a:ext cx="6096000" cy="6858000"/>
          </a:xfrm>
          <a:solidFill>
            <a:srgbClr val="17458F">
              <a:alpha val="60000"/>
            </a:srgbClr>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667499" y="2141538"/>
            <a:ext cx="4978400" cy="1135062"/>
          </a:xfrm>
        </p:spPr>
        <p:txBody>
          <a:bodyPr/>
          <a:lstStyle/>
          <a:p>
            <a:r>
              <a:rPr lang="th-TH" dirty="0"/>
              <a:t>สิ่งที่มูลนิธินำเสนอ</a:t>
            </a:r>
            <a:endParaRPr lang="en-US" dirty="0"/>
          </a:p>
        </p:txBody>
      </p:sp>
      <p:sp>
        <p:nvSpPr>
          <p:cNvPr id="3" name="Subtitle 2">
            <a:extLst>
              <a:ext uri="{FF2B5EF4-FFF2-40B4-BE49-F238E27FC236}">
                <a16:creationId xmlns:a16="http://schemas.microsoft.com/office/drawing/2014/main" id="{70E074D5-ADC0-4ACF-972E-82F6AA8E0F0D}"/>
              </a:ext>
            </a:extLst>
          </p:cNvPr>
          <p:cNvSpPr>
            <a:spLocks noGrp="1"/>
          </p:cNvSpPr>
          <p:nvPr>
            <p:ph type="subTitle" idx="1"/>
          </p:nvPr>
        </p:nvSpPr>
        <p:spPr>
          <a:xfrm>
            <a:off x="6663266" y="3383632"/>
            <a:ext cx="4986867" cy="2902868"/>
          </a:xfrm>
        </p:spPr>
        <p:txBody>
          <a:bodyPr>
            <a:normAutofit fontScale="77500" lnSpcReduction="20000"/>
          </a:bodyPr>
          <a:lstStyle/>
          <a:p>
            <a:pPr marL="342900" lvl="0" indent="-342900">
              <a:lnSpc>
                <a:spcPct val="107000"/>
              </a:lnSpc>
              <a:spcAft>
                <a:spcPts val="800"/>
              </a:spcAft>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ทุนสนับสนุนระดับภาค</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7000"/>
              </a:lnSpc>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ทุนสนับสนุนระดับโลก</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7000"/>
              </a:lnSpc>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ทุนบรรเทาทุกข์จากภัยพิบัติ</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7000"/>
              </a:lnSpc>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ศูนย์สันติภาพ</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7000"/>
              </a:lnSpc>
              <a:spcAft>
                <a:spcPts val="800"/>
              </a:spcAft>
              <a:buFont typeface="Symbol" panose="05050102010706020507" pitchFamily="18" charset="2"/>
              <a:buChar char=""/>
            </a:pPr>
            <a:r>
              <a:rPr lang="th-TH" sz="3200" dirty="0">
                <a:effectLst/>
                <a:latin typeface="Calibri" panose="020F0502020204030204" pitchFamily="34" charset="0"/>
                <a:ea typeface="Calibri" panose="020F0502020204030204" pitchFamily="34" charset="0"/>
                <a:cs typeface="CordiaUPC" panose="020B0304020202020204" pitchFamily="34" charset="-34"/>
              </a:rPr>
              <a:t>ทุนสนับสนุนของมูลนิธิที่มีมูลค่าไม่น้อยกว่า </a:t>
            </a:r>
            <a:r>
              <a:rPr lang="en-US" sz="3200" dirty="0">
                <a:effectLst/>
                <a:latin typeface="CordiaUPC" panose="020B0304020202020204" pitchFamily="34" charset="-34"/>
                <a:ea typeface="Calibri" panose="020F0502020204030204" pitchFamily="34" charset="0"/>
                <a:cs typeface="CordiaUPC" panose="020B0304020202020204" pitchFamily="34" charset="-34"/>
              </a:rPr>
              <a:t>$2</a:t>
            </a:r>
            <a:r>
              <a:rPr lang="th-TH" sz="3200" dirty="0">
                <a:effectLst/>
                <a:latin typeface="CordiaUPC" panose="020B0304020202020204" pitchFamily="34" charset="-34"/>
                <a:ea typeface="Calibri" panose="020F0502020204030204" pitchFamily="34" charset="0"/>
                <a:cs typeface="CordiaUPC" panose="020B0304020202020204" pitchFamily="34" charset="-34"/>
              </a:rPr>
              <a:t> ล้าน (</a:t>
            </a:r>
            <a:r>
              <a:rPr lang="en-US" sz="3200" dirty="0">
                <a:effectLst/>
                <a:latin typeface="CordiaUPC" panose="020B0304020202020204" pitchFamily="34" charset="-34"/>
                <a:ea typeface="Calibri" panose="020F0502020204030204" pitchFamily="34" charset="0"/>
                <a:cs typeface="CordiaUPC" panose="020B0304020202020204" pitchFamily="34" charset="-34"/>
              </a:rPr>
              <a:t>Programs of Scale)</a:t>
            </a:r>
            <a:endParaRPr lang="en-US" sz="3200" dirty="0">
              <a:effectLst/>
              <a:latin typeface="Calibri" panose="020F0502020204030204" pitchFamily="34" charset="0"/>
              <a:ea typeface="Calibri" panose="020F0502020204030204" pitchFamily="34" charset="0"/>
              <a:cs typeface="CordiaUPC" panose="020B0304020202020204" pitchFamily="34" charset="-34"/>
            </a:endParaRPr>
          </a:p>
          <a:p>
            <a:endParaRPr lang="en-US" sz="2400" dirty="0"/>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extLst>
      <p:ext uri="{BB962C8B-B14F-4D97-AF65-F5344CB8AC3E}">
        <p14:creationId xmlns:p14="http://schemas.microsoft.com/office/powerpoint/2010/main" val="44899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74194" y="1059549"/>
            <a:ext cx="5419323" cy="1570514"/>
          </a:xfrm>
        </p:spPr>
        <p:txBody>
          <a:bodyPr/>
          <a:lstStyle/>
          <a:p>
            <a:pPr>
              <a:lnSpc>
                <a:spcPct val="100000"/>
              </a:lnSpc>
              <a:spcBef>
                <a:spcPts val="0"/>
              </a:spcBef>
            </a:pPr>
            <a:r>
              <a:rPr lang="th-TH" b="1" dirty="0">
                <a:effectLst/>
                <a:latin typeface="Calibri" panose="020F0502020204030204" pitchFamily="34" charset="0"/>
                <a:ea typeface="Calibri" panose="020F0502020204030204" pitchFamily="34" charset="0"/>
                <a:cs typeface="CordiaUPC" panose="020B0304020202020204" pitchFamily="34" charset="-34"/>
              </a:rPr>
              <a:t>ทุนสนับสนุนของมูลนิธิที่มีมูลค่าไม่น้อยกว่า </a:t>
            </a:r>
            <a:r>
              <a:rPr lang="en-US" b="1" dirty="0">
                <a:effectLst/>
                <a:latin typeface="CordiaUPC" panose="020B0304020202020204" pitchFamily="34" charset="-34"/>
                <a:ea typeface="Calibri" panose="020F0502020204030204" pitchFamily="34" charset="0"/>
                <a:cs typeface="Cordia New" panose="020B0304020202020204" pitchFamily="34" charset="-34"/>
              </a:rPr>
              <a:t>2</a:t>
            </a:r>
            <a:r>
              <a:rPr lang="th-TH" b="1" dirty="0">
                <a:effectLst/>
                <a:latin typeface="CordiaUPC" panose="020B0304020202020204" pitchFamily="34" charset="-34"/>
                <a:ea typeface="Calibri" panose="020F0502020204030204" pitchFamily="34" charset="0"/>
                <a:cs typeface="Cordia New" panose="020B0304020202020204" pitchFamily="34" charset="-34"/>
              </a:rPr>
              <a:t> ล้านเหรียญ</a:t>
            </a:r>
          </a:p>
          <a:p>
            <a:pPr>
              <a:lnSpc>
                <a:spcPct val="100000"/>
              </a:lnSpc>
              <a:spcBef>
                <a:spcPts val="0"/>
              </a:spcBef>
            </a:pPr>
            <a:r>
              <a:rPr lang="th-TH" cap="none" dirty="0">
                <a:latin typeface="CordiaUPC" panose="020B0304020202020204" pitchFamily="34" charset="-34"/>
                <a:ea typeface="Calibri" panose="020F0502020204030204" pitchFamily="34" charset="0"/>
                <a:cs typeface="Cordia New" panose="020B0304020202020204" pitchFamily="34" charset="-34"/>
              </a:rPr>
              <a:t>(</a:t>
            </a:r>
            <a:r>
              <a:rPr lang="en-US" cap="none" dirty="0">
                <a:latin typeface="CordiaUPC" panose="020B0304020202020204" pitchFamily="34" charset="-34"/>
                <a:ea typeface="Calibri" panose="020F0502020204030204" pitchFamily="34" charset="0"/>
                <a:cs typeface="Cordia New" panose="020B0304020202020204" pitchFamily="34" charset="-34"/>
              </a:rPr>
              <a:t>Programs of Scale</a:t>
            </a:r>
            <a:r>
              <a:rPr lang="en-US" dirty="0">
                <a:latin typeface="CordiaUPC" panose="020B0304020202020204" pitchFamily="34" charset="-34"/>
                <a:ea typeface="Calibri" panose="020F0502020204030204" pitchFamily="34" charset="0"/>
                <a:cs typeface="Cordia New" panose="020B0304020202020204" pitchFamily="34" charset="-34"/>
              </a:rPr>
              <a:t>)</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478968" y="2977233"/>
            <a:ext cx="5558972" cy="3031683"/>
          </a:xfrm>
        </p:spPr>
        <p:txBody>
          <a:bodyPr>
            <a:noAutofit/>
          </a:bodyPr>
          <a:lstStyle/>
          <a:p>
            <a:pPr marL="342900" lvl="0" indent="-342900">
              <a:lnSpc>
                <a:spcPct val="100000"/>
              </a:lnSpc>
              <a:spcBef>
                <a:spcPts val="600"/>
              </a:spcBef>
              <a:spcAft>
                <a:spcPts val="600"/>
              </a:spcAft>
              <a:buFont typeface="Symbol" panose="05050102010706020507" pitchFamily="18" charset="2"/>
              <a:buChar char=""/>
            </a:pPr>
            <a:r>
              <a:rPr lang="th-TH" sz="2800" dirty="0">
                <a:effectLst/>
                <a:latin typeface="Calibri" panose="020F0502020204030204" pitchFamily="34" charset="0"/>
                <a:ea typeface="Calibri" panose="020F0502020204030204" pitchFamily="34" charset="0"/>
                <a:cs typeface="CordiaUPC" panose="020B0304020202020204" pitchFamily="34" charset="-34"/>
              </a:rPr>
              <a:t>กิจกรรมระยะยาวที่ให้ประโยชน์แก่ผู้คนจำนวนมาก</a:t>
            </a:r>
            <a:endParaRPr lang="en-US" sz="28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spcAft>
                <a:spcPts val="600"/>
              </a:spcAft>
              <a:buFont typeface="Symbol" panose="05050102010706020507" pitchFamily="18" charset="2"/>
              <a:buChar char=""/>
            </a:pPr>
            <a:r>
              <a:rPr lang="th-TH" sz="2800" dirty="0">
                <a:effectLst/>
                <a:latin typeface="Calibri" panose="020F0502020204030204" pitchFamily="34" charset="0"/>
                <a:ea typeface="Calibri" panose="020F0502020204030204" pitchFamily="34" charset="0"/>
                <a:cs typeface="CordiaUPC" panose="020B0304020202020204" pitchFamily="34" charset="-34"/>
              </a:rPr>
              <a:t>สอดคล้องกับเรื่องที่เน้นความสำคัญ</a:t>
            </a:r>
            <a:endParaRPr lang="en-US" sz="28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spcAft>
                <a:spcPts val="600"/>
              </a:spcAft>
              <a:buFont typeface="Symbol" panose="05050102010706020507" pitchFamily="18" charset="2"/>
              <a:buChar char=""/>
            </a:pPr>
            <a:r>
              <a:rPr lang="th-TH" sz="2800" dirty="0">
                <a:effectLst/>
                <a:latin typeface="Calibri" panose="020F0502020204030204" pitchFamily="34" charset="0"/>
                <a:ea typeface="Calibri" panose="020F0502020204030204" pitchFamily="34" charset="0"/>
                <a:cs typeface="CordiaUPC" panose="020B0304020202020204" pitchFamily="34" charset="-34"/>
              </a:rPr>
              <a:t>กองทุนโลกให้ทุน </a:t>
            </a:r>
            <a:r>
              <a:rPr lang="en-US" sz="2800" dirty="0">
                <a:effectLst/>
                <a:latin typeface="CordiaUPC" panose="020B0304020202020204" pitchFamily="34" charset="-34"/>
                <a:ea typeface="Calibri" panose="020F0502020204030204" pitchFamily="34" charset="0"/>
                <a:cs typeface="CordiaUPC" panose="020B0304020202020204" pitchFamily="34" charset="-34"/>
              </a:rPr>
              <a:t>2</a:t>
            </a:r>
            <a:r>
              <a:rPr lang="th-TH" sz="2800" dirty="0">
                <a:effectLst/>
                <a:latin typeface="CordiaUPC" panose="020B0304020202020204" pitchFamily="34" charset="-34"/>
                <a:ea typeface="Calibri" panose="020F0502020204030204" pitchFamily="34" charset="0"/>
                <a:cs typeface="CordiaUPC" panose="020B0304020202020204" pitchFamily="34" charset="-34"/>
              </a:rPr>
              <a:t> ล้านเหรียญ ไม่จำเป็นต้องมีเงินเพิ่มเติมจากโรแทเรียน</a:t>
            </a:r>
            <a:endParaRPr lang="en-US" sz="28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spcAft>
                <a:spcPts val="600"/>
              </a:spcAft>
              <a:buFont typeface="Symbol" panose="05050102010706020507" pitchFamily="18" charset="2"/>
              <a:buChar char=""/>
            </a:pPr>
            <a:r>
              <a:rPr lang="th-TH" sz="2800" dirty="0">
                <a:effectLst/>
                <a:latin typeface="Calibri" panose="020F0502020204030204" pitchFamily="34" charset="0"/>
                <a:ea typeface="Calibri" panose="020F0502020204030204" pitchFamily="34" charset="0"/>
                <a:cs typeface="CordiaUPC" panose="020B0304020202020204" pitchFamily="34" charset="-34"/>
              </a:rPr>
              <a:t>ดำเนินการร่วมกับองค์กรที่เป็นพันธมิตร</a:t>
            </a:r>
          </a:p>
          <a:p>
            <a:pPr marL="342900" lvl="0" indent="-342900">
              <a:lnSpc>
                <a:spcPct val="100000"/>
              </a:lnSpc>
              <a:spcBef>
                <a:spcPts val="600"/>
              </a:spcBef>
              <a:spcAft>
                <a:spcPts val="600"/>
              </a:spcAft>
              <a:buFont typeface="Symbol" panose="05050102010706020507" pitchFamily="18" charset="2"/>
              <a:buChar char=""/>
            </a:pPr>
            <a:r>
              <a:rPr lang="th-TH" sz="2800" dirty="0">
                <a:effectLst/>
                <a:ea typeface="Calibri" panose="020F0502020204030204" pitchFamily="34" charset="0"/>
                <a:cs typeface="CordiaUPC" panose="020B0304020202020204" pitchFamily="34" charset="-34"/>
              </a:rPr>
              <a:t>กระบวนการสมัคร </a:t>
            </a:r>
            <a:r>
              <a:rPr lang="en-US" sz="2800" dirty="0">
                <a:effectLst/>
                <a:latin typeface="CordiaUPC" panose="020B0304020202020204" pitchFamily="34" charset="-34"/>
                <a:ea typeface="Calibri" panose="020F0502020204030204" pitchFamily="34" charset="0"/>
              </a:rPr>
              <a:t>2</a:t>
            </a:r>
            <a:r>
              <a:rPr lang="th-TH" sz="2800" dirty="0">
                <a:effectLst/>
                <a:latin typeface="CordiaUPC" panose="020B0304020202020204" pitchFamily="34" charset="-34"/>
                <a:ea typeface="Calibri" panose="020F0502020204030204" pitchFamily="34" charset="0"/>
              </a:rPr>
              <a:t> ขั้นตอนโดยการแข่งขัน</a:t>
            </a:r>
            <a:endParaRPr lang="en-US" sz="2800" dirty="0"/>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a:xfrm>
            <a:off x="5570184" y="115570"/>
            <a:ext cx="423334" cy="365125"/>
          </a:xfrm>
        </p:spPr>
        <p:txBody>
          <a:bodyPr/>
          <a:lstStyle/>
          <a:p>
            <a:fld id="{97A94E25-127B-4C48-AF96-44BA7B823777}" type="slidenum">
              <a:rPr lang="en-US" smtClean="0"/>
              <a:pPr/>
              <a:t>20</a:t>
            </a:fld>
            <a:endParaRPr lang="en-US" dirty="0"/>
          </a:p>
        </p:txBody>
      </p:sp>
      <p:pic>
        <p:nvPicPr>
          <p:cNvPr id="11" name="Picture Placeholder 10" descr="A picture containing person, people&#10;&#10;Description automatically generated">
            <a:extLst>
              <a:ext uri="{FF2B5EF4-FFF2-40B4-BE49-F238E27FC236}">
                <a16:creationId xmlns:a16="http://schemas.microsoft.com/office/drawing/2014/main" id="{28347355-7133-444C-ABFA-A47ABAA9439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576" r="20576"/>
          <a:stretch>
            <a:fillRect/>
          </a:stretch>
        </p:blipFill>
        <p:spPr>
          <a:xfrm>
            <a:off x="6096000" y="-1"/>
            <a:ext cx="6126791" cy="6892639"/>
          </a:xfrm>
        </p:spPr>
      </p:pic>
    </p:spTree>
    <p:extLst>
      <p:ext uri="{BB962C8B-B14F-4D97-AF65-F5344CB8AC3E}">
        <p14:creationId xmlns:p14="http://schemas.microsoft.com/office/powerpoint/2010/main" val="34508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group, people&#10;&#10;Description automatically generated">
            <a:extLst>
              <a:ext uri="{FF2B5EF4-FFF2-40B4-BE49-F238E27FC236}">
                <a16:creationId xmlns:a16="http://schemas.microsoft.com/office/drawing/2014/main" id="{79C27472-FD52-4CDA-A50E-D5637549A04B}"/>
              </a:ext>
            </a:extLst>
          </p:cNvPr>
          <p:cNvPicPr>
            <a:picLocks noChangeAspect="1"/>
          </p:cNvPicPr>
          <p:nvPr/>
        </p:nvPicPr>
        <p:blipFill rotWithShape="1">
          <a:blip r:embed="rId3">
            <a:extLst>
              <a:ext uri="{28A0092B-C50C-407E-A947-70E740481C1C}">
                <a14:useLocalDpi xmlns:a14="http://schemas.microsoft.com/office/drawing/2010/main" val="0"/>
              </a:ext>
            </a:extLst>
          </a:blip>
          <a:srcRect b="15688"/>
          <a:stretch/>
        </p:blipFill>
        <p:spPr>
          <a:xfrm>
            <a:off x="-9099" y="0"/>
            <a:ext cx="12201099" cy="6858000"/>
          </a:xfrm>
          <a:prstGeom prst="rect">
            <a:avLst/>
          </a:prstGeom>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a:xfrm>
            <a:off x="0" y="0"/>
            <a:ext cx="6096000" cy="6858000"/>
          </a:xfrm>
          <a:solidFill>
            <a:srgbClr val="17458F">
              <a:alpha val="60000"/>
            </a:srgbClr>
          </a:solidFill>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783771" y="2141538"/>
            <a:ext cx="4978400" cy="1135062"/>
          </a:xfrm>
        </p:spPr>
        <p:txBody>
          <a:bodyPr/>
          <a:lstStyle/>
          <a:p>
            <a:pPr>
              <a:lnSpc>
                <a:spcPct val="107000"/>
              </a:lnSpc>
              <a:spcAft>
                <a:spcPts val="800"/>
              </a:spcAft>
            </a:pPr>
            <a:r>
              <a:rPr lang="th-TH" sz="4800" dirty="0">
                <a:effectLst/>
                <a:latin typeface="Calibri" panose="020F0502020204030204" pitchFamily="34" charset="0"/>
                <a:ea typeface="Calibri" panose="020F0502020204030204" pitchFamily="34" charset="0"/>
                <a:cs typeface="CordiaUPC" panose="020B0304020202020204" pitchFamily="34" charset="-34"/>
              </a:rPr>
              <a:t>ข้อมูลปัจจุบัน</a:t>
            </a:r>
            <a:endParaRPr lang="en-US" sz="48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21</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8164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72571"/>
            <a:ext cx="11506200" cy="1540042"/>
          </a:xfrm>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สิ่งแวดล้อม</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55601" y="2280625"/>
            <a:ext cx="5181599" cy="4139225"/>
          </a:xfrm>
        </p:spPr>
        <p:txBody>
          <a:bodyPr>
            <a:normAutofit/>
          </a:bodyPr>
          <a:lstStyle/>
          <a:p>
            <a:pPr marL="342900" lvl="0" indent="-342900">
              <a:lnSpc>
                <a:spcPct val="100000"/>
              </a:lnSpc>
              <a:spcBef>
                <a:spcPts val="600"/>
              </a:spcBef>
              <a:spcAft>
                <a:spcPts val="600"/>
              </a:spcAft>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มติเป็นเอกฉันท์ให้เพิ่มเรื่องที่เน้นความสำคัญเกี่ยวกับสิ่งแวดล้อม</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spcAft>
                <a:spcPts val="600"/>
              </a:spcAft>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เริ่มต้นอย่างเป็นทางการในเดือนกรกฎาคม </a:t>
            </a:r>
            <a:r>
              <a:rPr lang="en-US" sz="3600" dirty="0">
                <a:effectLst/>
                <a:latin typeface="CordiaUPC" panose="020B0304020202020204" pitchFamily="34" charset="-34"/>
                <a:ea typeface="Calibri" panose="020F0502020204030204" pitchFamily="34" charset="0"/>
                <a:cs typeface="CordiaUPC" panose="020B0304020202020204" pitchFamily="34" charset="-34"/>
              </a:rPr>
              <a:t>2564</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spcAft>
                <a:spcPts val="600"/>
              </a:spcAft>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รับใบสมัครทุนสนับสนุนระดับโลกแล้ว ในปัจจุบัน</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22</a:t>
            </a:fld>
            <a:endParaRPr lang="en-US" dirty="0"/>
          </a:p>
        </p:txBody>
      </p:sp>
      <p:pic>
        <p:nvPicPr>
          <p:cNvPr id="6" name="Picture 5">
            <a:extLst>
              <a:ext uri="{FF2B5EF4-FFF2-40B4-BE49-F238E27FC236}">
                <a16:creationId xmlns:a16="http://schemas.microsoft.com/office/drawing/2014/main" id="{B28CBC54-F6F0-4DA3-B1B0-602F7D25335E}"/>
              </a:ext>
            </a:extLst>
          </p:cNvPr>
          <p:cNvPicPr>
            <a:picLocks noChangeAspect="1"/>
          </p:cNvPicPr>
          <p:nvPr/>
        </p:nvPicPr>
        <p:blipFill rotWithShape="1">
          <a:blip r:embed="rId3"/>
          <a:srcRect l="23046" t="15100" r="21156" b="12933"/>
          <a:stretch/>
        </p:blipFill>
        <p:spPr>
          <a:xfrm>
            <a:off x="6001873" y="1535370"/>
            <a:ext cx="6190127" cy="5322629"/>
          </a:xfrm>
          <a:prstGeom prst="rect">
            <a:avLst/>
          </a:prstGeom>
        </p:spPr>
      </p:pic>
    </p:spTree>
    <p:extLst>
      <p:ext uri="{BB962C8B-B14F-4D97-AF65-F5344CB8AC3E}">
        <p14:creationId xmlns:p14="http://schemas.microsoft.com/office/powerpoint/2010/main" val="42254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1047280" y="759805"/>
            <a:ext cx="10306520" cy="1325563"/>
          </a:xfrm>
        </p:spPr>
        <p:txBody>
          <a:bodyPr vert="horz" lIns="91440" tIns="45720" rIns="91440" bIns="45720" rtlCol="0" anchor="ctr">
            <a:normAutofit/>
          </a:bodyPr>
          <a:lstStyle/>
          <a:p>
            <a:pPr>
              <a:lnSpc>
                <a:spcPct val="107000"/>
              </a:lnSpc>
              <a:spcAft>
                <a:spcPts val="800"/>
              </a:spcAft>
            </a:pPr>
            <a:r>
              <a:rPr lang="th-TH" sz="4800" b="1" dirty="0">
                <a:effectLst/>
                <a:latin typeface="Calibri" panose="020F0502020204030204" pitchFamily="34" charset="0"/>
                <a:ea typeface="Calibri" panose="020F0502020204030204" pitchFamily="34" charset="0"/>
                <a:cs typeface="CordiaUPC" panose="020B0304020202020204" pitchFamily="34" charset="-34"/>
              </a:rPr>
              <a:t>สถิติเรื่องสิ่งแวดล้อม</a:t>
            </a:r>
            <a:endParaRPr lang="en-US" sz="48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15" name="Rectangle 2">
            <a:extLst>
              <a:ext uri="{FF2B5EF4-FFF2-40B4-BE49-F238E27FC236}">
                <a16:creationId xmlns:a16="http://schemas.microsoft.com/office/drawing/2014/main" id="{21BECAF8-4785-4165-8D64-DFCB7907CF66}"/>
              </a:ext>
            </a:extLst>
          </p:cNvPr>
          <p:cNvSpPr>
            <a:spLocks noChangeArrowheads="1"/>
          </p:cNvSpPr>
          <p:nvPr/>
        </p:nvSpPr>
        <p:spPr bwMode="auto">
          <a:xfrm>
            <a:off x="812936" y="2269974"/>
            <a:ext cx="10738880" cy="7658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indent="1524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eaLnBrk="1" hangingPunct="1">
              <a:lnSpc>
                <a:spcPct val="90000"/>
              </a:lnSpc>
              <a:spcAft>
                <a:spcPts val="600"/>
              </a:spcAft>
              <a:defRPr/>
            </a:pPr>
            <a:r>
              <a:rPr kumimoji="0" lang="en-US" altLang="en-US" sz="2400" b="0" i="0" u="none" strike="noStrike" kern="1200" cap="none" spc="0" normalizeH="0" baseline="0" noProof="0" dirty="0">
                <a:ln>
                  <a:noFill/>
                </a:ln>
                <a:solidFill>
                  <a:prstClr val="black"/>
                </a:solidFill>
                <a:effectLst/>
                <a:uLnTx/>
                <a:uFillTx/>
                <a:latin typeface="Arial" panose="020B0604020202020204"/>
                <a:ea typeface="+mn-ea"/>
                <a:cs typeface="+mn-cs"/>
              </a:rPr>
              <a:t>	</a:t>
            </a:r>
            <a:r>
              <a:rPr lang="th-TH" sz="4200" dirty="0">
                <a:effectLst/>
                <a:latin typeface="Calibri" panose="020F0502020204030204" pitchFamily="34" charset="0"/>
                <a:ea typeface="Calibri" panose="020F0502020204030204" pitchFamily="34" charset="0"/>
                <a:cs typeface="CordiaUPC" panose="020B0304020202020204" pitchFamily="34" charset="-34"/>
              </a:rPr>
              <a:t>สถิติเรื่องสิ่งแวดล้อมปี </a:t>
            </a:r>
            <a:r>
              <a:rPr lang="en-US" sz="4200" dirty="0">
                <a:effectLst/>
                <a:latin typeface="CordiaUPC" panose="020B0304020202020204" pitchFamily="34" charset="-34"/>
                <a:ea typeface="Calibri" panose="020F0502020204030204" pitchFamily="34" charset="0"/>
                <a:cs typeface="Cordia New" panose="020B0304020202020204" pitchFamily="34" charset="-34"/>
              </a:rPr>
              <a:t>2564-65</a:t>
            </a:r>
            <a:endParaRPr lang="en-US" sz="4200" dirty="0">
              <a:effectLst/>
              <a:latin typeface="Calibri" panose="020F0502020204030204" pitchFamily="34" charset="0"/>
              <a:ea typeface="Calibri" panose="020F0502020204030204" pitchFamily="34" charset="0"/>
              <a:cs typeface="Cordia New" panose="020B0304020202020204" pitchFamily="34" charset="-34"/>
            </a:endParaRP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A94E25-127B-4C48-AF96-44BA7B823777}" type="slidenum">
              <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aphicFrame>
        <p:nvGraphicFramePr>
          <p:cNvPr id="14" name="Content Placeholder 13">
            <a:extLst>
              <a:ext uri="{FF2B5EF4-FFF2-40B4-BE49-F238E27FC236}">
                <a16:creationId xmlns:a16="http://schemas.microsoft.com/office/drawing/2014/main" id="{9C8163A7-20D6-408A-BF73-485A238CE0A2}"/>
              </a:ext>
            </a:extLst>
          </p:cNvPr>
          <p:cNvGraphicFramePr>
            <a:graphicFrameLocks noGrp="1"/>
          </p:cNvGraphicFramePr>
          <p:nvPr>
            <p:ph idx="1"/>
            <p:extLst>
              <p:ext uri="{D42A27DB-BD31-4B8C-83A1-F6EECF244321}">
                <p14:modId xmlns:p14="http://schemas.microsoft.com/office/powerpoint/2010/main" val="2021010865"/>
              </p:ext>
            </p:extLst>
          </p:nvPr>
        </p:nvGraphicFramePr>
        <p:xfrm>
          <a:off x="1100380" y="2929180"/>
          <a:ext cx="10122824" cy="3278862"/>
        </p:xfrm>
        <a:graphic>
          <a:graphicData uri="http://schemas.openxmlformats.org/drawingml/2006/table">
            <a:tbl>
              <a:tblPr firstRow="1" firstCol="1" bandRow="1">
                <a:tableStyleId>{69012ECD-51FC-41F1-AA8D-1B2483CD663E}</a:tableStyleId>
              </a:tblPr>
              <a:tblGrid>
                <a:gridCol w="3378777">
                  <a:extLst>
                    <a:ext uri="{9D8B030D-6E8A-4147-A177-3AD203B41FA5}">
                      <a16:colId xmlns:a16="http://schemas.microsoft.com/office/drawing/2014/main" val="949046403"/>
                    </a:ext>
                  </a:extLst>
                </a:gridCol>
                <a:gridCol w="2059998">
                  <a:extLst>
                    <a:ext uri="{9D8B030D-6E8A-4147-A177-3AD203B41FA5}">
                      <a16:colId xmlns:a16="http://schemas.microsoft.com/office/drawing/2014/main" val="1256278442"/>
                    </a:ext>
                  </a:extLst>
                </a:gridCol>
                <a:gridCol w="2088232">
                  <a:extLst>
                    <a:ext uri="{9D8B030D-6E8A-4147-A177-3AD203B41FA5}">
                      <a16:colId xmlns:a16="http://schemas.microsoft.com/office/drawing/2014/main" val="2605245330"/>
                    </a:ext>
                  </a:extLst>
                </a:gridCol>
                <a:gridCol w="2595817">
                  <a:extLst>
                    <a:ext uri="{9D8B030D-6E8A-4147-A177-3AD203B41FA5}">
                      <a16:colId xmlns:a16="http://schemas.microsoft.com/office/drawing/2014/main" val="2956104889"/>
                    </a:ext>
                  </a:extLst>
                </a:gridCol>
              </a:tblGrid>
              <a:tr h="1125928">
                <a:tc>
                  <a:txBody>
                    <a:bodyPr/>
                    <a:lstStyle/>
                    <a:p>
                      <a:pPr algn="ctr">
                        <a:lnSpc>
                          <a:spcPct val="107000"/>
                        </a:lnSpc>
                        <a:spcAft>
                          <a:spcPts val="800"/>
                        </a:spcAft>
                      </a:pPr>
                      <a:r>
                        <a:rPr lang="th-TH" sz="4000" b="0" dirty="0">
                          <a:effectLst/>
                          <a:latin typeface="Calibri" panose="020F0502020204030204" pitchFamily="34" charset="0"/>
                          <a:ea typeface="Calibri" panose="020F0502020204030204" pitchFamily="34" charset="0"/>
                          <a:cs typeface="+mn-cs"/>
                        </a:rPr>
                        <a:t>เรื่องที่เน้นความสำคัญ</a:t>
                      </a:r>
                      <a:r>
                        <a:rPr lang="en-US" sz="4000" b="0" dirty="0">
                          <a:effectLst/>
                          <a:latin typeface="CordiaUPC" panose="020B0304020202020204" pitchFamily="34" charset="-34"/>
                          <a:ea typeface="Calibri" panose="020F0502020204030204" pitchFamily="34" charset="0"/>
                          <a:cs typeface="+mn-cs"/>
                        </a:rPr>
                        <a:t>/</a:t>
                      </a:r>
                      <a:r>
                        <a:rPr lang="th-TH" sz="4000" b="0" dirty="0">
                          <a:effectLst/>
                          <a:latin typeface="CordiaUPC" panose="020B0304020202020204" pitchFamily="34" charset="-34"/>
                          <a:ea typeface="Calibri" panose="020F0502020204030204" pitchFamily="34" charset="0"/>
                          <a:cs typeface="+mn-cs"/>
                        </a:rPr>
                        <a:t>ประเภทของกิจกรรม</a:t>
                      </a:r>
                      <a:endParaRPr lang="en-US" sz="4000" b="0" dirty="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ctr">
                        <a:lnSpc>
                          <a:spcPct val="107000"/>
                        </a:lnSpc>
                        <a:spcAft>
                          <a:spcPts val="800"/>
                        </a:spcAft>
                      </a:pPr>
                      <a:r>
                        <a:rPr lang="th-TH" sz="4000" b="0" dirty="0">
                          <a:effectLst/>
                          <a:latin typeface="Calibri" panose="020F0502020204030204" pitchFamily="34" charset="0"/>
                          <a:ea typeface="Calibri" panose="020F0502020204030204" pitchFamily="34" charset="0"/>
                          <a:cs typeface="+mn-cs"/>
                        </a:rPr>
                        <a:t>จำนวนทุน</a:t>
                      </a:r>
                      <a:endParaRPr lang="en-US" sz="4000" b="0" dirty="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ctr">
                        <a:lnSpc>
                          <a:spcPct val="107000"/>
                        </a:lnSpc>
                        <a:spcAft>
                          <a:spcPts val="800"/>
                        </a:spcAft>
                      </a:pPr>
                      <a:r>
                        <a:rPr lang="th-TH" sz="4000" b="0" dirty="0">
                          <a:effectLst/>
                          <a:latin typeface="Calibri" panose="020F0502020204030204" pitchFamily="34" charset="0"/>
                          <a:ea typeface="Calibri" panose="020F0502020204030204" pitchFamily="34" charset="0"/>
                          <a:cs typeface="+mn-cs"/>
                        </a:rPr>
                        <a:t>กองทุนโลก</a:t>
                      </a:r>
                      <a:endParaRPr lang="en-US" sz="4000" b="0" dirty="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ctr">
                        <a:lnSpc>
                          <a:spcPct val="107000"/>
                        </a:lnSpc>
                        <a:spcAft>
                          <a:spcPts val="800"/>
                        </a:spcAft>
                      </a:pPr>
                      <a:r>
                        <a:rPr lang="th-TH" sz="4000" b="0" dirty="0">
                          <a:effectLst/>
                          <a:latin typeface="Calibri" panose="020F0502020204030204" pitchFamily="34" charset="0"/>
                          <a:ea typeface="Calibri" panose="020F0502020204030204" pitchFamily="34" charset="0"/>
                          <a:cs typeface="+mn-cs"/>
                        </a:rPr>
                        <a:t>การให้ทุนทั้งหมด</a:t>
                      </a:r>
                      <a:endParaRPr lang="en-US" sz="4000" b="0" dirty="0">
                        <a:effectLst/>
                        <a:latin typeface="Calibri" panose="020F0502020204030204" pitchFamily="34" charset="0"/>
                        <a:ea typeface="Calibri" panose="020F0502020204030204" pitchFamily="34" charset="0"/>
                        <a:cs typeface="+mn-cs"/>
                      </a:endParaRPr>
                    </a:p>
                    <a:p>
                      <a:pPr algn="ctr">
                        <a:lnSpc>
                          <a:spcPct val="107000"/>
                        </a:lnSpc>
                        <a:spcAft>
                          <a:spcPts val="800"/>
                        </a:spcAft>
                      </a:pPr>
                      <a:r>
                        <a:rPr lang="en-US" sz="4000" b="0" dirty="0">
                          <a:effectLst/>
                          <a:latin typeface="CordiaUPC" panose="020B0304020202020204" pitchFamily="34" charset="-34"/>
                          <a:ea typeface="Calibri" panose="020F0502020204030204" pitchFamily="34" charset="0"/>
                          <a:cs typeface="+mn-cs"/>
                        </a:rPr>
                        <a:t> </a:t>
                      </a:r>
                      <a:endParaRPr lang="en-US" sz="4000" b="0" dirty="0">
                        <a:effectLst/>
                        <a:latin typeface="Calibri" panose="020F0502020204030204" pitchFamily="34" charset="0"/>
                        <a:ea typeface="Calibri" panose="020F0502020204030204" pitchFamily="34" charset="0"/>
                        <a:cs typeface="+mn-cs"/>
                      </a:endParaRPr>
                    </a:p>
                  </a:txBody>
                  <a:tcPr marL="68580" marR="68580" marT="0" marB="0"/>
                </a:tc>
                <a:extLst>
                  <a:ext uri="{0D108BD9-81ED-4DB2-BD59-A6C34878D82A}">
                    <a16:rowId xmlns:a16="http://schemas.microsoft.com/office/drawing/2014/main" val="2400653235"/>
                  </a:ext>
                </a:extLst>
              </a:tr>
              <a:tr h="600738">
                <a:tc>
                  <a:txBody>
                    <a:bodyPr/>
                    <a:lstStyle/>
                    <a:p>
                      <a:pPr>
                        <a:lnSpc>
                          <a:spcPct val="107000"/>
                        </a:lnSpc>
                        <a:spcAft>
                          <a:spcPts val="800"/>
                        </a:spcAft>
                      </a:pPr>
                      <a:r>
                        <a:rPr lang="th-TH" sz="3600" b="0" dirty="0">
                          <a:effectLst/>
                          <a:latin typeface="Calibri" panose="020F0502020204030204" pitchFamily="34" charset="0"/>
                          <a:ea typeface="Calibri" panose="020F0502020204030204" pitchFamily="34" charset="0"/>
                          <a:cs typeface="+mn-cs"/>
                        </a:rPr>
                        <a:t>สิ่งแวดล้อม  </a:t>
                      </a:r>
                      <a:endParaRPr lang="en-US" sz="3600" b="0" dirty="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r">
                        <a:lnSpc>
                          <a:spcPct val="107000"/>
                        </a:lnSpc>
                        <a:spcAft>
                          <a:spcPts val="800"/>
                        </a:spcAft>
                      </a:pPr>
                      <a:r>
                        <a:rPr lang="en-US" sz="3600" b="0">
                          <a:effectLst/>
                          <a:latin typeface="CordiaUPC" panose="020B0304020202020204" pitchFamily="34" charset="-34"/>
                          <a:ea typeface="Calibri" panose="020F0502020204030204" pitchFamily="34" charset="0"/>
                          <a:cs typeface="+mn-cs"/>
                        </a:rPr>
                        <a:t>33</a:t>
                      </a:r>
                      <a:endParaRPr lang="en-US" sz="3600" b="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r">
                        <a:lnSpc>
                          <a:spcPct val="107000"/>
                        </a:lnSpc>
                        <a:spcAft>
                          <a:spcPts val="800"/>
                        </a:spcAft>
                      </a:pPr>
                      <a:r>
                        <a:rPr lang="en-US" sz="3600" b="0" dirty="0">
                          <a:effectLst/>
                          <a:latin typeface="CordiaUPC" panose="020B0304020202020204" pitchFamily="34" charset="-34"/>
                          <a:ea typeface="Calibri" panose="020F0502020204030204" pitchFamily="34" charset="0"/>
                          <a:cs typeface="+mn-cs"/>
                        </a:rPr>
                        <a:t>$623,218 </a:t>
                      </a:r>
                      <a:endParaRPr lang="en-US" sz="3600" b="0" dirty="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r">
                        <a:lnSpc>
                          <a:spcPct val="107000"/>
                        </a:lnSpc>
                        <a:spcAft>
                          <a:spcPts val="800"/>
                        </a:spcAft>
                      </a:pPr>
                      <a:r>
                        <a:rPr lang="en-US" sz="3600" b="0">
                          <a:effectLst/>
                          <a:latin typeface="CordiaUPC" panose="020B0304020202020204" pitchFamily="34" charset="-34"/>
                          <a:ea typeface="Calibri" panose="020F0502020204030204" pitchFamily="34" charset="0"/>
                          <a:cs typeface="+mn-cs"/>
                        </a:rPr>
                        <a:t>$1,928,012</a:t>
                      </a:r>
                      <a:endParaRPr lang="en-US" sz="3600" b="0">
                        <a:effectLst/>
                        <a:latin typeface="Calibri" panose="020F0502020204030204" pitchFamily="34" charset="0"/>
                        <a:ea typeface="Calibri" panose="020F0502020204030204" pitchFamily="34" charset="0"/>
                        <a:cs typeface="+mn-cs"/>
                      </a:endParaRPr>
                    </a:p>
                  </a:txBody>
                  <a:tcPr marL="68580" marR="68580" marT="0" marB="0"/>
                </a:tc>
                <a:extLst>
                  <a:ext uri="{0D108BD9-81ED-4DB2-BD59-A6C34878D82A}">
                    <a16:rowId xmlns:a16="http://schemas.microsoft.com/office/drawing/2014/main" val="236955084"/>
                  </a:ext>
                </a:extLst>
              </a:tr>
              <a:tr h="671242">
                <a:tc>
                  <a:txBody>
                    <a:bodyPr/>
                    <a:lstStyle/>
                    <a:p>
                      <a:pPr>
                        <a:lnSpc>
                          <a:spcPct val="107000"/>
                        </a:lnSpc>
                        <a:spcAft>
                          <a:spcPts val="800"/>
                        </a:spcAft>
                      </a:pPr>
                      <a:r>
                        <a:rPr lang="th-TH" sz="3600" b="0">
                          <a:effectLst/>
                          <a:latin typeface="Calibri" panose="020F0502020204030204" pitchFamily="34" charset="0"/>
                          <a:ea typeface="Calibri" panose="020F0502020204030204" pitchFamily="34" charset="0"/>
                          <a:cs typeface="+mn-cs"/>
                        </a:rPr>
                        <a:t>โครงการเพื่อเพื่อนมนุษย์</a:t>
                      </a:r>
                      <a:endParaRPr lang="en-US" sz="3600" b="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r">
                        <a:lnSpc>
                          <a:spcPct val="107000"/>
                        </a:lnSpc>
                        <a:spcAft>
                          <a:spcPts val="800"/>
                        </a:spcAft>
                      </a:pPr>
                      <a:r>
                        <a:rPr lang="th-TH" sz="3600" b="0">
                          <a:effectLst/>
                          <a:latin typeface="Calibri" panose="020F0502020204030204" pitchFamily="34" charset="0"/>
                          <a:ea typeface="Calibri" panose="020F0502020204030204" pitchFamily="34" charset="0"/>
                          <a:cs typeface="+mn-cs"/>
                        </a:rPr>
                        <a:t>22</a:t>
                      </a:r>
                      <a:endParaRPr lang="en-US" sz="3600" b="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r">
                        <a:lnSpc>
                          <a:spcPct val="107000"/>
                        </a:lnSpc>
                        <a:spcAft>
                          <a:spcPts val="800"/>
                        </a:spcAft>
                      </a:pPr>
                      <a:r>
                        <a:rPr lang="en-US" sz="3600" b="0" dirty="0">
                          <a:effectLst/>
                          <a:latin typeface="CordiaUPC" panose="020B0304020202020204" pitchFamily="34" charset="-34"/>
                          <a:ea typeface="Calibri" panose="020F0502020204030204" pitchFamily="34" charset="0"/>
                          <a:cs typeface="+mn-cs"/>
                        </a:rPr>
                        <a:t>$453,023</a:t>
                      </a:r>
                      <a:endParaRPr lang="en-US" sz="3600" b="0" dirty="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r">
                        <a:lnSpc>
                          <a:spcPct val="107000"/>
                        </a:lnSpc>
                        <a:spcAft>
                          <a:spcPts val="800"/>
                        </a:spcAft>
                      </a:pPr>
                      <a:r>
                        <a:rPr lang="en-US" sz="3600" b="0">
                          <a:effectLst/>
                          <a:latin typeface="CordiaUPC" panose="020B0304020202020204" pitchFamily="34" charset="-34"/>
                          <a:ea typeface="Calibri" panose="020F0502020204030204" pitchFamily="34" charset="0"/>
                          <a:cs typeface="+mn-cs"/>
                        </a:rPr>
                        <a:t>$1,441,150</a:t>
                      </a:r>
                      <a:endParaRPr lang="en-US" sz="3600" b="0">
                        <a:effectLst/>
                        <a:latin typeface="Calibri" panose="020F0502020204030204" pitchFamily="34" charset="0"/>
                        <a:ea typeface="Calibri" panose="020F0502020204030204" pitchFamily="34" charset="0"/>
                        <a:cs typeface="+mn-cs"/>
                      </a:endParaRPr>
                    </a:p>
                  </a:txBody>
                  <a:tcPr marL="68580" marR="68580" marT="0" marB="0"/>
                </a:tc>
                <a:extLst>
                  <a:ext uri="{0D108BD9-81ED-4DB2-BD59-A6C34878D82A}">
                    <a16:rowId xmlns:a16="http://schemas.microsoft.com/office/drawing/2014/main" val="4115019804"/>
                  </a:ext>
                </a:extLst>
              </a:tr>
              <a:tr h="600738">
                <a:tc>
                  <a:txBody>
                    <a:bodyPr/>
                    <a:lstStyle/>
                    <a:p>
                      <a:pPr>
                        <a:lnSpc>
                          <a:spcPct val="107000"/>
                        </a:lnSpc>
                        <a:spcAft>
                          <a:spcPts val="800"/>
                        </a:spcAft>
                      </a:pPr>
                      <a:r>
                        <a:rPr lang="th-TH" sz="3600" b="0" dirty="0">
                          <a:effectLst/>
                          <a:latin typeface="Calibri" panose="020F0502020204030204" pitchFamily="34" charset="0"/>
                          <a:ea typeface="Calibri" panose="020F0502020204030204" pitchFamily="34" charset="0"/>
                          <a:cs typeface="+mn-cs"/>
                        </a:rPr>
                        <a:t>ทุนการศึกษา</a:t>
                      </a:r>
                      <a:endParaRPr lang="en-US" sz="3600" b="0" dirty="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r">
                        <a:lnSpc>
                          <a:spcPct val="107000"/>
                        </a:lnSpc>
                        <a:spcAft>
                          <a:spcPts val="800"/>
                        </a:spcAft>
                      </a:pPr>
                      <a:r>
                        <a:rPr lang="th-TH" sz="3600" b="0">
                          <a:effectLst/>
                          <a:latin typeface="Calibri" panose="020F0502020204030204" pitchFamily="34" charset="0"/>
                          <a:ea typeface="Calibri" panose="020F0502020204030204" pitchFamily="34" charset="0"/>
                          <a:cs typeface="+mn-cs"/>
                        </a:rPr>
                        <a:t>11</a:t>
                      </a:r>
                      <a:endParaRPr lang="en-US" sz="3600" b="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r">
                        <a:lnSpc>
                          <a:spcPct val="107000"/>
                        </a:lnSpc>
                        <a:spcAft>
                          <a:spcPts val="800"/>
                        </a:spcAft>
                      </a:pPr>
                      <a:r>
                        <a:rPr lang="en-US" sz="3600" b="0">
                          <a:effectLst/>
                          <a:latin typeface="CordiaUPC" panose="020B0304020202020204" pitchFamily="34" charset="-34"/>
                          <a:ea typeface="Calibri" panose="020F0502020204030204" pitchFamily="34" charset="0"/>
                          <a:cs typeface="+mn-cs"/>
                        </a:rPr>
                        <a:t>$170,195</a:t>
                      </a:r>
                      <a:endParaRPr lang="en-US" sz="3600" b="0">
                        <a:effectLst/>
                        <a:latin typeface="Calibri" panose="020F0502020204030204" pitchFamily="34" charset="0"/>
                        <a:ea typeface="Calibri" panose="020F0502020204030204" pitchFamily="34" charset="0"/>
                        <a:cs typeface="+mn-cs"/>
                      </a:endParaRPr>
                    </a:p>
                  </a:txBody>
                  <a:tcPr marL="68580" marR="68580" marT="0" marB="0"/>
                </a:tc>
                <a:tc>
                  <a:txBody>
                    <a:bodyPr/>
                    <a:lstStyle/>
                    <a:p>
                      <a:pPr algn="r">
                        <a:lnSpc>
                          <a:spcPct val="107000"/>
                        </a:lnSpc>
                        <a:spcAft>
                          <a:spcPts val="800"/>
                        </a:spcAft>
                      </a:pPr>
                      <a:r>
                        <a:rPr lang="en-US" sz="3600" b="0" dirty="0">
                          <a:effectLst/>
                          <a:latin typeface="CordiaUPC" panose="020B0304020202020204" pitchFamily="34" charset="-34"/>
                          <a:ea typeface="Calibri" panose="020F0502020204030204" pitchFamily="34" charset="0"/>
                          <a:cs typeface="+mn-cs"/>
                        </a:rPr>
                        <a:t>$486,862</a:t>
                      </a:r>
                      <a:endParaRPr lang="en-US" sz="3600" b="0" dirty="0">
                        <a:effectLst/>
                        <a:latin typeface="Calibri" panose="020F0502020204030204" pitchFamily="34" charset="0"/>
                        <a:ea typeface="Calibri" panose="020F0502020204030204" pitchFamily="34" charset="0"/>
                        <a:cs typeface="+mn-cs"/>
                      </a:endParaRPr>
                    </a:p>
                  </a:txBody>
                  <a:tcPr marL="68580" marR="68580" marT="0" marB="0"/>
                </a:tc>
                <a:extLst>
                  <a:ext uri="{0D108BD9-81ED-4DB2-BD59-A6C34878D82A}">
                    <a16:rowId xmlns:a16="http://schemas.microsoft.com/office/drawing/2014/main" val="747636165"/>
                  </a:ext>
                </a:extLst>
              </a:tr>
            </a:tbl>
          </a:graphicData>
        </a:graphic>
      </p:graphicFrame>
    </p:spTree>
    <p:extLst>
      <p:ext uri="{BB962C8B-B14F-4D97-AF65-F5344CB8AC3E}">
        <p14:creationId xmlns:p14="http://schemas.microsoft.com/office/powerpoint/2010/main" val="11981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การมีส่วนร่วมของโรทาแรคท์ในทุนสนับสนุน</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79337" y="1670809"/>
            <a:ext cx="7128932" cy="1004113"/>
          </a:xfrm>
        </p:spPr>
        <p:txBody>
          <a:bodyPr>
            <a:noAutofit/>
          </a:bodyPr>
          <a:lstStyle/>
          <a:p>
            <a:pPr marL="342900" lvl="0" indent="-342900">
              <a:lnSpc>
                <a:spcPct val="100000"/>
              </a:lnSpc>
              <a:spcBef>
                <a:spcPts val="60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มกราคม </a:t>
            </a:r>
            <a:r>
              <a:rPr lang="en-US" sz="3600" dirty="0">
                <a:effectLst/>
                <a:latin typeface="CordiaUPC" panose="020B0304020202020204" pitchFamily="34" charset="-34"/>
                <a:ea typeface="Calibri" panose="020F0502020204030204" pitchFamily="34" charset="0"/>
                <a:cs typeface="CordiaUPC" panose="020B0304020202020204" pitchFamily="34" charset="-34"/>
              </a:rPr>
              <a:t>2564:</a:t>
            </a:r>
            <a:r>
              <a:rPr lang="th-TH" sz="3600" dirty="0">
                <a:effectLst/>
                <a:latin typeface="CordiaUPC" panose="020B0304020202020204" pitchFamily="34" charset="-34"/>
                <a:ea typeface="Calibri" panose="020F0502020204030204" pitchFamily="34" charset="0"/>
                <a:cs typeface="CordiaUPC" panose="020B0304020202020204" pitchFamily="34" charset="-34"/>
              </a:rPr>
              <a:t> สโมสรโรทาแรคท์อาจจะถูกรวมเข้าไว้ในแผนการใช้จ่ายทุนสนับสนุนระดับภาค</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600"/>
              </a:spcBef>
              <a:spcAft>
                <a:spcPts val="800"/>
              </a:spcAft>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กรกฎาคม 2564</a:t>
            </a:r>
            <a:r>
              <a:rPr lang="en-US" sz="3600" dirty="0">
                <a:effectLst/>
                <a:latin typeface="CordiaUPC" panose="020B0304020202020204" pitchFamily="34" charset="-34"/>
                <a:ea typeface="Calibri" panose="020F0502020204030204" pitchFamily="34" charset="0"/>
                <a:cs typeface="CordiaUPC" panose="020B0304020202020204" pitchFamily="34" charset="-34"/>
              </a:rPr>
              <a:t>: </a:t>
            </a:r>
            <a:r>
              <a:rPr lang="th-TH" sz="3600" dirty="0">
                <a:effectLst/>
                <a:latin typeface="CordiaUPC" panose="020B0304020202020204" pitchFamily="34" charset="-34"/>
                <a:ea typeface="Calibri" panose="020F0502020204030204" pitchFamily="34" charset="0"/>
                <a:cs typeface="CordiaUPC" panose="020B0304020202020204" pitchFamily="34" charset="-34"/>
              </a:rPr>
              <a:t>สโมสรโรทาแรคท์สามารถสมัครขอรับทุนสนับสนุนระดับโลก</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24</a:t>
            </a:fld>
            <a:endParaRPr lang="en-US" dirty="0"/>
          </a:p>
        </p:txBody>
      </p:sp>
      <p:pic>
        <p:nvPicPr>
          <p:cNvPr id="4" name="Picture 3" descr="A picture containing computer&#10;&#10;Description automatically generated">
            <a:extLst>
              <a:ext uri="{FF2B5EF4-FFF2-40B4-BE49-F238E27FC236}">
                <a16:creationId xmlns:a16="http://schemas.microsoft.com/office/drawing/2014/main" id="{3FF14BD3-669E-41F4-9A7E-DEA097C8489E}"/>
              </a:ext>
            </a:extLst>
          </p:cNvPr>
          <p:cNvPicPr>
            <a:picLocks noChangeAspect="1"/>
          </p:cNvPicPr>
          <p:nvPr/>
        </p:nvPicPr>
        <p:blipFill rotWithShape="1">
          <a:blip r:embed="rId3">
            <a:extLst>
              <a:ext uri="{28A0092B-C50C-407E-A947-70E740481C1C}">
                <a14:useLocalDpi xmlns:a14="http://schemas.microsoft.com/office/drawing/2010/main" val="0"/>
              </a:ext>
            </a:extLst>
          </a:blip>
          <a:srcRect b="22456"/>
          <a:stretch/>
        </p:blipFill>
        <p:spPr>
          <a:xfrm>
            <a:off x="7620000" y="1540043"/>
            <a:ext cx="4572000" cy="5317957"/>
          </a:xfrm>
          <a:prstGeom prst="rect">
            <a:avLst/>
          </a:prstGeom>
        </p:spPr>
      </p:pic>
      <p:sp>
        <p:nvSpPr>
          <p:cNvPr id="2" name="Content Placeholder 7">
            <a:extLst>
              <a:ext uri="{FF2B5EF4-FFF2-40B4-BE49-F238E27FC236}">
                <a16:creationId xmlns:a16="http://schemas.microsoft.com/office/drawing/2014/main" id="{3BD5F67B-ECCE-BDA7-6329-381912A01F7A}"/>
              </a:ext>
            </a:extLst>
          </p:cNvPr>
          <p:cNvSpPr txBox="1">
            <a:spLocks/>
          </p:cNvSpPr>
          <p:nvPr/>
        </p:nvSpPr>
        <p:spPr>
          <a:xfrm>
            <a:off x="764267" y="3960729"/>
            <a:ext cx="6792075" cy="14583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600"/>
              </a:spcBef>
            </a:pPr>
            <a:r>
              <a:rPr lang="th-TH" sz="3600" dirty="0">
                <a:effectLst/>
                <a:latin typeface="Calibri" panose="020F0502020204030204" pitchFamily="34" charset="0"/>
                <a:ea typeface="Calibri" panose="020F0502020204030204" pitchFamily="34" charset="0"/>
                <a:cs typeface="CordiaUPC" panose="020B0304020202020204" pitchFamily="34" charset="-34"/>
              </a:rPr>
              <a:t>มีประสบการณ์ในเรื่องทุนสนับสนุนระดับโลกมาก่อน</a:t>
            </a:r>
          </a:p>
          <a:p>
            <a:pPr lvl="0">
              <a:lnSpc>
                <a:spcPct val="100000"/>
              </a:lnSpc>
              <a:spcBef>
                <a:spcPts val="600"/>
              </a:spcBef>
            </a:pPr>
            <a:r>
              <a:rPr lang="th-TH" sz="3600" dirty="0">
                <a:effectLst/>
                <a:latin typeface="Calibri" panose="020F0502020204030204" pitchFamily="34" charset="0"/>
                <a:ea typeface="Calibri" panose="020F0502020204030204" pitchFamily="34" charset="0"/>
                <a:cs typeface="CordiaUPC" panose="020B0304020202020204" pitchFamily="34" charset="-34"/>
              </a:rPr>
              <a:t>เป็นพันธมิตรกับสโมสรโรตารี</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6" name="Content Placeholder 7">
            <a:extLst>
              <a:ext uri="{FF2B5EF4-FFF2-40B4-BE49-F238E27FC236}">
                <a16:creationId xmlns:a16="http://schemas.microsoft.com/office/drawing/2014/main" id="{042A13FD-BA03-2755-6DB4-1F4930AF025B}"/>
              </a:ext>
            </a:extLst>
          </p:cNvPr>
          <p:cNvSpPr txBox="1">
            <a:spLocks/>
          </p:cNvSpPr>
          <p:nvPr/>
        </p:nvSpPr>
        <p:spPr>
          <a:xfrm>
            <a:off x="267606" y="5268194"/>
            <a:ext cx="7128932" cy="1004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spcAft>
                <a:spcPts val="800"/>
              </a:spcAft>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ข้อเสนอแนะ</a:t>
            </a:r>
            <a:r>
              <a:rPr lang="en-US" sz="3600" dirty="0">
                <a:effectLst/>
                <a:latin typeface="CordiaUPC" panose="020B0304020202020204" pitchFamily="34" charset="-34"/>
                <a:ea typeface="Calibri" panose="020F0502020204030204" pitchFamily="34" charset="0"/>
                <a:cs typeface="CordiaUPC" panose="020B0304020202020204" pitchFamily="34" charset="-34"/>
              </a:rPr>
              <a:t>: </a:t>
            </a:r>
            <a:r>
              <a:rPr lang="th-TH" sz="3600" dirty="0">
                <a:effectLst/>
                <a:latin typeface="CordiaUPC" panose="020B0304020202020204" pitchFamily="34" charset="-34"/>
                <a:ea typeface="Calibri" panose="020F0502020204030204" pitchFamily="34" charset="0"/>
                <a:cs typeface="CordiaUPC" panose="020B0304020202020204" pitchFamily="34" charset="-34"/>
              </a:rPr>
              <a:t>เริ่มต้นด้วยทุนสนับสนุนระดับภาคแล้วจึงขยับเป็นทุนสนับสนุนระดับโลก</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p:txBody>
      </p:sp>
    </p:spTree>
    <p:extLst>
      <p:ext uri="{BB962C8B-B14F-4D97-AF65-F5344CB8AC3E}">
        <p14:creationId xmlns:p14="http://schemas.microsoft.com/office/powerpoint/2010/main" val="306145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ข้อตกลงและเงื่อนไข</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63598" y="2280624"/>
            <a:ext cx="5275942" cy="3815375"/>
          </a:xfrm>
        </p:spPr>
        <p:txBody>
          <a:bodyPr>
            <a:normAutofit/>
          </a:bodyPr>
          <a:lstStyle/>
          <a:p>
            <a:pPr marL="0" indent="0">
              <a:lnSpc>
                <a:spcPct val="107000"/>
              </a:lnSpc>
              <a:spcAft>
                <a:spcPts val="800"/>
              </a:spcAft>
              <a:buNone/>
            </a:pPr>
            <a:r>
              <a:rPr lang="th-TH" sz="3600" dirty="0">
                <a:effectLst/>
                <a:latin typeface="Calibri" panose="020F0502020204030204" pitchFamily="34" charset="0"/>
                <a:ea typeface="Calibri" panose="020F0502020204030204" pitchFamily="34" charset="0"/>
                <a:cs typeface="CordiaUPC" panose="020B0304020202020204" pitchFamily="34" charset="-34"/>
              </a:rPr>
              <a:t>ข้อตกลงและเงื่อนไขมีแยกกันเป็น </a:t>
            </a:r>
            <a:r>
              <a:rPr lang="en-US" sz="3600" dirty="0">
                <a:effectLst/>
                <a:latin typeface="CordiaUPC" panose="020B0304020202020204" pitchFamily="34" charset="-34"/>
                <a:ea typeface="Calibri" panose="020F0502020204030204" pitchFamily="34" charset="0"/>
                <a:cs typeface="Cordia New" panose="020B0304020202020204" pitchFamily="34" charset="-34"/>
              </a:rPr>
              <a:t>2</a:t>
            </a:r>
            <a:r>
              <a:rPr lang="th-TH" sz="3600" dirty="0">
                <a:effectLst/>
                <a:latin typeface="CordiaUPC" panose="020B0304020202020204" pitchFamily="34" charset="-34"/>
                <a:ea typeface="Calibri" panose="020F0502020204030204" pitchFamily="34" charset="0"/>
                <a:cs typeface="Cordia New" panose="020B0304020202020204" pitchFamily="34" charset="-34"/>
              </a:rPr>
              <a:t> แบบฉบับหนึ่งสำหรับทุนสนับสนุนระดับโลก และอีกฉบับหนึ่งสำหรับทุนสนับสนุนระดับภาค</a:t>
            </a:r>
            <a:endParaRPr lang="en-US" sz="3600" dirty="0">
              <a:effectLst/>
              <a:latin typeface="Calibri" panose="020F0502020204030204" pitchFamily="34" charset="0"/>
              <a:ea typeface="Calibri" panose="020F0502020204030204" pitchFamily="34" charset="0"/>
              <a:cs typeface="Cordia New" panose="020B0304020202020204" pitchFamily="34" charset="-34"/>
            </a:endParaRPr>
          </a:p>
          <a:p>
            <a:pPr marL="0" indent="0">
              <a:buNone/>
            </a:pPr>
            <a:endParaRPr lang="en-US" dirty="0"/>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731C90D7-F5F3-4928-A5FE-AAE74BACBF8B}"/>
              </a:ext>
            </a:extLst>
          </p:cNvPr>
          <p:cNvPicPr/>
          <p:nvPr/>
        </p:nvPicPr>
        <p:blipFill rotWithShape="1">
          <a:blip r:embed="rId3"/>
          <a:srcRect l="28520" t="1282" r="28520" b="1282"/>
          <a:stretch/>
        </p:blipFill>
        <p:spPr bwMode="auto">
          <a:xfrm>
            <a:off x="6412547" y="2085192"/>
            <a:ext cx="3749040" cy="42062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636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คำแนะนำเรื่องที่เน้นความสำคัญ</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70B74772-2FDC-B25F-53F8-13017CCD3ED2}"/>
              </a:ext>
            </a:extLst>
          </p:cNvPr>
          <p:cNvPicPr>
            <a:picLocks noChangeAspect="1"/>
          </p:cNvPicPr>
          <p:nvPr/>
        </p:nvPicPr>
        <p:blipFill>
          <a:blip r:embed="rId4"/>
          <a:stretch>
            <a:fillRect/>
          </a:stretch>
        </p:blipFill>
        <p:spPr>
          <a:xfrm>
            <a:off x="456660" y="1730241"/>
            <a:ext cx="263046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7" name="Picture 16">
            <a:extLst>
              <a:ext uri="{FF2B5EF4-FFF2-40B4-BE49-F238E27FC236}">
                <a16:creationId xmlns:a16="http://schemas.microsoft.com/office/drawing/2014/main" id="{A3A9919B-7405-E165-70C1-5359235D3D01}"/>
              </a:ext>
            </a:extLst>
          </p:cNvPr>
          <p:cNvPicPr>
            <a:picLocks noChangeAspect="1"/>
          </p:cNvPicPr>
          <p:nvPr/>
        </p:nvPicPr>
        <p:blipFill>
          <a:blip r:embed="rId5"/>
          <a:stretch>
            <a:fillRect/>
          </a:stretch>
        </p:blipFill>
        <p:spPr>
          <a:xfrm>
            <a:off x="1692833" y="1917948"/>
            <a:ext cx="2630245"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9" name="Picture 18">
            <a:extLst>
              <a:ext uri="{FF2B5EF4-FFF2-40B4-BE49-F238E27FC236}">
                <a16:creationId xmlns:a16="http://schemas.microsoft.com/office/drawing/2014/main" id="{CC353E7B-7B4B-E413-EBCF-45328C7FC03A}"/>
              </a:ext>
            </a:extLst>
          </p:cNvPr>
          <p:cNvPicPr>
            <a:picLocks noChangeAspect="1"/>
          </p:cNvPicPr>
          <p:nvPr/>
        </p:nvPicPr>
        <p:blipFill>
          <a:blip r:embed="rId6"/>
          <a:stretch>
            <a:fillRect/>
          </a:stretch>
        </p:blipFill>
        <p:spPr>
          <a:xfrm>
            <a:off x="2963535" y="2105655"/>
            <a:ext cx="2595716"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2" name="Picture 11">
            <a:extLst>
              <a:ext uri="{FF2B5EF4-FFF2-40B4-BE49-F238E27FC236}">
                <a16:creationId xmlns:a16="http://schemas.microsoft.com/office/drawing/2014/main" id="{49519FCB-3B2F-6A43-3B9A-66B3055EE596}"/>
              </a:ext>
            </a:extLst>
          </p:cNvPr>
          <p:cNvPicPr>
            <a:picLocks noChangeAspect="1"/>
          </p:cNvPicPr>
          <p:nvPr/>
        </p:nvPicPr>
        <p:blipFill>
          <a:blip r:embed="rId7"/>
          <a:stretch>
            <a:fillRect/>
          </a:stretch>
        </p:blipFill>
        <p:spPr>
          <a:xfrm>
            <a:off x="4584884" y="2357466"/>
            <a:ext cx="260724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1" name="Picture 20">
            <a:extLst>
              <a:ext uri="{FF2B5EF4-FFF2-40B4-BE49-F238E27FC236}">
                <a16:creationId xmlns:a16="http://schemas.microsoft.com/office/drawing/2014/main" id="{F00B0F7F-9CF2-49B2-7587-5F6A2CE8E17F}"/>
              </a:ext>
            </a:extLst>
          </p:cNvPr>
          <p:cNvPicPr>
            <a:picLocks noChangeAspect="1"/>
          </p:cNvPicPr>
          <p:nvPr/>
        </p:nvPicPr>
        <p:blipFill>
          <a:blip r:embed="rId8"/>
          <a:stretch>
            <a:fillRect/>
          </a:stretch>
        </p:blipFill>
        <p:spPr>
          <a:xfrm>
            <a:off x="6007716" y="2541348"/>
            <a:ext cx="2654710" cy="3657600"/>
          </a:xfrm>
          <a:prstGeom prst="rect">
            <a:avLst/>
          </a:prstGeom>
          <a:ln>
            <a:solidFill>
              <a:srgbClr val="BCBDC0"/>
            </a:solidFill>
          </a:ln>
          <a:effectLst>
            <a:outerShdw blurRad="50800" dist="38100" dir="2700000" algn="tl" rotWithShape="0">
              <a:srgbClr val="BCBDC0">
                <a:alpha val="40000"/>
              </a:srgbClr>
            </a:outerShdw>
          </a:effectLst>
        </p:spPr>
      </p:pic>
      <p:pic>
        <p:nvPicPr>
          <p:cNvPr id="14" name="Picture 13">
            <a:extLst>
              <a:ext uri="{FF2B5EF4-FFF2-40B4-BE49-F238E27FC236}">
                <a16:creationId xmlns:a16="http://schemas.microsoft.com/office/drawing/2014/main" id="{B4CC9CCE-2FE4-1F1A-B56A-FBE89DD74854}"/>
              </a:ext>
            </a:extLst>
          </p:cNvPr>
          <p:cNvPicPr>
            <a:picLocks noChangeAspect="1"/>
          </p:cNvPicPr>
          <p:nvPr/>
        </p:nvPicPr>
        <p:blipFill>
          <a:blip r:embed="rId9"/>
          <a:stretch>
            <a:fillRect/>
          </a:stretch>
        </p:blipFill>
        <p:spPr>
          <a:xfrm>
            <a:off x="7505475" y="2773757"/>
            <a:ext cx="2653237" cy="3657600"/>
          </a:xfrm>
          <a:prstGeom prst="rect">
            <a:avLst/>
          </a:prstGeom>
          <a:ln>
            <a:solidFill>
              <a:srgbClr val="BCBDC0"/>
            </a:solidFill>
          </a:ln>
          <a:effectLst>
            <a:outerShdw blurRad="50800" dist="38100" dir="2700000" algn="tl" rotWithShape="0">
              <a:srgbClr val="BCBDC0">
                <a:alpha val="40000"/>
              </a:srgbClr>
            </a:outerShdw>
          </a:effectLst>
        </p:spPr>
      </p:pic>
      <p:pic>
        <p:nvPicPr>
          <p:cNvPr id="23" name="Picture 22">
            <a:extLst>
              <a:ext uri="{FF2B5EF4-FFF2-40B4-BE49-F238E27FC236}">
                <a16:creationId xmlns:a16="http://schemas.microsoft.com/office/drawing/2014/main" id="{AA912BD8-5BA0-4F77-436A-4786368D2A44}"/>
              </a:ext>
            </a:extLst>
          </p:cNvPr>
          <p:cNvPicPr>
            <a:picLocks noChangeAspect="1"/>
          </p:cNvPicPr>
          <p:nvPr/>
        </p:nvPicPr>
        <p:blipFill>
          <a:blip r:embed="rId10"/>
          <a:stretch>
            <a:fillRect/>
          </a:stretch>
        </p:blipFill>
        <p:spPr>
          <a:xfrm>
            <a:off x="9138547" y="2958997"/>
            <a:ext cx="2593474" cy="3657600"/>
          </a:xfrm>
          <a:prstGeom prst="rect">
            <a:avLst/>
          </a:prstGeom>
          <a:ln>
            <a:solidFill>
              <a:srgbClr val="BCBDC0"/>
            </a:solidFill>
          </a:ln>
          <a:effectLst>
            <a:outerShdw blurRad="50800" dist="38100" dir="2700000" algn="tl" rotWithShape="0">
              <a:srgbClr val="BCBDC0">
                <a:alpha val="40000"/>
              </a:srgbClr>
            </a:outerShdw>
          </a:effectLst>
        </p:spPr>
      </p:pic>
    </p:spTree>
    <p:custDataLst>
      <p:tags r:id="rId1"/>
    </p:custDataLst>
    <p:extLst>
      <p:ext uri="{BB962C8B-B14F-4D97-AF65-F5344CB8AC3E}">
        <p14:creationId xmlns:p14="http://schemas.microsoft.com/office/powerpoint/2010/main" val="365123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6B4185-C0D0-2D12-5149-3FDB888B4CD1}"/>
              </a:ext>
            </a:extLst>
          </p:cNvPr>
          <p:cNvPicPr>
            <a:picLocks noChangeAspect="1"/>
          </p:cNvPicPr>
          <p:nvPr/>
        </p:nvPicPr>
        <p:blipFill rotWithShape="1">
          <a:blip r:embed="rId3">
            <a:extLst>
              <a:ext uri="{28A0092B-C50C-407E-A947-70E740481C1C}">
                <a14:useLocalDpi xmlns:a14="http://schemas.microsoft.com/office/drawing/2010/main" val="0"/>
              </a:ext>
            </a:extLst>
          </a:blip>
          <a:srcRect l="7187" t="5457" r="7380" b="5541"/>
          <a:stretch/>
        </p:blipFill>
        <p:spPr>
          <a:xfrm>
            <a:off x="1116073" y="1942686"/>
            <a:ext cx="2801444" cy="3776902"/>
          </a:xfrm>
          <a:prstGeom prst="rect">
            <a:avLst/>
          </a:prstGeom>
          <a:ln w="3175">
            <a:solidFill>
              <a:schemeClr val="tx1"/>
            </a:solidFill>
          </a:ln>
        </p:spPr>
      </p:pic>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a:lnSpc>
                <a:spcPct val="107000"/>
              </a:lnSpc>
              <a:spcAft>
                <a:spcPts val="800"/>
              </a:spcAft>
            </a:pPr>
            <a:r>
              <a:rPr lang="th-TH" dirty="0">
                <a:effectLst/>
                <a:latin typeface="Calibri" panose="020F0502020204030204" pitchFamily="34" charset="0"/>
                <a:ea typeface="Calibri" panose="020F0502020204030204" pitchFamily="34" charset="0"/>
                <a:cs typeface="CordiaUPC" panose="020B0304020202020204" pitchFamily="34" charset="-34"/>
              </a:rPr>
              <a:t>ทรัพยากร</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fld id="{97A94E25-127B-4C48-AF96-44BA7B823777}" type="slidenum">
              <a:rPr lang="en-US" smtClean="0"/>
              <a:pPr/>
              <a:t>27</a:t>
            </a:fld>
            <a:endParaRPr lang="en-US" dirty="0"/>
          </a:p>
        </p:txBody>
      </p:sp>
      <p:pic>
        <p:nvPicPr>
          <p:cNvPr id="10" name="Picture 9">
            <a:extLst>
              <a:ext uri="{FF2B5EF4-FFF2-40B4-BE49-F238E27FC236}">
                <a16:creationId xmlns:a16="http://schemas.microsoft.com/office/drawing/2014/main" id="{4AE405E5-D62D-4EC4-9212-BB6CD60FE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09" b="3555"/>
          <a:stretch/>
        </p:blipFill>
        <p:spPr>
          <a:xfrm>
            <a:off x="3579334" y="3869237"/>
            <a:ext cx="3795346" cy="2466975"/>
          </a:xfrm>
          <a:prstGeom prst="rect">
            <a:avLst/>
          </a:prstGeom>
          <a:ln>
            <a:solidFill>
              <a:srgbClr val="BCBDC0"/>
            </a:solidFill>
            <a:miter lim="800000"/>
          </a:ln>
          <a:effectLst>
            <a:outerShdw blurRad="50800" dist="50800" dir="2700000" algn="tl" rotWithShape="0">
              <a:srgbClr val="BCBDC0"/>
            </a:outerShdw>
          </a:effectLst>
        </p:spPr>
      </p:pic>
      <p:pic>
        <p:nvPicPr>
          <p:cNvPr id="11" name="Picture 10">
            <a:extLst>
              <a:ext uri="{FF2B5EF4-FFF2-40B4-BE49-F238E27FC236}">
                <a16:creationId xmlns:a16="http://schemas.microsoft.com/office/drawing/2014/main" id="{7F67D63F-4EB6-451F-AEC0-AFC68167C9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671517" y="2242891"/>
            <a:ext cx="4140833" cy="2496203"/>
          </a:xfrm>
          <a:prstGeom prst="rect">
            <a:avLst/>
          </a:prstGeom>
          <a:ln>
            <a:solidFill>
              <a:srgbClr val="BCBDC0"/>
            </a:solidFill>
            <a:miter lim="800000"/>
          </a:ln>
          <a:effectLst>
            <a:outerShdw blurRad="50800" dist="50800" dir="2700000" algn="ctr" rotWithShape="0">
              <a:srgbClr val="BCBDC0"/>
            </a:outerShdw>
          </a:effectLst>
        </p:spPr>
      </p:pic>
      <p:pic>
        <p:nvPicPr>
          <p:cNvPr id="7" name="Picture 6">
            <a:extLst>
              <a:ext uri="{FF2B5EF4-FFF2-40B4-BE49-F238E27FC236}">
                <a16:creationId xmlns:a16="http://schemas.microsoft.com/office/drawing/2014/main" id="{674721D4-BCF7-7FE3-0A5C-AA93AAF0093B}"/>
              </a:ext>
            </a:extLst>
          </p:cNvPr>
          <p:cNvPicPr>
            <a:picLocks noChangeAspect="1"/>
          </p:cNvPicPr>
          <p:nvPr/>
        </p:nvPicPr>
        <p:blipFill rotWithShape="1">
          <a:blip r:embed="rId6">
            <a:extLst>
              <a:ext uri="{28A0092B-C50C-407E-A947-70E740481C1C}">
                <a14:useLocalDpi xmlns:a14="http://schemas.microsoft.com/office/drawing/2010/main" val="0"/>
              </a:ext>
            </a:extLst>
          </a:blip>
          <a:srcRect l="2511" t="1685" r="1470" b="1528"/>
          <a:stretch/>
        </p:blipFill>
        <p:spPr>
          <a:xfrm>
            <a:off x="8080042" y="2623157"/>
            <a:ext cx="2995885" cy="3908024"/>
          </a:xfrm>
          <a:prstGeom prst="rect">
            <a:avLst/>
          </a:prstGeom>
        </p:spPr>
      </p:pic>
    </p:spTree>
    <p:extLst>
      <p:ext uri="{BB962C8B-B14F-4D97-AF65-F5344CB8AC3E}">
        <p14:creationId xmlns:p14="http://schemas.microsoft.com/office/powerpoint/2010/main" val="248539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745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lnSpc>
                <a:spcPct val="107000"/>
              </a:lnSpc>
              <a:spcAft>
                <a:spcPts val="800"/>
              </a:spcAft>
            </a:pPr>
            <a:r>
              <a:rPr lang="th-TH" sz="15000" dirty="0">
                <a:solidFill>
                  <a:schemeClr val="bg1"/>
                </a:solidFill>
                <a:effectLst/>
                <a:latin typeface="Calibri" panose="020F0502020204030204" pitchFamily="34" charset="0"/>
                <a:ea typeface="Calibri" panose="020F0502020204030204" pitchFamily="34" charset="0"/>
                <a:cs typeface="CordiaUPC" panose="020B0304020202020204" pitchFamily="34" charset="-34"/>
              </a:rPr>
              <a:t>คำถาม</a:t>
            </a:r>
            <a:endParaRPr lang="en-US" sz="15000" dirty="0">
              <a:solidFill>
                <a:schemeClr val="bg1"/>
              </a:solidFill>
              <a:effectLst/>
              <a:latin typeface="Calibri" panose="020F0502020204030204" pitchFamily="34" charset="0"/>
              <a:ea typeface="Calibri" panose="020F0502020204030204" pitchFamily="34" charset="0"/>
              <a:cs typeface="Cordia New" panose="020B0304020202020204" pitchFamily="34" charset="-34"/>
            </a:endParaRP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28</a:t>
            </a:fld>
            <a:endParaRPr lang="en-US" dirty="0"/>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D912152-5304-436E-8900-D9AF8400A5D2}"/>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a:xfrm>
            <a:off x="0" y="0"/>
            <a:ext cx="6096000" cy="6858000"/>
          </a:xfrm>
          <a:solidFill>
            <a:srgbClr val="17458F">
              <a:alpha val="60000"/>
            </a:srgbClr>
          </a:solidFill>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783771" y="1640115"/>
            <a:ext cx="4978400" cy="1636486"/>
          </a:xfrm>
        </p:spPr>
        <p:txBody>
          <a:bodyPr/>
          <a:lstStyle/>
          <a:p>
            <a:pPr>
              <a:lnSpc>
                <a:spcPct val="107000"/>
              </a:lnSpc>
              <a:spcAft>
                <a:spcPts val="800"/>
              </a:spcAft>
            </a:pPr>
            <a:r>
              <a:rPr lang="th-TH" dirty="0">
                <a:effectLst/>
                <a:latin typeface="Calibri" panose="020F0502020204030204" pitchFamily="34" charset="0"/>
                <a:ea typeface="Calibri" panose="020F0502020204030204" pitchFamily="34" charset="0"/>
                <a:cs typeface="CordiaUPC" panose="020B0304020202020204" pitchFamily="34" charset="-34"/>
              </a:rPr>
              <a:t>สถิติของทุนสนับสนุน</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671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สถิติทุนสนับสนุนปี </a:t>
            </a:r>
            <a:r>
              <a:rPr lang="en-US" b="1" dirty="0">
                <a:effectLst/>
                <a:latin typeface="CordiaUPC" panose="020B0304020202020204" pitchFamily="34" charset="-34"/>
                <a:ea typeface="Calibri" panose="020F0502020204030204" pitchFamily="34" charset="0"/>
                <a:cs typeface="Cordia New" panose="020B0304020202020204" pitchFamily="34" charset="-34"/>
              </a:rPr>
              <a:t>2564-65</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45205" y="1909257"/>
            <a:ext cx="8662635" cy="4656166"/>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381000" y="2004266"/>
            <a:ext cx="3635677" cy="2215991"/>
          </a:xfrm>
          <a:prstGeom prst="rect">
            <a:avLst/>
          </a:prstGeom>
          <a:noFill/>
        </p:spPr>
        <p:txBody>
          <a:bodyPr wrap="square" lIns="0" tIns="0" rIns="0" bIns="0" rtlCol="0">
            <a:spAutoFit/>
          </a:bodyPr>
          <a:lstStyle/>
          <a:p>
            <a:r>
              <a:rPr lang="th-TH" sz="3600" dirty="0">
                <a:solidFill>
                  <a:schemeClr val="bg1"/>
                </a:solidFill>
                <a:effectLst/>
                <a:latin typeface="Calibri" panose="020F0502020204030204" pitchFamily="34" charset="0"/>
                <a:ea typeface="Calibri" panose="020F0502020204030204" pitchFamily="34" charset="0"/>
                <a:cs typeface="CordiaUPC" panose="020B0304020202020204" pitchFamily="34" charset="-34"/>
              </a:rPr>
              <a:t>ทุนสนับสนุนระดับภาค </a:t>
            </a:r>
            <a:endParaRPr lang="en-US" sz="3600" dirty="0">
              <a:solidFill>
                <a:schemeClr val="bg1"/>
              </a:solidFill>
              <a:effectLst/>
              <a:latin typeface="Calibri" panose="020F0502020204030204" pitchFamily="34" charset="0"/>
              <a:ea typeface="Calibri" panose="020F0502020204030204" pitchFamily="34" charset="0"/>
              <a:cs typeface="Cordia New" panose="020B0304020202020204" pitchFamily="34" charset="-34"/>
            </a:endParaRPr>
          </a:p>
          <a:p>
            <a:r>
              <a:rPr lang="en-US" sz="3600" dirty="0">
                <a:solidFill>
                  <a:schemeClr val="bg1"/>
                </a:solidFill>
                <a:effectLst/>
                <a:latin typeface="CordiaUPC" panose="020B0304020202020204" pitchFamily="34" charset="-34"/>
                <a:ea typeface="Calibri" panose="020F0502020204030204" pitchFamily="34" charset="0"/>
                <a:cs typeface="Cordia New" panose="020B0304020202020204" pitchFamily="34" charset="-34"/>
              </a:rPr>
              <a:t>478</a:t>
            </a:r>
            <a:r>
              <a:rPr lang="th-TH" sz="3600" dirty="0">
                <a:solidFill>
                  <a:schemeClr val="bg1"/>
                </a:solidFill>
                <a:effectLst/>
                <a:latin typeface="CordiaUPC" panose="020B0304020202020204" pitchFamily="34" charset="-34"/>
                <a:ea typeface="Calibri" panose="020F0502020204030204" pitchFamily="34" charset="0"/>
                <a:cs typeface="Cordia New" panose="020B0304020202020204" pitchFamily="34" charset="-34"/>
              </a:rPr>
              <a:t> ทุน </a:t>
            </a:r>
            <a:endParaRPr lang="en-US" sz="3600" dirty="0">
              <a:solidFill>
                <a:schemeClr val="bg1"/>
              </a:solidFill>
              <a:effectLst/>
              <a:latin typeface="Calibri" panose="020F0502020204030204" pitchFamily="34" charset="0"/>
              <a:ea typeface="Calibri" panose="020F0502020204030204" pitchFamily="34" charset="0"/>
              <a:cs typeface="Cordia New" panose="020B0304020202020204" pitchFamily="34" charset="-34"/>
            </a:endParaRPr>
          </a:p>
          <a:p>
            <a:r>
              <a:rPr lang="en-US" sz="3600" dirty="0">
                <a:solidFill>
                  <a:schemeClr val="bg1"/>
                </a:solidFill>
                <a:effectLst/>
                <a:latin typeface="CordiaUPC" panose="020B0304020202020204" pitchFamily="34" charset="-34"/>
                <a:ea typeface="Calibri" panose="020F0502020204030204" pitchFamily="34" charset="0"/>
                <a:cs typeface="Cordia New" panose="020B0304020202020204" pitchFamily="34" charset="-34"/>
              </a:rPr>
              <a:t>27</a:t>
            </a:r>
            <a:r>
              <a:rPr lang="th-TH" sz="3600" dirty="0">
                <a:solidFill>
                  <a:schemeClr val="bg1"/>
                </a:solidFill>
                <a:effectLst/>
                <a:latin typeface="CordiaUPC" panose="020B0304020202020204" pitchFamily="34" charset="-34"/>
                <a:ea typeface="Calibri" panose="020F0502020204030204" pitchFamily="34" charset="0"/>
                <a:cs typeface="Cordia New" panose="020B0304020202020204" pitchFamily="34" charset="-34"/>
              </a:rPr>
              <a:t> ล้านเหรียญ</a:t>
            </a:r>
            <a:endParaRPr lang="en-US" sz="3600" dirty="0">
              <a:solidFill>
                <a:schemeClr val="bg1"/>
              </a:solidFill>
              <a:effectLst/>
              <a:latin typeface="Calibri" panose="020F0502020204030204" pitchFamily="34" charset="0"/>
              <a:ea typeface="Calibri" panose="020F0502020204030204" pitchFamily="34" charset="0"/>
              <a:cs typeface="Cordia New"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panose="020B0604020202020204"/>
              <a:ea typeface="Arial" charset="0"/>
              <a:cs typeface="Arial" panose="020B0604020202020204" pitchFamily="34" charset="0"/>
            </a:endParaRPr>
          </a:p>
        </p:txBody>
      </p:sp>
      <p:sp>
        <p:nvSpPr>
          <p:cNvPr id="5" name="TextBox 4">
            <a:extLst>
              <a:ext uri="{FF2B5EF4-FFF2-40B4-BE49-F238E27FC236}">
                <a16:creationId xmlns:a16="http://schemas.microsoft.com/office/drawing/2014/main" id="{59F620A7-35F9-417A-AA6C-E01FDFC39241}"/>
              </a:ext>
            </a:extLst>
          </p:cNvPr>
          <p:cNvSpPr txBox="1"/>
          <p:nvPr/>
        </p:nvSpPr>
        <p:spPr>
          <a:xfrm>
            <a:off x="381000" y="4284844"/>
            <a:ext cx="3432517" cy="2215991"/>
          </a:xfrm>
          <a:prstGeom prst="rect">
            <a:avLst/>
          </a:prstGeom>
          <a:noFill/>
        </p:spPr>
        <p:txBody>
          <a:bodyPr wrap="square" lIns="0" tIns="0" rIns="0" bIns="0" rtlCol="0">
            <a:spAutoFit/>
          </a:bodyPr>
          <a:lstStyle/>
          <a:p>
            <a:r>
              <a:rPr lang="th-TH" sz="3600" dirty="0">
                <a:solidFill>
                  <a:schemeClr val="bg1"/>
                </a:solidFill>
                <a:effectLst/>
                <a:latin typeface="Calibri" panose="020F0502020204030204" pitchFamily="34" charset="0"/>
                <a:ea typeface="Calibri" panose="020F0502020204030204" pitchFamily="34" charset="0"/>
                <a:cs typeface="CordiaUPC" panose="020B0304020202020204" pitchFamily="34" charset="-34"/>
              </a:rPr>
              <a:t>ทุนสนับสนุนระดับโลก </a:t>
            </a:r>
            <a:endParaRPr lang="en-US" sz="3600" dirty="0">
              <a:solidFill>
                <a:schemeClr val="bg1"/>
              </a:solidFill>
              <a:effectLst/>
              <a:latin typeface="Calibri" panose="020F0502020204030204" pitchFamily="34" charset="0"/>
              <a:ea typeface="Calibri" panose="020F0502020204030204" pitchFamily="34" charset="0"/>
              <a:cs typeface="Cordia New" panose="020B0304020202020204" pitchFamily="34" charset="-34"/>
            </a:endParaRPr>
          </a:p>
          <a:p>
            <a:r>
              <a:rPr lang="en-US" sz="3600" dirty="0">
                <a:solidFill>
                  <a:schemeClr val="bg1"/>
                </a:solidFill>
                <a:effectLst/>
                <a:latin typeface="CordiaUPC" panose="020B0304020202020204" pitchFamily="34" charset="-34"/>
                <a:ea typeface="Calibri" panose="020F0502020204030204" pitchFamily="34" charset="0"/>
                <a:cs typeface="Cordia New" panose="020B0304020202020204" pitchFamily="34" charset="-34"/>
              </a:rPr>
              <a:t>1,199</a:t>
            </a:r>
            <a:r>
              <a:rPr lang="th-TH" sz="3600" dirty="0">
                <a:solidFill>
                  <a:schemeClr val="bg1"/>
                </a:solidFill>
                <a:effectLst/>
                <a:latin typeface="CordiaUPC" panose="020B0304020202020204" pitchFamily="34" charset="-34"/>
                <a:ea typeface="Calibri" panose="020F0502020204030204" pitchFamily="34" charset="0"/>
                <a:cs typeface="Cordia New" panose="020B0304020202020204" pitchFamily="34" charset="-34"/>
              </a:rPr>
              <a:t> ทุน </a:t>
            </a:r>
            <a:endParaRPr lang="en-US" sz="3600" dirty="0">
              <a:solidFill>
                <a:schemeClr val="bg1"/>
              </a:solidFill>
              <a:effectLst/>
              <a:latin typeface="Calibri" panose="020F0502020204030204" pitchFamily="34" charset="0"/>
              <a:ea typeface="Calibri" panose="020F0502020204030204" pitchFamily="34" charset="0"/>
              <a:cs typeface="Cordia New" panose="020B0304020202020204" pitchFamily="34" charset="-34"/>
            </a:endParaRPr>
          </a:p>
          <a:p>
            <a:r>
              <a:rPr lang="en-US" sz="3600" dirty="0">
                <a:solidFill>
                  <a:schemeClr val="bg1"/>
                </a:solidFill>
                <a:effectLst/>
                <a:latin typeface="CordiaUPC" panose="020B0304020202020204" pitchFamily="34" charset="-34"/>
                <a:ea typeface="Calibri" panose="020F0502020204030204" pitchFamily="34" charset="0"/>
                <a:cs typeface="Cordia New" panose="020B0304020202020204" pitchFamily="34" charset="-34"/>
              </a:rPr>
              <a:t>73</a:t>
            </a:r>
            <a:r>
              <a:rPr lang="th-TH" sz="3600" dirty="0">
                <a:solidFill>
                  <a:schemeClr val="bg1"/>
                </a:solidFill>
                <a:effectLst/>
                <a:latin typeface="CordiaUPC" panose="020B0304020202020204" pitchFamily="34" charset="-34"/>
                <a:ea typeface="Calibri" panose="020F0502020204030204" pitchFamily="34" charset="0"/>
                <a:cs typeface="Cordia New" panose="020B0304020202020204" pitchFamily="34" charset="-34"/>
              </a:rPr>
              <a:t> ล้านเหรียญ</a:t>
            </a:r>
            <a:endParaRPr lang="en-US" sz="3600" dirty="0">
              <a:solidFill>
                <a:schemeClr val="bg1"/>
              </a:solidFill>
              <a:effectLst/>
              <a:latin typeface="Calibri" panose="020F0502020204030204" pitchFamily="34" charset="0"/>
              <a:ea typeface="Calibri" panose="020F0502020204030204" pitchFamily="34" charset="0"/>
              <a:cs typeface="Cordia New" panose="020B0304020202020204" pitchFamily="34" charset="-34"/>
            </a:endParaRPr>
          </a:p>
          <a:p>
            <a:pPr marL="0" marR="0" lvl="0" indent="0" algn="l" defTabSz="914400" rtl="0" eaLnBrk="1" fontAlgn="auto" latinLnBrk="0" hangingPunct="1">
              <a:spcBef>
                <a:spcPts val="0"/>
              </a:spcBef>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Arial" panose="020B0604020202020204"/>
              <a:ea typeface="Arial" charset="0"/>
              <a:cs typeface="Arial" panose="020B0604020202020204" pitchFamily="34" charset="0"/>
            </a:endParaRPr>
          </a:p>
        </p:txBody>
      </p:sp>
    </p:spTree>
    <p:extLst>
      <p:ext uri="{BB962C8B-B14F-4D97-AF65-F5344CB8AC3E}">
        <p14:creationId xmlns:p14="http://schemas.microsoft.com/office/powerpoint/2010/main" val="198522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lvl="0"/>
            <a:r>
              <a:rPr lang="th-TH" dirty="0">
                <a:effectLst/>
                <a:ea typeface="Calibri" panose="020F0502020204030204" pitchFamily="34" charset="0"/>
                <a:cs typeface="CordiaUPC" panose="020B0304020202020204" pitchFamily="34" charset="-34"/>
              </a:rPr>
              <a:t>สถิติของทุนสนับสนุนปี </a:t>
            </a:r>
            <a:r>
              <a:rPr lang="en-US" dirty="0">
                <a:effectLst/>
                <a:latin typeface="CordiaUPC" panose="020B0304020202020204" pitchFamily="34" charset="-34"/>
                <a:ea typeface="Calibri" panose="020F0502020204030204" pitchFamily="34" charset="0"/>
              </a:rPr>
              <a:t>2564-65</a:t>
            </a:r>
            <a:r>
              <a:rPr lang="th-TH" dirty="0">
                <a:effectLst/>
                <a:latin typeface="CordiaUPC" panose="020B0304020202020204" pitchFamily="34" charset="-34"/>
                <a:ea typeface="Calibri" panose="020F0502020204030204" pitchFamily="34" charset="0"/>
              </a:rPr>
              <a:t> ทั่วโลก </a:t>
            </a:r>
            <a:br>
              <a:rPr lang="en-US" dirty="0"/>
            </a:br>
            <a:r>
              <a:rPr lang="th-TH" sz="3600" b="1" dirty="0">
                <a:effectLst/>
                <a:ea typeface="Calibri" panose="020F0502020204030204" pitchFamily="34" charset="0"/>
                <a:cs typeface="CordiaUPC" panose="020B0304020202020204" pitchFamily="34" charset="-34"/>
              </a:rPr>
              <a:t>(ยังไม่ตรวจสอบบัญช</a:t>
            </a:r>
            <a:r>
              <a:rPr lang="th-TH" sz="3600" dirty="0">
                <a:ea typeface="Calibri" panose="020F0502020204030204" pitchFamily="34" charset="0"/>
                <a:cs typeface="CordiaUPC" panose="020B0304020202020204" pitchFamily="34" charset="-34"/>
              </a:rPr>
              <a:t>ี)</a:t>
            </a:r>
            <a:endParaRPr lang="en-US" sz="3600" dirty="0"/>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6" name="Table 6">
            <a:extLst>
              <a:ext uri="{FF2B5EF4-FFF2-40B4-BE49-F238E27FC236}">
                <a16:creationId xmlns:a16="http://schemas.microsoft.com/office/drawing/2014/main" id="{D6D0D0FE-8C61-4075-92AC-D2A176BB7127}"/>
              </a:ext>
            </a:extLst>
          </p:cNvPr>
          <p:cNvGraphicFramePr>
            <a:graphicFrameLocks noGrp="1"/>
          </p:cNvGraphicFramePr>
          <p:nvPr>
            <p:ph idx="1"/>
            <p:extLst>
              <p:ext uri="{D42A27DB-BD31-4B8C-83A1-F6EECF244321}">
                <p14:modId xmlns:p14="http://schemas.microsoft.com/office/powerpoint/2010/main" val="1680855397"/>
              </p:ext>
            </p:extLst>
          </p:nvPr>
        </p:nvGraphicFramePr>
        <p:xfrm>
          <a:off x="381000" y="1604857"/>
          <a:ext cx="11474116" cy="1310640"/>
        </p:xfrm>
        <a:graphic>
          <a:graphicData uri="http://schemas.openxmlformats.org/drawingml/2006/table">
            <a:tbl>
              <a:tblPr firstRow="1" bandRow="1">
                <a:tableStyleId>{5C22544A-7EE6-4342-B048-85BDC9FD1C3A}</a:tableStyleId>
              </a:tblPr>
              <a:tblGrid>
                <a:gridCol w="4477294">
                  <a:extLst>
                    <a:ext uri="{9D8B030D-6E8A-4147-A177-3AD203B41FA5}">
                      <a16:colId xmlns:a16="http://schemas.microsoft.com/office/drawing/2014/main" val="3029835167"/>
                    </a:ext>
                  </a:extLst>
                </a:gridCol>
                <a:gridCol w="3790406">
                  <a:extLst>
                    <a:ext uri="{9D8B030D-6E8A-4147-A177-3AD203B41FA5}">
                      <a16:colId xmlns:a16="http://schemas.microsoft.com/office/drawing/2014/main" val="282688777"/>
                    </a:ext>
                  </a:extLst>
                </a:gridCol>
                <a:gridCol w="3206416">
                  <a:extLst>
                    <a:ext uri="{9D8B030D-6E8A-4147-A177-3AD203B41FA5}">
                      <a16:colId xmlns:a16="http://schemas.microsoft.com/office/drawing/2014/main" val="993048408"/>
                    </a:ext>
                  </a:extLst>
                </a:gridCol>
              </a:tblGrid>
              <a:tr h="370840">
                <a:tc>
                  <a:txBody>
                    <a:bodyPr/>
                    <a:lstStyle/>
                    <a:p>
                      <a:r>
                        <a:rPr lang="th-TH" sz="2800" b="1" kern="1200" dirty="0">
                          <a:solidFill>
                            <a:schemeClr val="lt1"/>
                          </a:solidFill>
                          <a:effectLst/>
                          <a:latin typeface="+mn-lt"/>
                          <a:ea typeface="+mn-ea"/>
                          <a:cs typeface="+mn-cs"/>
                        </a:rPr>
                        <a:t>ประเภทของทุนสนับสนุน</a:t>
                      </a:r>
                      <a:endParaRPr lang="en-US" sz="2800" dirty="0"/>
                    </a:p>
                  </a:txBody>
                  <a:tcPr>
                    <a:solidFill>
                      <a:srgbClr val="005DAA"/>
                    </a:solidFill>
                  </a:tcPr>
                </a:tc>
                <a:tc>
                  <a:txBody>
                    <a:bodyPr/>
                    <a:lstStyle/>
                    <a:p>
                      <a:r>
                        <a:rPr lang="th-TH" sz="2800" b="1" kern="1200" dirty="0">
                          <a:solidFill>
                            <a:schemeClr val="lt1"/>
                          </a:solidFill>
                          <a:effectLst/>
                          <a:latin typeface="+mn-lt"/>
                          <a:ea typeface="+mn-ea"/>
                          <a:cs typeface="+mn-cs"/>
                        </a:rPr>
                        <a:t>จำนวนทุนที่ได้รับอนุมัติ</a:t>
                      </a:r>
                      <a:endParaRPr lang="en-US" sz="2800" dirty="0"/>
                    </a:p>
                  </a:txBody>
                  <a:tcPr>
                    <a:solidFill>
                      <a:srgbClr val="005DAA"/>
                    </a:solidFill>
                  </a:tcPr>
                </a:tc>
                <a:tc>
                  <a:txBody>
                    <a:bodyPr/>
                    <a:lstStyle/>
                    <a:p>
                      <a:r>
                        <a:rPr lang="th-TH" sz="2800" b="1" kern="1200" dirty="0">
                          <a:solidFill>
                            <a:schemeClr val="lt1"/>
                          </a:solidFill>
                          <a:effectLst/>
                          <a:latin typeface="+mn-lt"/>
                          <a:ea typeface="+mn-ea"/>
                          <a:cs typeface="+mn-cs"/>
                        </a:rPr>
                        <a:t>การให้ทุนทั้งหมด</a:t>
                      </a:r>
                      <a:endParaRPr lang="en-US" sz="2800" dirty="0"/>
                    </a:p>
                  </a:txBody>
                  <a:tcPr>
                    <a:solidFill>
                      <a:srgbClr val="005DAA"/>
                    </a:solidFill>
                  </a:tcPr>
                </a:tc>
                <a:extLst>
                  <a:ext uri="{0D108BD9-81ED-4DB2-BD59-A6C34878D82A}">
                    <a16:rowId xmlns:a16="http://schemas.microsoft.com/office/drawing/2014/main" val="2465495467"/>
                  </a:ext>
                </a:extLst>
              </a:tr>
              <a:tr h="370840">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ทุนสนับสนุนระดับภาค</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cs typeface="+mn-cs"/>
                        </a:rPr>
                        <a:t>478</a:t>
                      </a:r>
                    </a:p>
                  </a:txBody>
                  <a:tcPr/>
                </a:tc>
                <a:tc>
                  <a:txBody>
                    <a:bodyPr/>
                    <a:lstStyle/>
                    <a:p>
                      <a:pPr algn="r"/>
                      <a:r>
                        <a:rPr lang="en-US" sz="2000" dirty="0">
                          <a:cs typeface="+mn-cs"/>
                        </a:rPr>
                        <a:t>$28,763,662</a:t>
                      </a:r>
                    </a:p>
                  </a:txBody>
                  <a:tcPr/>
                </a:tc>
                <a:extLst>
                  <a:ext uri="{0D108BD9-81ED-4DB2-BD59-A6C34878D82A}">
                    <a16:rowId xmlns:a16="http://schemas.microsoft.com/office/drawing/2014/main" val="3700420253"/>
                  </a:ext>
                </a:extLst>
              </a:tr>
              <a:tr h="370840">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ทุนสนับสนุนระดับโลก</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cs typeface="+mn-cs"/>
                        </a:rPr>
                        <a:t>1,197</a:t>
                      </a:r>
                    </a:p>
                  </a:txBody>
                  <a:tcPr/>
                </a:tc>
                <a:tc>
                  <a:txBody>
                    <a:bodyPr/>
                    <a:lstStyle/>
                    <a:p>
                      <a:pPr algn="r"/>
                      <a:r>
                        <a:rPr lang="en-US" sz="2000" dirty="0">
                          <a:cs typeface="+mn-cs"/>
                        </a:rPr>
                        <a:t>$76,915,977</a:t>
                      </a:r>
                    </a:p>
                  </a:txBody>
                  <a:tcPr/>
                </a:tc>
                <a:extLst>
                  <a:ext uri="{0D108BD9-81ED-4DB2-BD59-A6C34878D82A}">
                    <a16:rowId xmlns:a16="http://schemas.microsoft.com/office/drawing/2014/main" val="746908166"/>
                  </a:ext>
                </a:extLst>
              </a:tr>
            </a:tbl>
          </a:graphicData>
        </a:graphic>
      </p:graphicFrame>
      <p:graphicFrame>
        <p:nvGraphicFramePr>
          <p:cNvPr id="2" name="Table 3">
            <a:extLst>
              <a:ext uri="{FF2B5EF4-FFF2-40B4-BE49-F238E27FC236}">
                <a16:creationId xmlns:a16="http://schemas.microsoft.com/office/drawing/2014/main" id="{D50C59F5-1C0F-41E4-A08E-6EFF1F934FA7}"/>
              </a:ext>
            </a:extLst>
          </p:cNvPr>
          <p:cNvGraphicFramePr>
            <a:graphicFrameLocks noGrp="1"/>
          </p:cNvGraphicFramePr>
          <p:nvPr>
            <p:extLst>
              <p:ext uri="{D42A27DB-BD31-4B8C-83A1-F6EECF244321}">
                <p14:modId xmlns:p14="http://schemas.microsoft.com/office/powerpoint/2010/main" val="2354287441"/>
              </p:ext>
            </p:extLst>
          </p:nvPr>
        </p:nvGraphicFramePr>
        <p:xfrm>
          <a:off x="381000" y="3414850"/>
          <a:ext cx="11468100" cy="3257617"/>
        </p:xfrm>
        <a:graphic>
          <a:graphicData uri="http://schemas.openxmlformats.org/drawingml/2006/table">
            <a:tbl>
              <a:tblPr firstRow="1" bandRow="1">
                <a:tableStyleId>{5C22544A-7EE6-4342-B048-85BDC9FD1C3A}</a:tableStyleId>
              </a:tblPr>
              <a:tblGrid>
                <a:gridCol w="5073316">
                  <a:extLst>
                    <a:ext uri="{9D8B030D-6E8A-4147-A177-3AD203B41FA5}">
                      <a16:colId xmlns:a16="http://schemas.microsoft.com/office/drawing/2014/main" val="4291057361"/>
                    </a:ext>
                  </a:extLst>
                </a:gridCol>
                <a:gridCol w="1540309">
                  <a:extLst>
                    <a:ext uri="{9D8B030D-6E8A-4147-A177-3AD203B41FA5}">
                      <a16:colId xmlns:a16="http://schemas.microsoft.com/office/drawing/2014/main" val="628283402"/>
                    </a:ext>
                  </a:extLst>
                </a:gridCol>
                <a:gridCol w="208280">
                  <a:extLst>
                    <a:ext uri="{9D8B030D-6E8A-4147-A177-3AD203B41FA5}">
                      <a16:colId xmlns:a16="http://schemas.microsoft.com/office/drawing/2014/main" val="1812425038"/>
                    </a:ext>
                  </a:extLst>
                </a:gridCol>
                <a:gridCol w="3112169">
                  <a:extLst>
                    <a:ext uri="{9D8B030D-6E8A-4147-A177-3AD203B41FA5}">
                      <a16:colId xmlns:a16="http://schemas.microsoft.com/office/drawing/2014/main" val="2187187355"/>
                    </a:ext>
                  </a:extLst>
                </a:gridCol>
                <a:gridCol w="1534026">
                  <a:extLst>
                    <a:ext uri="{9D8B030D-6E8A-4147-A177-3AD203B41FA5}">
                      <a16:colId xmlns:a16="http://schemas.microsoft.com/office/drawing/2014/main" val="2164051149"/>
                    </a:ext>
                  </a:extLst>
                </a:gridCol>
              </a:tblGrid>
              <a:tr h="370840">
                <a:tc>
                  <a:txBody>
                    <a:bodyPr/>
                    <a:lstStyle/>
                    <a:p>
                      <a:r>
                        <a:rPr lang="th-TH" sz="2800" b="1" kern="1200" dirty="0">
                          <a:solidFill>
                            <a:schemeClr val="lt1"/>
                          </a:solidFill>
                          <a:effectLst/>
                          <a:latin typeface="+mn-lt"/>
                          <a:ea typeface="+mn-ea"/>
                          <a:cs typeface="+mn-cs"/>
                        </a:rPr>
                        <a:t>เรื่องที่เน้นความสำคัญ</a:t>
                      </a:r>
                      <a:endParaRPr lang="en-US" sz="2800" dirty="0"/>
                    </a:p>
                  </a:txBody>
                  <a:tcPr>
                    <a:solidFill>
                      <a:srgbClr val="005DAA"/>
                    </a:solidFill>
                  </a:tcPr>
                </a:tc>
                <a:tc>
                  <a:txBody>
                    <a:bodyPr/>
                    <a:lstStyle/>
                    <a:p>
                      <a:r>
                        <a:rPr lang="th-TH" sz="2800" b="1" kern="1200" dirty="0">
                          <a:solidFill>
                            <a:schemeClr val="lt1"/>
                          </a:solidFill>
                          <a:effectLst/>
                          <a:latin typeface="+mn-lt"/>
                          <a:ea typeface="+mn-ea"/>
                          <a:cs typeface="+mn-cs"/>
                        </a:rPr>
                        <a:t>จำนวนทุน</a:t>
                      </a:r>
                      <a:endParaRPr lang="en-US" sz="2800" dirty="0"/>
                    </a:p>
                  </a:txBody>
                  <a:tcPr>
                    <a:solidFill>
                      <a:srgbClr val="005DAA"/>
                    </a:solidFill>
                  </a:tcPr>
                </a:tc>
                <a:tc rowSpan="8">
                  <a:txBody>
                    <a:bodyPr/>
                    <a:lstStyle/>
                    <a:p>
                      <a:endParaRPr lang="en-US" sz="2800" dirty="0"/>
                    </a:p>
                  </a:txBody>
                  <a:tcPr>
                    <a:solidFill>
                      <a:srgbClr val="005DAA"/>
                    </a:solidFill>
                  </a:tcPr>
                </a:tc>
                <a:tc>
                  <a:txBody>
                    <a:bodyPr/>
                    <a:lstStyle/>
                    <a:p>
                      <a:r>
                        <a:rPr lang="th-TH" sz="2800" b="1" kern="1200" dirty="0">
                          <a:solidFill>
                            <a:schemeClr val="lt1"/>
                          </a:solidFill>
                          <a:effectLst/>
                          <a:latin typeface="+mn-lt"/>
                          <a:ea typeface="+mn-ea"/>
                          <a:cs typeface="+mn-cs"/>
                        </a:rPr>
                        <a:t>ประเภทของกิจกรรม</a:t>
                      </a:r>
                      <a:endParaRPr lang="en-US" sz="2800" dirty="0"/>
                    </a:p>
                  </a:txBody>
                  <a:tcPr>
                    <a:solidFill>
                      <a:srgbClr val="005DAA"/>
                    </a:solidFill>
                  </a:tcPr>
                </a:tc>
                <a:tc>
                  <a:txBody>
                    <a:bodyPr/>
                    <a:lstStyle/>
                    <a:p>
                      <a:r>
                        <a:rPr lang="th-TH" sz="2800" b="1" kern="1200" dirty="0">
                          <a:solidFill>
                            <a:schemeClr val="lt1"/>
                          </a:solidFill>
                          <a:effectLst/>
                          <a:latin typeface="+mn-lt"/>
                          <a:ea typeface="+mn-ea"/>
                          <a:cs typeface="+mn-cs"/>
                        </a:rPr>
                        <a:t>จำนวนทุน</a:t>
                      </a:r>
                      <a:endParaRPr lang="en-US" sz="2800" dirty="0"/>
                    </a:p>
                  </a:txBody>
                  <a:tcPr>
                    <a:solidFill>
                      <a:srgbClr val="005DAA"/>
                    </a:solidFill>
                  </a:tcPr>
                </a:tc>
                <a:extLst>
                  <a:ext uri="{0D108BD9-81ED-4DB2-BD59-A6C34878D82A}">
                    <a16:rowId xmlns:a16="http://schemas.microsoft.com/office/drawing/2014/main" val="1624179761"/>
                  </a:ext>
                </a:extLst>
              </a:tr>
              <a:tr h="370840">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สิ่งแวดล้อม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dirty="0"/>
                        <a:t>33</a:t>
                      </a:r>
                    </a:p>
                  </a:txBody>
                  <a:tcPr/>
                </a:tc>
                <a:tc vMerge="1">
                  <a:txBody>
                    <a:bodyPr/>
                    <a:lstStyle/>
                    <a:p>
                      <a:endParaRPr lang="en-US"/>
                    </a:p>
                  </a:txBody>
                  <a:tcPr/>
                </a:tc>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เพื่อเพื่อนมนุษย์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dirty="0"/>
                        <a:t>1028</a:t>
                      </a:r>
                    </a:p>
                  </a:txBody>
                  <a:tcPr/>
                </a:tc>
                <a:extLst>
                  <a:ext uri="{0D108BD9-81ED-4DB2-BD59-A6C34878D82A}">
                    <a16:rowId xmlns:a16="http://schemas.microsoft.com/office/drawing/2014/main" val="3732530878"/>
                  </a:ext>
                </a:extLst>
              </a:tr>
              <a:tr h="370840">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การศึกษาขั้นพื้นฐานและการรู้หนังสือ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dirty="0"/>
                        <a:t>104</a:t>
                      </a:r>
                    </a:p>
                  </a:txBody>
                  <a:tcPr/>
                </a:tc>
                <a:tc vMerge="1">
                  <a:txBody>
                    <a:bodyPr/>
                    <a:lstStyle/>
                    <a:p>
                      <a:endParaRPr lang="en-US" dirty="0"/>
                    </a:p>
                  </a:txBody>
                  <a:tcPr/>
                </a:tc>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ทีมผู้ฝึกอบรมด้านอาชีพ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dirty="0"/>
                        <a:t>24</a:t>
                      </a:r>
                    </a:p>
                  </a:txBody>
                  <a:tcPr/>
                </a:tc>
                <a:extLst>
                  <a:ext uri="{0D108BD9-81ED-4DB2-BD59-A6C34878D82A}">
                    <a16:rowId xmlns:a16="http://schemas.microsoft.com/office/drawing/2014/main" val="4095238096"/>
                  </a:ext>
                </a:extLst>
              </a:tr>
              <a:tr h="370840">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การพัฒนาเศรษฐกิจชุมชน </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dirty="0"/>
                        <a:t>148</a:t>
                      </a:r>
                    </a:p>
                  </a:txBody>
                  <a:tcPr/>
                </a:tc>
                <a:tc vMerge="1">
                  <a:txBody>
                    <a:bodyPr/>
                    <a:lstStyle/>
                    <a:p>
                      <a:endParaRPr lang="en-US" dirty="0"/>
                    </a:p>
                  </a:txBody>
                  <a:tcPr/>
                </a:tc>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ผู้รับทุนการศึกษา </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dirty="0"/>
                        <a:t>145</a:t>
                      </a:r>
                    </a:p>
                  </a:txBody>
                  <a:tcPr/>
                </a:tc>
                <a:extLst>
                  <a:ext uri="{0D108BD9-81ED-4DB2-BD59-A6C34878D82A}">
                    <a16:rowId xmlns:a16="http://schemas.microsoft.com/office/drawing/2014/main" val="2478924987"/>
                  </a:ext>
                </a:extLst>
              </a:tr>
              <a:tr h="370840">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การป้องกันและการรักษาโรค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dirty="0"/>
                        <a:t>569</a:t>
                      </a:r>
                    </a:p>
                  </a:txBody>
                  <a:tcPr/>
                </a:tc>
                <a:tc vMerge="1">
                  <a:txBody>
                    <a:bodyPr/>
                    <a:lstStyle/>
                    <a:p>
                      <a:endParaRPr lang="en-US" dirty="0"/>
                    </a:p>
                  </a:txBody>
                  <a:tcPr/>
                </a:tc>
                <a:tc>
                  <a:txBody>
                    <a:bodyPr/>
                    <a:lstStyle/>
                    <a:p>
                      <a:endParaRPr lang="en-US" dirty="0"/>
                    </a:p>
                  </a:txBody>
                  <a:tcPr/>
                </a:tc>
                <a:tc>
                  <a:txBody>
                    <a:bodyPr/>
                    <a:lstStyle/>
                    <a:p>
                      <a:pPr algn="r"/>
                      <a:endParaRPr lang="en-US" dirty="0"/>
                    </a:p>
                  </a:txBody>
                  <a:tcPr/>
                </a:tc>
                <a:extLst>
                  <a:ext uri="{0D108BD9-81ED-4DB2-BD59-A6C34878D82A}">
                    <a16:rowId xmlns:a16="http://schemas.microsoft.com/office/drawing/2014/main" val="1017264709"/>
                  </a:ext>
                </a:extLst>
              </a:tr>
              <a:tr h="370840">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สุขภาพของแม่และเด็ก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dirty="0"/>
                        <a:t>90</a:t>
                      </a:r>
                    </a:p>
                  </a:txBody>
                  <a:tcPr/>
                </a:tc>
                <a:tc vMerge="1">
                  <a:txBody>
                    <a:bodyPr/>
                    <a:lstStyle/>
                    <a:p>
                      <a:endParaRPr lang="en-US" dirty="0"/>
                    </a:p>
                  </a:txBody>
                  <a:tcPr/>
                </a:tc>
                <a:tc rowSpan="3">
                  <a:txBody>
                    <a:bodyPr/>
                    <a:lstStyle/>
                    <a:p>
                      <a:endParaRPr lang="en-US" dirty="0"/>
                    </a:p>
                  </a:txBody>
                  <a:tcPr/>
                </a:tc>
                <a:tc rowSpan="3">
                  <a:txBody>
                    <a:bodyPr/>
                    <a:lstStyle/>
                    <a:p>
                      <a:pPr algn="r"/>
                      <a:endParaRPr lang="en-US" dirty="0"/>
                    </a:p>
                  </a:txBody>
                  <a:tcPr/>
                </a:tc>
                <a:extLst>
                  <a:ext uri="{0D108BD9-81ED-4DB2-BD59-A6C34878D82A}">
                    <a16:rowId xmlns:a16="http://schemas.microsoft.com/office/drawing/2014/main" val="3117340551"/>
                  </a:ext>
                </a:extLst>
              </a:tr>
              <a:tr h="370840">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การสร้างเสริมสันติภาพและการป้องกันความขัดแย้ง </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dirty="0"/>
                        <a:t>67</a:t>
                      </a:r>
                    </a:p>
                  </a:txBody>
                  <a:tcPr/>
                </a:tc>
                <a:tc vMerge="1">
                  <a:txBody>
                    <a:bodyPr/>
                    <a:lstStyle/>
                    <a:p>
                      <a:endParaRPr lang="en-US" dirty="0"/>
                    </a:p>
                  </a:txBody>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3332425731"/>
                  </a:ext>
                </a:extLst>
              </a:tr>
              <a:tr h="370840">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น้ำ สุขาภิบาล และสุขอนามัย</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dirty="0"/>
                        <a:t>186</a:t>
                      </a:r>
                    </a:p>
                  </a:txBody>
                  <a:tcPr/>
                </a:tc>
                <a:tc vMerge="1">
                  <a:txBody>
                    <a:bodyPr/>
                    <a:lstStyle/>
                    <a:p>
                      <a:endParaRPr lang="en-US" dirty="0"/>
                    </a:p>
                  </a:txBody>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2629647031"/>
                  </a:ext>
                </a:extLst>
              </a:tr>
            </a:tbl>
          </a:graphicData>
        </a:graphic>
      </p:graphicFrame>
      <p:sp>
        <p:nvSpPr>
          <p:cNvPr id="8" name="TextBox 7">
            <a:extLst>
              <a:ext uri="{FF2B5EF4-FFF2-40B4-BE49-F238E27FC236}">
                <a16:creationId xmlns:a16="http://schemas.microsoft.com/office/drawing/2014/main" id="{33AD3C52-99B5-48B3-AB5D-849342B2ABF8}"/>
              </a:ext>
            </a:extLst>
          </p:cNvPr>
          <p:cNvSpPr txBox="1"/>
          <p:nvPr/>
        </p:nvSpPr>
        <p:spPr>
          <a:xfrm>
            <a:off x="381000" y="2942372"/>
            <a:ext cx="9180095" cy="553357"/>
          </a:xfrm>
          <a:prstGeom prst="rect">
            <a:avLst/>
          </a:prstGeom>
          <a:noFill/>
        </p:spPr>
        <p:txBody>
          <a:bodyPr wrap="square" rtlCol="0">
            <a:spAutoFit/>
          </a:bodyPr>
          <a:lstStyle/>
          <a:p>
            <a:pPr>
              <a:lnSpc>
                <a:spcPct val="107000"/>
              </a:lnSpc>
              <a:spcAft>
                <a:spcPts val="800"/>
              </a:spcAft>
            </a:pPr>
            <a:r>
              <a:rPr lang="th-TH" sz="2800" b="1" dirty="0">
                <a:effectLst/>
                <a:latin typeface="Calibri" panose="020F0502020204030204" pitchFamily="34" charset="0"/>
                <a:ea typeface="Calibri" panose="020F0502020204030204" pitchFamily="34" charset="0"/>
                <a:cs typeface="CordiaUPC" panose="020B0304020202020204" pitchFamily="34" charset="-34"/>
              </a:rPr>
              <a:t>ประเภทของกิจกรรมและเรื่องที่เน้นความสำคัญในทุนสนับสนุนระดับโลก</a:t>
            </a:r>
            <a:endParaRPr lang="en-US" sz="28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109526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normAutofit/>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สถิติทุนสนับสนุนปี </a:t>
            </a:r>
            <a:r>
              <a:rPr lang="en-US" b="1" dirty="0">
                <a:effectLst/>
                <a:latin typeface="CordiaUPC" panose="020B0304020202020204" pitchFamily="34" charset="-34"/>
                <a:ea typeface="Calibri" panose="020F0502020204030204" pitchFamily="34" charset="0"/>
                <a:cs typeface="Cordia New" panose="020B0304020202020204" pitchFamily="34" charset="-34"/>
              </a:rPr>
              <a:t>2564-65</a:t>
            </a:r>
            <a:r>
              <a:rPr lang="th-TH" b="1" dirty="0">
                <a:effectLst/>
                <a:latin typeface="CordiaUPC" panose="020B0304020202020204" pitchFamily="34" charset="-34"/>
                <a:ea typeface="Calibri" panose="020F0502020204030204" pitchFamily="34" charset="0"/>
                <a:cs typeface="Cordia New" panose="020B0304020202020204" pitchFamily="34" charset="-34"/>
              </a:rPr>
              <a:t> ของประเทศไทย</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6" name="Table 6">
            <a:extLst>
              <a:ext uri="{FF2B5EF4-FFF2-40B4-BE49-F238E27FC236}">
                <a16:creationId xmlns:a16="http://schemas.microsoft.com/office/drawing/2014/main" id="{D6D0D0FE-8C61-4075-92AC-D2A176BB7127}"/>
              </a:ext>
            </a:extLst>
          </p:cNvPr>
          <p:cNvGraphicFramePr>
            <a:graphicFrameLocks noGrp="1"/>
          </p:cNvGraphicFramePr>
          <p:nvPr>
            <p:ph idx="1"/>
            <p:extLst>
              <p:ext uri="{D42A27DB-BD31-4B8C-83A1-F6EECF244321}">
                <p14:modId xmlns:p14="http://schemas.microsoft.com/office/powerpoint/2010/main" val="1648437735"/>
              </p:ext>
            </p:extLst>
          </p:nvPr>
        </p:nvGraphicFramePr>
        <p:xfrm>
          <a:off x="342900" y="1693950"/>
          <a:ext cx="11506200" cy="975360"/>
        </p:xfrm>
        <a:graphic>
          <a:graphicData uri="http://schemas.openxmlformats.org/drawingml/2006/table">
            <a:tbl>
              <a:tblPr firstRow="1" bandRow="1">
                <a:tableStyleId>{5C22544A-7EE6-4342-B048-85BDC9FD1C3A}</a:tableStyleId>
              </a:tblPr>
              <a:tblGrid>
                <a:gridCol w="4557574">
                  <a:extLst>
                    <a:ext uri="{9D8B030D-6E8A-4147-A177-3AD203B41FA5}">
                      <a16:colId xmlns:a16="http://schemas.microsoft.com/office/drawing/2014/main" val="3029835167"/>
                    </a:ext>
                  </a:extLst>
                </a:gridCol>
                <a:gridCol w="3710126">
                  <a:extLst>
                    <a:ext uri="{9D8B030D-6E8A-4147-A177-3AD203B41FA5}">
                      <a16:colId xmlns:a16="http://schemas.microsoft.com/office/drawing/2014/main" val="282688777"/>
                    </a:ext>
                  </a:extLst>
                </a:gridCol>
                <a:gridCol w="3238500">
                  <a:extLst>
                    <a:ext uri="{9D8B030D-6E8A-4147-A177-3AD203B41FA5}">
                      <a16:colId xmlns:a16="http://schemas.microsoft.com/office/drawing/2014/main" val="993048408"/>
                    </a:ext>
                  </a:extLst>
                </a:gridCol>
              </a:tblGrid>
              <a:tr h="237787">
                <a:tc>
                  <a:txBody>
                    <a:bodyPr/>
                    <a:lstStyle/>
                    <a:p>
                      <a:r>
                        <a:rPr lang="th-TH" sz="2800" b="1" kern="1200" dirty="0">
                          <a:solidFill>
                            <a:schemeClr val="lt1"/>
                          </a:solidFill>
                          <a:effectLst/>
                          <a:latin typeface="+mn-lt"/>
                          <a:ea typeface="+mn-ea"/>
                          <a:cs typeface="+mn-cs"/>
                        </a:rPr>
                        <a:t>ประเภทของทุน</a:t>
                      </a:r>
                      <a:endParaRPr lang="en-US" sz="2800" dirty="0"/>
                    </a:p>
                  </a:txBody>
                  <a:tcPr>
                    <a:solidFill>
                      <a:srgbClr val="005DAA"/>
                    </a:solidFill>
                  </a:tcPr>
                </a:tc>
                <a:tc>
                  <a:txBody>
                    <a:bodyPr/>
                    <a:lstStyle/>
                    <a:p>
                      <a:r>
                        <a:rPr lang="th-TH" sz="2800" b="1" kern="1200" dirty="0">
                          <a:solidFill>
                            <a:schemeClr val="lt1"/>
                          </a:solidFill>
                          <a:effectLst/>
                          <a:latin typeface="+mn-lt"/>
                          <a:ea typeface="+mn-ea"/>
                          <a:cs typeface="+mn-cs"/>
                        </a:rPr>
                        <a:t>จำนวนทุนที่อนุมัติ</a:t>
                      </a:r>
                      <a:endParaRPr lang="en-US" sz="2800" dirty="0"/>
                    </a:p>
                  </a:txBody>
                  <a:tcPr>
                    <a:solidFill>
                      <a:srgbClr val="005DAA"/>
                    </a:solidFill>
                  </a:tcPr>
                </a:tc>
                <a:tc>
                  <a:txBody>
                    <a:bodyPr/>
                    <a:lstStyle/>
                    <a:p>
                      <a:pPr>
                        <a:lnSpc>
                          <a:spcPct val="107000"/>
                        </a:lnSpc>
                        <a:spcAft>
                          <a:spcPts val="800"/>
                        </a:spcAft>
                      </a:pPr>
                      <a:r>
                        <a:rPr lang="th-TH" sz="2800" b="1" dirty="0">
                          <a:effectLst/>
                          <a:latin typeface="Calibri" panose="020F0502020204030204" pitchFamily="34" charset="0"/>
                          <a:ea typeface="Calibri" panose="020F0502020204030204" pitchFamily="34" charset="0"/>
                          <a:cs typeface="CordiaUPC" panose="020B0304020202020204" pitchFamily="34" charset="-34"/>
                        </a:rPr>
                        <a:t>การให้ทุนทั้งสิ้น</a:t>
                      </a:r>
                      <a:endParaRPr lang="en-US" sz="28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solidFill>
                      <a:srgbClr val="005DAA"/>
                    </a:solidFill>
                  </a:tcPr>
                </a:tc>
                <a:extLst>
                  <a:ext uri="{0D108BD9-81ED-4DB2-BD59-A6C34878D82A}">
                    <a16:rowId xmlns:a16="http://schemas.microsoft.com/office/drawing/2014/main" val="2465495467"/>
                  </a:ext>
                </a:extLst>
              </a:tr>
              <a:tr h="370840">
                <a:tc>
                  <a:txBody>
                    <a:bodyPr/>
                    <a:lstStyle/>
                    <a:p>
                      <a:r>
                        <a:rPr lang="th-TH" sz="2400" kern="1200" dirty="0">
                          <a:solidFill>
                            <a:schemeClr val="dk1"/>
                          </a:solidFill>
                          <a:effectLst/>
                          <a:latin typeface="+mn-lt"/>
                          <a:ea typeface="+mn-ea"/>
                          <a:cs typeface="+mn-cs"/>
                        </a:rPr>
                        <a:t>ทุนสนับสนุนระดับโลก</a:t>
                      </a:r>
                      <a:endParaRPr lang="en-US" sz="2400" dirty="0">
                        <a:cs typeface="+mn-cs"/>
                      </a:endParaRPr>
                    </a:p>
                  </a:txBody>
                  <a:tcPr/>
                </a:tc>
                <a:tc>
                  <a:txBody>
                    <a:bodyPr/>
                    <a:lstStyle/>
                    <a:p>
                      <a:pPr algn="r"/>
                      <a:r>
                        <a:rPr lang="en-US" sz="2000" dirty="0">
                          <a:cs typeface="+mn-cs"/>
                        </a:rPr>
                        <a:t>54</a:t>
                      </a:r>
                    </a:p>
                  </a:txBody>
                  <a:tcPr/>
                </a:tc>
                <a:tc>
                  <a:txBody>
                    <a:bodyPr/>
                    <a:lstStyle/>
                    <a:p>
                      <a:pPr algn="r"/>
                      <a:r>
                        <a:rPr lang="en-US" sz="2000" dirty="0">
                          <a:cs typeface="+mn-cs"/>
                        </a:rPr>
                        <a:t>$2,605,986</a:t>
                      </a:r>
                    </a:p>
                  </a:txBody>
                  <a:tcPr/>
                </a:tc>
                <a:extLst>
                  <a:ext uri="{0D108BD9-81ED-4DB2-BD59-A6C34878D82A}">
                    <a16:rowId xmlns:a16="http://schemas.microsoft.com/office/drawing/2014/main" val="746908166"/>
                  </a:ext>
                </a:extLst>
              </a:tr>
            </a:tbl>
          </a:graphicData>
        </a:graphic>
      </p:graphicFrame>
      <p:graphicFrame>
        <p:nvGraphicFramePr>
          <p:cNvPr id="2" name="Table 3">
            <a:extLst>
              <a:ext uri="{FF2B5EF4-FFF2-40B4-BE49-F238E27FC236}">
                <a16:creationId xmlns:a16="http://schemas.microsoft.com/office/drawing/2014/main" id="{D50C59F5-1C0F-41E4-A08E-6EFF1F934FA7}"/>
              </a:ext>
            </a:extLst>
          </p:cNvPr>
          <p:cNvGraphicFramePr>
            <a:graphicFrameLocks noGrp="1"/>
          </p:cNvGraphicFramePr>
          <p:nvPr>
            <p:extLst>
              <p:ext uri="{D42A27DB-BD31-4B8C-83A1-F6EECF244321}">
                <p14:modId xmlns:p14="http://schemas.microsoft.com/office/powerpoint/2010/main" val="1964887820"/>
              </p:ext>
            </p:extLst>
          </p:nvPr>
        </p:nvGraphicFramePr>
        <p:xfrm>
          <a:off x="381000" y="3330148"/>
          <a:ext cx="11468100" cy="3256471"/>
        </p:xfrm>
        <a:graphic>
          <a:graphicData uri="http://schemas.openxmlformats.org/drawingml/2006/table">
            <a:tbl>
              <a:tblPr firstRow="1" bandRow="1">
                <a:tableStyleId>{5C22544A-7EE6-4342-B048-85BDC9FD1C3A}</a:tableStyleId>
              </a:tblPr>
              <a:tblGrid>
                <a:gridCol w="4527884">
                  <a:extLst>
                    <a:ext uri="{9D8B030D-6E8A-4147-A177-3AD203B41FA5}">
                      <a16:colId xmlns:a16="http://schemas.microsoft.com/office/drawing/2014/main" val="4291057361"/>
                    </a:ext>
                  </a:extLst>
                </a:gridCol>
                <a:gridCol w="2067407">
                  <a:extLst>
                    <a:ext uri="{9D8B030D-6E8A-4147-A177-3AD203B41FA5}">
                      <a16:colId xmlns:a16="http://schemas.microsoft.com/office/drawing/2014/main" val="628283402"/>
                    </a:ext>
                  </a:extLst>
                </a:gridCol>
                <a:gridCol w="208280">
                  <a:extLst>
                    <a:ext uri="{9D8B030D-6E8A-4147-A177-3AD203B41FA5}">
                      <a16:colId xmlns:a16="http://schemas.microsoft.com/office/drawing/2014/main" val="1812425038"/>
                    </a:ext>
                  </a:extLst>
                </a:gridCol>
                <a:gridCol w="2416629">
                  <a:extLst>
                    <a:ext uri="{9D8B030D-6E8A-4147-A177-3AD203B41FA5}">
                      <a16:colId xmlns:a16="http://schemas.microsoft.com/office/drawing/2014/main" val="2187187355"/>
                    </a:ext>
                  </a:extLst>
                </a:gridCol>
                <a:gridCol w="2247900">
                  <a:extLst>
                    <a:ext uri="{9D8B030D-6E8A-4147-A177-3AD203B41FA5}">
                      <a16:colId xmlns:a16="http://schemas.microsoft.com/office/drawing/2014/main" val="2164051149"/>
                    </a:ext>
                  </a:extLst>
                </a:gridCol>
              </a:tblGrid>
              <a:tr h="370840">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เรื่องที่เน้นความสำคัญ</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solidFill>
                      <a:srgbClr val="005DAA"/>
                    </a:solidFill>
                  </a:tcPr>
                </a:tc>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จำนวนทุน</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solidFill>
                      <a:srgbClr val="005DAA"/>
                    </a:solidFill>
                  </a:tcPr>
                </a:tc>
                <a:tc rowSpan="8">
                  <a:txBody>
                    <a:bodyPr/>
                    <a:lstStyle/>
                    <a:p>
                      <a:endParaRPr lang="en-US" sz="2000" dirty="0"/>
                    </a:p>
                  </a:txBody>
                  <a:tcPr>
                    <a:solidFill>
                      <a:srgbClr val="005DAA"/>
                    </a:solidFill>
                  </a:tcPr>
                </a:tc>
                <a:tc>
                  <a:txBody>
                    <a:bodyPr/>
                    <a:lstStyle/>
                    <a:p>
                      <a:r>
                        <a:rPr lang="th-TH" sz="2400" b="1" kern="1200" dirty="0">
                          <a:solidFill>
                            <a:schemeClr val="lt1"/>
                          </a:solidFill>
                          <a:effectLst/>
                          <a:latin typeface="+mn-lt"/>
                          <a:ea typeface="+mn-ea"/>
                          <a:cs typeface="+mn-cs"/>
                        </a:rPr>
                        <a:t>ประเภทของกิจกรรม</a:t>
                      </a:r>
                      <a:endParaRPr lang="en-US" sz="2400" dirty="0"/>
                    </a:p>
                  </a:txBody>
                  <a:tcPr>
                    <a:solidFill>
                      <a:srgbClr val="005DAA"/>
                    </a:solidFill>
                  </a:tcPr>
                </a:tc>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จำนวนทุน</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a:solidFill>
                      <a:srgbClr val="005DAA"/>
                    </a:solidFill>
                  </a:tcPr>
                </a:tc>
                <a:extLst>
                  <a:ext uri="{0D108BD9-81ED-4DB2-BD59-A6C34878D82A}">
                    <a16:rowId xmlns:a16="http://schemas.microsoft.com/office/drawing/2014/main" val="1624179761"/>
                  </a:ext>
                </a:extLst>
              </a:tr>
              <a:tr h="370840">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การศึกษาขั้นพื้นฐานและการรู้หนังสือ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t>0</a:t>
                      </a:r>
                    </a:p>
                  </a:txBody>
                  <a:tcPr/>
                </a:tc>
                <a:tc vMerge="1">
                  <a:txBody>
                    <a:bodyPr/>
                    <a:lstStyle/>
                    <a:p>
                      <a:endParaRPr lang="en-US" dirty="0"/>
                    </a:p>
                  </a:txBody>
                  <a:tcPr>
                    <a:solidFill>
                      <a:srgbClr val="005DAA"/>
                    </a:solidFill>
                  </a:tcPr>
                </a:tc>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เพื่อเพื่อนมนุษย์</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t>53</a:t>
                      </a:r>
                    </a:p>
                  </a:txBody>
                  <a:tcPr/>
                </a:tc>
                <a:extLst>
                  <a:ext uri="{0D108BD9-81ED-4DB2-BD59-A6C34878D82A}">
                    <a16:rowId xmlns:a16="http://schemas.microsoft.com/office/drawing/2014/main" val="4095238096"/>
                  </a:ext>
                </a:extLst>
              </a:tr>
              <a:tr h="370840">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การพัฒนาเศรษฐกิจชุมชน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t>3</a:t>
                      </a:r>
                    </a:p>
                  </a:txBody>
                  <a:tcPr/>
                </a:tc>
                <a:tc vMerge="1">
                  <a:txBody>
                    <a:bodyPr/>
                    <a:lstStyle/>
                    <a:p>
                      <a:endParaRPr lang="en-US" dirty="0"/>
                    </a:p>
                  </a:txBody>
                  <a:tcPr>
                    <a:solidFill>
                      <a:srgbClr val="005DAA"/>
                    </a:solidFill>
                  </a:tcPr>
                </a:tc>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ผู้รับทุนการศึกษา</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t>1</a:t>
                      </a:r>
                    </a:p>
                  </a:txBody>
                  <a:tcPr/>
                </a:tc>
                <a:extLst>
                  <a:ext uri="{0D108BD9-81ED-4DB2-BD59-A6C34878D82A}">
                    <a16:rowId xmlns:a16="http://schemas.microsoft.com/office/drawing/2014/main" val="2478924987"/>
                  </a:ext>
                </a:extLst>
              </a:tr>
              <a:tr h="370840">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การป้องกันและการรักษาโรค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t>41</a:t>
                      </a:r>
                    </a:p>
                  </a:txBody>
                  <a:tcPr/>
                </a:tc>
                <a:tc vMerge="1">
                  <a:txBody>
                    <a:bodyPr/>
                    <a:lstStyle/>
                    <a:p>
                      <a:endParaRPr lang="en-US" dirty="0"/>
                    </a:p>
                  </a:txBody>
                  <a:tcPr>
                    <a:solidFill>
                      <a:srgbClr val="005DAA"/>
                    </a:solidFill>
                  </a:tcPr>
                </a:tc>
                <a:tc rowSpan="5">
                  <a:txBody>
                    <a:bodyPr/>
                    <a:lstStyle/>
                    <a:p>
                      <a:endParaRPr lang="en-US" sz="2400" dirty="0"/>
                    </a:p>
                  </a:txBody>
                  <a:tcPr/>
                </a:tc>
                <a:tc rowSpan="5">
                  <a:txBody>
                    <a:bodyPr/>
                    <a:lstStyle/>
                    <a:p>
                      <a:pPr algn="r"/>
                      <a:endParaRPr lang="en-US" sz="2400" dirty="0"/>
                    </a:p>
                  </a:txBody>
                  <a:tcPr/>
                </a:tc>
                <a:extLst>
                  <a:ext uri="{0D108BD9-81ED-4DB2-BD59-A6C34878D82A}">
                    <a16:rowId xmlns:a16="http://schemas.microsoft.com/office/drawing/2014/main" val="1017264709"/>
                  </a:ext>
                </a:extLst>
              </a:tr>
              <a:tr h="370840">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สิ่งแวดล้อม</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t>1</a:t>
                      </a:r>
                    </a:p>
                  </a:txBody>
                  <a:tcPr/>
                </a:tc>
                <a:tc vMerge="1">
                  <a:txBody>
                    <a:bodyPr/>
                    <a:lstStyle/>
                    <a:p>
                      <a:endParaRPr lang="en-US" dirty="0"/>
                    </a:p>
                  </a:txBody>
                  <a:tcPr>
                    <a:solidFill>
                      <a:srgbClr val="005DAA"/>
                    </a:solidFill>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3117340551"/>
                  </a:ext>
                </a:extLst>
              </a:tr>
              <a:tr h="370840">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สุขภาพของแม่และเด็ก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t>5</a:t>
                      </a:r>
                    </a:p>
                  </a:txBody>
                  <a:tcPr/>
                </a:tc>
                <a:tc vMerge="1">
                  <a:txBody>
                    <a:bodyPr/>
                    <a:lstStyle/>
                    <a:p>
                      <a:endParaRPr lang="en-US" dirty="0"/>
                    </a:p>
                  </a:txBody>
                  <a:tcPr>
                    <a:solidFill>
                      <a:srgbClr val="005DAA"/>
                    </a:solidFill>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3332425731"/>
                  </a:ext>
                </a:extLst>
              </a:tr>
              <a:tr h="370840">
                <a:tc>
                  <a:txBody>
                    <a:bodyPr/>
                    <a:lstStyle/>
                    <a:p>
                      <a:pPr>
                        <a:lnSpc>
                          <a:spcPct val="107000"/>
                        </a:lnSpc>
                        <a:spcAft>
                          <a:spcPts val="800"/>
                        </a:spcAft>
                      </a:pPr>
                      <a:r>
                        <a:rPr lang="th-TH" sz="2400">
                          <a:effectLst/>
                          <a:latin typeface="Calibri" panose="020F0502020204030204" pitchFamily="34" charset="0"/>
                          <a:ea typeface="Calibri" panose="020F0502020204030204" pitchFamily="34" charset="0"/>
                          <a:cs typeface="CordiaUPC" panose="020B0304020202020204" pitchFamily="34" charset="-34"/>
                        </a:rPr>
                        <a:t>การสร้างเสริมสันติภาพและการป้องกันความขัดแย้ง </a:t>
                      </a:r>
                      <a:endParaRPr lang="en-US" sz="24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t>1</a:t>
                      </a:r>
                    </a:p>
                  </a:txBody>
                  <a:tcPr/>
                </a:tc>
                <a:tc vMerge="1">
                  <a:txBody>
                    <a:bodyPr/>
                    <a:lstStyle/>
                    <a:p>
                      <a:endParaRPr lang="en-US" dirty="0"/>
                    </a:p>
                  </a:txBody>
                  <a:tcPr>
                    <a:solidFill>
                      <a:srgbClr val="005DAA"/>
                    </a:solidFill>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2629647031"/>
                  </a:ext>
                </a:extLst>
              </a:tr>
              <a:tr h="370840">
                <a:tc>
                  <a:txBody>
                    <a:bodyPr/>
                    <a:lstStyle/>
                    <a:p>
                      <a:pPr>
                        <a:lnSpc>
                          <a:spcPct val="107000"/>
                        </a:lnSpc>
                        <a:spcAft>
                          <a:spcPts val="800"/>
                        </a:spcAft>
                      </a:pPr>
                      <a:r>
                        <a:rPr lang="th-TH" sz="2400" dirty="0">
                          <a:effectLst/>
                          <a:latin typeface="Calibri" panose="020F0502020204030204" pitchFamily="34" charset="0"/>
                          <a:ea typeface="Calibri" panose="020F0502020204030204" pitchFamily="34" charset="0"/>
                          <a:cs typeface="CordiaUPC" panose="020B0304020202020204" pitchFamily="34" charset="-34"/>
                        </a:rPr>
                        <a:t>น้ำ สุขาภิบาล และสุขอนามัย</a:t>
                      </a:r>
                      <a:endParaRPr lang="en-US" sz="24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r"/>
                      <a:r>
                        <a:rPr lang="en-US" sz="2000" dirty="0"/>
                        <a:t>3</a:t>
                      </a:r>
                    </a:p>
                  </a:txBody>
                  <a:tcPr/>
                </a:tc>
                <a:tc vMerge="1">
                  <a:txBody>
                    <a:bodyPr/>
                    <a:lstStyle/>
                    <a:p>
                      <a:endParaRPr lang="en-US" dirty="0"/>
                    </a:p>
                  </a:txBody>
                  <a:tcPr>
                    <a:solidFill>
                      <a:srgbClr val="005DAA"/>
                    </a:solidFill>
                  </a:tcPr>
                </a:tc>
                <a:tc vMerge="1">
                  <a:txBody>
                    <a:bodyPr/>
                    <a:lstStyle/>
                    <a:p>
                      <a:endParaRPr lang="en-US" dirty="0"/>
                    </a:p>
                  </a:txBody>
                  <a:tcPr/>
                </a:tc>
                <a:tc vMerge="1">
                  <a:txBody>
                    <a:bodyPr/>
                    <a:lstStyle/>
                    <a:p>
                      <a:pPr algn="r"/>
                      <a:endParaRPr lang="en-US" dirty="0"/>
                    </a:p>
                  </a:txBody>
                  <a:tcPr/>
                </a:tc>
                <a:extLst>
                  <a:ext uri="{0D108BD9-81ED-4DB2-BD59-A6C34878D82A}">
                    <a16:rowId xmlns:a16="http://schemas.microsoft.com/office/drawing/2014/main" val="754799544"/>
                  </a:ext>
                </a:extLst>
              </a:tr>
            </a:tbl>
          </a:graphicData>
        </a:graphic>
      </p:graphicFrame>
      <p:sp>
        <p:nvSpPr>
          <p:cNvPr id="8" name="TextBox 7">
            <a:extLst>
              <a:ext uri="{FF2B5EF4-FFF2-40B4-BE49-F238E27FC236}">
                <a16:creationId xmlns:a16="http://schemas.microsoft.com/office/drawing/2014/main" id="{33AD3C52-99B5-48B3-AB5D-849342B2ABF8}"/>
              </a:ext>
            </a:extLst>
          </p:cNvPr>
          <p:cNvSpPr txBox="1"/>
          <p:nvPr/>
        </p:nvSpPr>
        <p:spPr>
          <a:xfrm>
            <a:off x="380999" y="2801702"/>
            <a:ext cx="8329863" cy="553357"/>
          </a:xfrm>
          <a:prstGeom prst="rect">
            <a:avLst/>
          </a:prstGeom>
          <a:noFill/>
        </p:spPr>
        <p:txBody>
          <a:bodyPr wrap="square" rtlCol="0">
            <a:spAutoFit/>
          </a:bodyPr>
          <a:lstStyle/>
          <a:p>
            <a:pPr>
              <a:lnSpc>
                <a:spcPct val="107000"/>
              </a:lnSpc>
              <a:spcAft>
                <a:spcPts val="800"/>
              </a:spcAft>
            </a:pPr>
            <a:r>
              <a:rPr lang="th-TH" sz="2800" b="1" dirty="0">
                <a:effectLst/>
                <a:latin typeface="Calibri" panose="020F0502020204030204" pitchFamily="34" charset="0"/>
                <a:ea typeface="Calibri" panose="020F0502020204030204" pitchFamily="34" charset="0"/>
                <a:cs typeface="CordiaUPC" panose="020B0304020202020204" pitchFamily="34" charset="-34"/>
              </a:rPr>
              <a:t>ประเภทของเรื่องที่เน้นความสำคัญและกิจกรรมของทุนสนับสนุนระดับโลก</a:t>
            </a:r>
            <a:endParaRPr lang="en-US" sz="28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31292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solidFill>
            <a:srgbClr val="17458F"/>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666021" y="2141538"/>
            <a:ext cx="4978400" cy="1135062"/>
          </a:xfrm>
        </p:spPr>
        <p:txBody>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ทุนสนับสนุนระดับภาค</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657554" y="3383631"/>
            <a:ext cx="5415913" cy="3035097"/>
          </a:xfrm>
        </p:spPr>
        <p:txBody>
          <a:bodyPr>
            <a:noAutofit/>
          </a:bodyPr>
          <a:lstStyle/>
          <a:p>
            <a:pPr marL="342900" lvl="0" indent="-342900">
              <a:lnSpc>
                <a:spcPct val="107000"/>
              </a:lnSpc>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มีขนาดเล็ก ระยะสั้น </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7000"/>
              </a:lnSpc>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กิจกรรมในท้องถิ่นหรือระหว่างประเทศ</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7000"/>
              </a:lnSpc>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สอดคล้องกับพันธกิจของมูลนิธิ </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7000"/>
              </a:lnSpc>
              <a:spcAft>
                <a:spcPts val="800"/>
              </a:spcAft>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ให้ทุนเพียงปีละ </a:t>
            </a:r>
            <a:r>
              <a:rPr lang="en-US" sz="3600" dirty="0">
                <a:effectLst/>
                <a:latin typeface="CordiaUPC" panose="020B0304020202020204" pitchFamily="34" charset="-34"/>
                <a:ea typeface="Calibri" panose="020F0502020204030204" pitchFamily="34" charset="0"/>
                <a:cs typeface="CordiaUPC" panose="020B0304020202020204" pitchFamily="34" charset="-34"/>
              </a:rPr>
              <a:t>1</a:t>
            </a:r>
            <a:r>
              <a:rPr lang="th-TH" sz="3600" dirty="0">
                <a:effectLst/>
                <a:latin typeface="CordiaUPC" panose="020B0304020202020204" pitchFamily="34" charset="-34"/>
                <a:ea typeface="Calibri" panose="020F0502020204030204" pitchFamily="34" charset="0"/>
                <a:cs typeface="CordiaUPC" panose="020B0304020202020204" pitchFamily="34" charset="-34"/>
              </a:rPr>
              <a:t> ครั้ง</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7</a:t>
            </a:fld>
            <a:endParaRPr lang="en-US" dirty="0"/>
          </a:p>
        </p:txBody>
      </p:sp>
      <p:pic>
        <p:nvPicPr>
          <p:cNvPr id="7" name="Picture Placeholder 6" descr="A picture containing person&#10;&#10;Description automatically generated">
            <a:extLst>
              <a:ext uri="{FF2B5EF4-FFF2-40B4-BE49-F238E27FC236}">
                <a16:creationId xmlns:a16="http://schemas.microsoft.com/office/drawing/2014/main" id="{47B935CB-3EA9-4108-857C-6275C2A0A13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4377" r="26306"/>
          <a:stretch/>
        </p:blipFill>
        <p:spPr>
          <a:xfrm>
            <a:off x="0" y="0"/>
            <a:ext cx="6096000" cy="6858000"/>
          </a:xfrm>
        </p:spPr>
      </p:pic>
    </p:spTree>
    <p:extLst>
      <p:ext uri="{BB962C8B-B14F-4D97-AF65-F5344CB8AC3E}">
        <p14:creationId xmlns:p14="http://schemas.microsoft.com/office/powerpoint/2010/main" val="26809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0"/>
            <a:ext cx="6096000" cy="6858000"/>
          </a:xfrm>
          <a:solidFill>
            <a:srgbClr val="17458F"/>
          </a:solidFill>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38561" y="1916950"/>
            <a:ext cx="4978400" cy="1135062"/>
          </a:xfrm>
        </p:spPr>
        <p:txBody>
          <a:bodyPr/>
          <a:lstStyle/>
          <a:p>
            <a:pPr>
              <a:lnSpc>
                <a:spcPct val="107000"/>
              </a:lnSpc>
              <a:spcAft>
                <a:spcPts val="800"/>
              </a:spcAft>
            </a:pPr>
            <a:r>
              <a:rPr lang="th-TH" b="1" dirty="0">
                <a:effectLst/>
                <a:latin typeface="Calibri" panose="020F0502020204030204" pitchFamily="34" charset="0"/>
                <a:ea typeface="Calibri" panose="020F0502020204030204" pitchFamily="34" charset="0"/>
                <a:cs typeface="CordiaUPC" panose="020B0304020202020204" pitchFamily="34" charset="-34"/>
              </a:rPr>
              <a:t>ทุนสนับสนุนระดับโลก</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30094" y="3062791"/>
            <a:ext cx="5463424" cy="3002655"/>
          </a:xfrm>
        </p:spPr>
        <p:txBody>
          <a:bodyPr>
            <a:noAutofit/>
          </a:bodyPr>
          <a:lstStyle/>
          <a:p>
            <a:pPr marL="342900" lvl="0" indent="-342900">
              <a:lnSpc>
                <a:spcPct val="100000"/>
              </a:lnSpc>
              <a:spcBef>
                <a:spcPts val="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มีขนาดใหญ่ ระยะยาว</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มีผลที่ยั่งยืน และวัดผลได้</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สอดคล้องกับเรื่องที่เน้นความสำคัญ </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พันธมิตรระหว่างประเทศ</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0"/>
              </a:spcBef>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งบประมาณอย่างน้อย </a:t>
            </a:r>
            <a:r>
              <a:rPr lang="en-US" sz="3600" dirty="0">
                <a:effectLst/>
                <a:latin typeface="CordiaUPC" panose="020B0304020202020204" pitchFamily="34" charset="-34"/>
                <a:ea typeface="Calibri" panose="020F0502020204030204" pitchFamily="34" charset="0"/>
                <a:cs typeface="CordiaUPC" panose="020B0304020202020204" pitchFamily="34" charset="-34"/>
              </a:rPr>
              <a:t>30,000</a:t>
            </a:r>
            <a:r>
              <a:rPr lang="th-TH" sz="3600" dirty="0">
                <a:effectLst/>
                <a:latin typeface="CordiaUPC" panose="020B0304020202020204" pitchFamily="34" charset="-34"/>
                <a:ea typeface="Calibri" panose="020F0502020204030204" pitchFamily="34" charset="0"/>
                <a:cs typeface="CordiaUPC" panose="020B0304020202020204" pitchFamily="34" charset="-34"/>
              </a:rPr>
              <a:t> เหรียญ </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a:p>
            <a:pPr marL="342900" lvl="0" indent="-342900">
              <a:lnSpc>
                <a:spcPct val="100000"/>
              </a:lnSpc>
              <a:spcBef>
                <a:spcPts val="0"/>
              </a:spcBef>
              <a:spcAft>
                <a:spcPts val="800"/>
              </a:spcAft>
              <a:buFont typeface="Symbol" panose="05050102010706020507" pitchFamily="18" charset="2"/>
              <a:buChar char=""/>
            </a:pPr>
            <a:r>
              <a:rPr lang="th-TH" sz="3600" dirty="0">
                <a:effectLst/>
                <a:latin typeface="Calibri" panose="020F0502020204030204" pitchFamily="34" charset="0"/>
                <a:ea typeface="Calibri" panose="020F0502020204030204" pitchFamily="34" charset="0"/>
                <a:cs typeface="CordiaUPC" panose="020B0304020202020204" pitchFamily="34" charset="-34"/>
              </a:rPr>
              <a:t>กองทุนโลกสมทบกับเงิน </a:t>
            </a:r>
            <a:r>
              <a:rPr lang="en-US" sz="3600" dirty="0">
                <a:effectLst/>
                <a:latin typeface="CordiaUPC" panose="020B0304020202020204" pitchFamily="34" charset="-34"/>
                <a:ea typeface="Calibri" panose="020F0502020204030204" pitchFamily="34" charset="0"/>
                <a:cs typeface="CordiaUPC" panose="020B0304020202020204" pitchFamily="34" charset="-34"/>
              </a:rPr>
              <a:t>DDF</a:t>
            </a:r>
            <a:endParaRPr lang="en-US" sz="3600" dirty="0">
              <a:effectLst/>
              <a:latin typeface="Calibri" panose="020F0502020204030204" pitchFamily="34" charset="0"/>
              <a:ea typeface="Calibri" panose="020F0502020204030204" pitchFamily="34" charset="0"/>
              <a:cs typeface="CordiaUPC" panose="020B0304020202020204" pitchFamily="34" charset="-34"/>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a:xfrm>
            <a:off x="5570184" y="115570"/>
            <a:ext cx="423334" cy="365125"/>
          </a:xfrm>
        </p:spPr>
        <p:txBody>
          <a:bodyPr/>
          <a:lstStyle/>
          <a:p>
            <a:fld id="{97A94E25-127B-4C48-AF96-44BA7B823777}" type="slidenum">
              <a:rPr lang="en-US" smtClean="0"/>
              <a:pPr/>
              <a:t>8</a:t>
            </a:fld>
            <a:endParaRPr lang="en-US" dirty="0"/>
          </a:p>
        </p:txBody>
      </p:sp>
      <p:pic>
        <p:nvPicPr>
          <p:cNvPr id="11" name="Picture Placeholder 10" descr="A picture containing text, person, preparing, cooking&#10;&#10;Description automatically generated">
            <a:extLst>
              <a:ext uri="{FF2B5EF4-FFF2-40B4-BE49-F238E27FC236}">
                <a16:creationId xmlns:a16="http://schemas.microsoft.com/office/drawing/2014/main" id="{EB4B6825-EB93-4E79-BC8D-DA7B2D7DAC8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26" r="20326"/>
          <a:stretch>
            <a:fillRect/>
          </a:stretch>
        </p:blipFill>
        <p:spPr>
          <a:xfrm>
            <a:off x="6096000" y="0"/>
            <a:ext cx="6096001" cy="6858000"/>
          </a:xfrm>
        </p:spPr>
      </p:pic>
    </p:spTree>
    <p:extLst>
      <p:ext uri="{BB962C8B-B14F-4D97-AF65-F5344CB8AC3E}">
        <p14:creationId xmlns:p14="http://schemas.microsoft.com/office/powerpoint/2010/main" val="39894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ground, outdoor, person&#10;&#10;Description automatically generated">
            <a:extLst>
              <a:ext uri="{FF2B5EF4-FFF2-40B4-BE49-F238E27FC236}">
                <a16:creationId xmlns:a16="http://schemas.microsoft.com/office/drawing/2014/main" id="{B07DA84F-7273-4A0A-9B7C-5A82891532F2}"/>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a:solidFill>
            <a:srgbClr val="17458F">
              <a:alpha val="60000"/>
            </a:srgbClr>
          </a:solidFill>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p:txBody>
          <a:bodyPr/>
          <a:lstStyle/>
          <a:p>
            <a:pPr>
              <a:lnSpc>
                <a:spcPts val="3400"/>
              </a:lnSpc>
              <a:spcBef>
                <a:spcPts val="0"/>
              </a:spcBef>
            </a:pPr>
            <a:r>
              <a:rPr lang="th-TH" b="1" dirty="0">
                <a:effectLst/>
                <a:latin typeface="Calibri" panose="020F0502020204030204" pitchFamily="34" charset="0"/>
                <a:ea typeface="Calibri" panose="020F0502020204030204" pitchFamily="34" charset="0"/>
                <a:cs typeface="CordiaUPC" panose="020B0304020202020204" pitchFamily="34" charset="-34"/>
              </a:rPr>
              <a:t>การประเมิน</a:t>
            </a:r>
          </a:p>
          <a:p>
            <a:pPr>
              <a:lnSpc>
                <a:spcPts val="3400"/>
              </a:lnSpc>
              <a:spcBef>
                <a:spcPts val="0"/>
              </a:spcBef>
            </a:pPr>
            <a:r>
              <a:rPr lang="th-TH" b="1" dirty="0">
                <a:effectLst/>
                <a:latin typeface="Calibri" panose="020F0502020204030204" pitchFamily="34" charset="0"/>
                <a:ea typeface="Calibri" panose="020F0502020204030204" pitchFamily="34" charset="0"/>
                <a:cs typeface="CordiaUPC" panose="020B0304020202020204" pitchFamily="34" charset="-34"/>
              </a:rPr>
              <a:t>ชุมชน</a:t>
            </a:r>
            <a:endParaRPr lang="en-US"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611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D6FF151D027145B6951FB397EC60AE" ma:contentTypeVersion="24" ma:contentTypeDescription="Create a new document." ma:contentTypeScope="" ma:versionID="3c1f2ebf7b9631ffbaa56f532894f6e3">
  <xsd:schema xmlns:xsd="http://www.w3.org/2001/XMLSchema" xmlns:xs="http://www.w3.org/2001/XMLSchema" xmlns:p="http://schemas.microsoft.com/office/2006/metadata/properties" xmlns:ns2="0560978c-9667-47dd-a61c-cb8d15eb73a7" xmlns:ns3="4e590c43-f40d-41a2-a9ac-ff53ebe7c334" targetNamespace="http://schemas.microsoft.com/office/2006/metadata/properties" ma:root="true" ma:fieldsID="28a0bc31a45a60c4e517d6633a854103" ns2:_="" ns3:_="">
    <xsd:import namespace="0560978c-9667-47dd-a61c-cb8d15eb73a7"/>
    <xsd:import namespace="4e590c43-f40d-41a2-a9ac-ff53ebe7c3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60978c-9667-47dd-a61c-cb8d15eb73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e590c43-f40d-41a2-a9ac-ff53ebe7c33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f47f5f6-cd6b-45a6-829f-4bf1295bb199}" ma:internalName="TaxCatchAll" ma:showField="CatchAllData" ma:web="4e590c43-f40d-41a2-a9ac-ff53ebe7c3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60978c-9667-47dd-a61c-cb8d15eb73a7">
      <Terms xmlns="http://schemas.microsoft.com/office/infopath/2007/PartnerControls"/>
    </lcf76f155ced4ddcb4097134ff3c332f>
    <TaxCatchAll xmlns="4e590c43-f40d-41a2-a9ac-ff53ebe7c334" xsi:nil="true"/>
  </documentManagement>
</p:properties>
</file>

<file path=customXml/itemProps1.xml><?xml version="1.0" encoding="utf-8"?>
<ds:datastoreItem xmlns:ds="http://schemas.openxmlformats.org/officeDocument/2006/customXml" ds:itemID="{470356E4-9DE1-4948-B8BC-59E578E2755A}">
  <ds:schemaRefs>
    <ds:schemaRef ds:uri="http://schemas.microsoft.com/sharepoint/v3/contenttype/forms"/>
  </ds:schemaRefs>
</ds:datastoreItem>
</file>

<file path=customXml/itemProps2.xml><?xml version="1.0" encoding="utf-8"?>
<ds:datastoreItem xmlns:ds="http://schemas.openxmlformats.org/officeDocument/2006/customXml" ds:itemID="{32255408-BA82-4115-B6DE-E45B589D5E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60978c-9667-47dd-a61c-cb8d15eb73a7"/>
    <ds:schemaRef ds:uri="4e590c43-f40d-41a2-a9ac-ff53ebe7c3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0DC917-550B-433B-9C3A-7ABC12196287}">
  <ds:schemaRefs>
    <ds:schemaRef ds:uri="http://schemas.microsoft.com/office/2006/documentManagement/types"/>
    <ds:schemaRef ds:uri="http://purl.org/dc/elements/1.1/"/>
    <ds:schemaRef ds:uri="0560978c-9667-47dd-a61c-cb8d15eb73a7"/>
    <ds:schemaRef ds:uri="http://schemas.microsoft.com/office/infopath/2007/PartnerControls"/>
    <ds:schemaRef ds:uri="http://purl.org/dc/dcmitype/"/>
    <ds:schemaRef ds:uri="http://www.w3.org/XML/1998/namespace"/>
    <ds:schemaRef ds:uri="http://schemas.openxmlformats.org/package/2006/metadata/core-properties"/>
    <ds:schemaRef ds:uri="4e590c43-f40d-41a2-a9ac-ff53ebe7c334"/>
    <ds:schemaRef ds:uri="http://purl.org/dc/term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2158</TotalTime>
  <Words>3756</Words>
  <Application>Microsoft Office PowerPoint</Application>
  <PresentationFormat>Widescreen</PresentationFormat>
  <Paragraphs>401</Paragraphs>
  <Slides>28</Slides>
  <Notes>27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Arial</vt:lpstr>
      <vt:lpstr>Arial Narrow</vt:lpstr>
      <vt:lpstr>Calibri</vt:lpstr>
      <vt:lpstr>CordiaUPC</vt:lpstr>
      <vt:lpstr>Georgia</vt:lpstr>
      <vt:lpstr>Symbol</vt:lpstr>
      <vt:lpstr>Times New Roman</vt:lpstr>
      <vt:lpstr>Tw Cen MT</vt:lpstr>
      <vt:lpstr>Office Theme</vt:lpstr>
      <vt:lpstr>1_Office Theme</vt:lpstr>
      <vt:lpstr>Custom Design</vt:lpstr>
      <vt:lpstr>2_Office Theme</vt:lpstr>
      <vt:lpstr>PowerPoint Presentation</vt:lpstr>
      <vt:lpstr>PowerPoint Presentation</vt:lpstr>
      <vt:lpstr>PowerPoint Presentation</vt:lpstr>
      <vt:lpstr>สถิติทุนสนับสนุนปี 2564-65</vt:lpstr>
      <vt:lpstr>สถิติของทุนสนับสนุนปี 2564-65 ทั่วโลก  (ยังไม่ตรวจสอบบัญชี)</vt:lpstr>
      <vt:lpstr>สถิติทุนสนับสนุนปี 2564-65 ของประเทศไทย</vt:lpstr>
      <vt:lpstr>PowerPoint Presentation</vt:lpstr>
      <vt:lpstr>PowerPoint Presentation</vt:lpstr>
      <vt:lpstr>PowerPoint Presentation</vt:lpstr>
      <vt:lpstr>เรื่องที่เน้นความสำคัญ</vt:lpstr>
      <vt:lpstr>ความยั่งยืน</vt:lpstr>
      <vt:lpstr>วิธีการหาพันธมิตร</vt:lpstr>
      <vt:lpstr>PowerPoint Presentation</vt:lpstr>
      <vt:lpstr>คุณสมบัติของภาค</vt:lpstr>
      <vt:lpstr>คุณสมบัติของสโมสร</vt:lpstr>
      <vt:lpstr>การสัมมนาการจัดการทุนสนับสนุนในระบบออนไลน์</vt:lpstr>
      <vt:lpstr>เปรียบเทียบทุนสนับสนุนระดับโลกและทุนสนับสนุนระดับภาค</vt:lpstr>
      <vt:lpstr>PowerPoint Presentation</vt:lpstr>
      <vt:lpstr>PowerPoint Presentation</vt:lpstr>
      <vt:lpstr>PowerPoint Presentation</vt:lpstr>
      <vt:lpstr>PowerPoint Presentation</vt:lpstr>
      <vt:lpstr>สิ่งแวดล้อม</vt:lpstr>
      <vt:lpstr>สถิติเรื่องสิ่งแวดล้อม</vt:lpstr>
      <vt:lpstr>การมีส่วนร่วมของโรทาแรคท์ในทุนสนับสนุน</vt:lpstr>
      <vt:lpstr>ข้อตกลงและเงื่อนไข</vt:lpstr>
      <vt:lpstr>คำแนะนำเรื่องที่เน้นความสำคัญ</vt:lpstr>
      <vt:lpstr>ทรัพยากร</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McLeod</dc:creator>
  <cp:lastModifiedBy>Magazine</cp:lastModifiedBy>
  <cp:revision>59</cp:revision>
  <cp:lastPrinted>2023-02-09T04:34:00Z</cp:lastPrinted>
  <dcterms:created xsi:type="dcterms:W3CDTF">2020-01-23T13:19:31Z</dcterms:created>
  <dcterms:modified xsi:type="dcterms:W3CDTF">2023-02-10T04:36:31Z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0x01010010D6FF151D027145B6951FB397EC60AE</vt:lpwstr>
  </property>
  <property fmtid="{D5CDD505-2E9C-101B-9397-08002B2CF9AE}" pid="3" name="MediaServiceImageTags">
    <vt:lpwstr/>
  </property>
</Properties>
</file>