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 id="2147483704" r:id="rId6"/>
    <p:sldMasterId id="2147483721" r:id="rId7"/>
  </p:sldMasterIdLst>
  <p:notesMasterIdLst>
    <p:notesMasterId r:id="rId36"/>
  </p:notesMasterIdLst>
  <p:sldIdLst>
    <p:sldId id="256" r:id="rId8"/>
    <p:sldId id="560" r:id="rId9"/>
    <p:sldId id="568" r:id="rId10"/>
    <p:sldId id="569" r:id="rId11"/>
    <p:sldId id="575" r:id="rId12"/>
    <p:sldId id="570" r:id="rId13"/>
    <p:sldId id="267" r:id="rId14"/>
    <p:sldId id="307" r:id="rId15"/>
    <p:sldId id="559" r:id="rId16"/>
    <p:sldId id="270" r:id="rId17"/>
    <p:sldId id="308" r:id="rId18"/>
    <p:sldId id="555" r:id="rId19"/>
    <p:sldId id="541" r:id="rId20"/>
    <p:sldId id="543" r:id="rId21"/>
    <p:sldId id="544" r:id="rId22"/>
    <p:sldId id="561" r:id="rId23"/>
    <p:sldId id="461" r:id="rId24"/>
    <p:sldId id="315" r:id="rId25"/>
    <p:sldId id="566" r:id="rId26"/>
    <p:sldId id="316" r:id="rId27"/>
    <p:sldId id="558" r:id="rId28"/>
    <p:sldId id="565" r:id="rId29"/>
    <p:sldId id="573" r:id="rId30"/>
    <p:sldId id="562" r:id="rId31"/>
    <p:sldId id="564" r:id="rId32"/>
    <p:sldId id="577" r:id="rId33"/>
    <p:sldId id="556" r:id="rId34"/>
    <p:sldId id="2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na Glucksman" initials="JG" lastIdx="12" clrIdx="0">
    <p:extLst>
      <p:ext uri="{19B8F6BF-5375-455C-9EA6-DF929625EA0E}">
        <p15:presenceInfo xmlns:p15="http://schemas.microsoft.com/office/powerpoint/2012/main" userId="S-1-5-21-2052111302-1645522239-682003330-73196" providerId="AD"/>
      </p:ext>
    </p:extLst>
  </p:cmAuthor>
  <p:cmAuthor id="2" name="Karen McLeod" initials="KM" lastIdx="38" clrIdx="1">
    <p:extLst>
      <p:ext uri="{19B8F6BF-5375-455C-9EA6-DF929625EA0E}">
        <p15:presenceInfo xmlns:p15="http://schemas.microsoft.com/office/powerpoint/2012/main" userId="S::Karen.McLeod@rotary.org::3bc9f78b-d6dd-47d2-82b4-64017abdcd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005DAA"/>
    <a:srgbClr val="F7A81B"/>
    <a:srgbClr val="BCBDC0"/>
    <a:srgbClr val="48595D"/>
    <a:srgbClr val="872175"/>
    <a:srgbClr val="333333"/>
    <a:srgbClr val="009999"/>
    <a:srgbClr val="FF7600"/>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05" autoAdjust="0"/>
    <p:restoredTop sz="70256" autoAdjust="0"/>
  </p:normalViewPr>
  <p:slideViewPr>
    <p:cSldViewPr snapToGrid="0" showGuides="1">
      <p:cViewPr varScale="1">
        <p:scale>
          <a:sx n="38" d="100"/>
          <a:sy n="38" d="100"/>
        </p:scale>
        <p:origin x="704" y="192"/>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5512"/>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2/7/23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y.rotary.org/en/take-action/apply-grants/programs-scale-gran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47380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i="0" kern="1200" dirty="0">
                <a:solidFill>
                  <a:schemeClr val="tx1"/>
                </a:solidFill>
                <a:effectLst/>
                <a:latin typeface="Arial" pitchFamily="-107" charset="0"/>
                <a:ea typeface="ヒラギノ角ゴ Pro W3" pitchFamily="-107" charset="-128"/>
                <a:cs typeface="ヒラギノ角ゴ Pro W3" pitchFamily="-107" charset="-128"/>
              </a:rPr>
              <a:t>Another key feature of Global Grants is that they must produce measurable impact in one of the Areas of Focus. </a:t>
            </a:r>
          </a:p>
          <a:p>
            <a:pPr marL="0" marR="0">
              <a:spcBef>
                <a:spcPts val="0"/>
              </a:spcBef>
              <a:spcAft>
                <a:spcPts val="0"/>
              </a:spcAft>
            </a:pPr>
            <a:endParaRPr lang="en-US" sz="1800" b="0" i="0" kern="1200" dirty="0">
              <a:solidFill>
                <a:schemeClr val="tx1"/>
              </a:solidFill>
              <a:effectLst/>
              <a:latin typeface="Arial" pitchFamily="-107" charset="0"/>
              <a:ea typeface="ヒラギノ角ゴ Pro W3" pitchFamily="-107" charset="-128"/>
              <a:cs typeface="ヒラギノ角ゴ Pro W3" pitchFamily="-107" charset="-128"/>
            </a:endParaRPr>
          </a:p>
          <a:p>
            <a:pPr marL="0" marR="0">
              <a:spcBef>
                <a:spcPts val="0"/>
              </a:spcBef>
              <a:spcAft>
                <a:spcPts val="0"/>
              </a:spcAft>
            </a:pPr>
            <a:r>
              <a:rPr lang="en-US" sz="1800" b="0" i="0" kern="1200" dirty="0">
                <a:solidFill>
                  <a:schemeClr val="tx1"/>
                </a:solidFill>
                <a:effectLst/>
                <a:latin typeface="Arial" pitchFamily="-107" charset="0"/>
                <a:ea typeface="ヒラギノ角ゴ Pro W3" pitchFamily="-107" charset="-128"/>
                <a:cs typeface="ヒラギノ角ゴ Pro W3" pitchFamily="-107" charset="-128"/>
              </a:rPr>
              <a:t>We have identified specific causes to target to maximize our local and global impact.</a:t>
            </a:r>
            <a:r>
              <a:rPr lang="en-US" sz="1800" b="0" i="0" kern="1200" baseline="0" dirty="0">
                <a:solidFill>
                  <a:schemeClr val="tx1"/>
                </a:solidFill>
                <a:effectLst/>
                <a:latin typeface="Arial" pitchFamily="-107" charset="0"/>
                <a:ea typeface="ヒラギノ角ゴ Pro W3" pitchFamily="-107" charset="-128"/>
                <a:cs typeface="ヒラギノ角ゴ Pro W3" pitchFamily="-107" charset="-128"/>
              </a:rPr>
              <a:t> We call these our areas of focus. </a:t>
            </a:r>
            <a:r>
              <a:rPr lang="en-US" sz="1800" b="0" i="0" kern="1200" dirty="0">
                <a:solidFill>
                  <a:schemeClr val="tx1"/>
                </a:solidFill>
                <a:effectLst/>
                <a:latin typeface="Arial" pitchFamily="-107" charset="0"/>
                <a:ea typeface="ヒラギノ角ゴ Pro W3" pitchFamily="-107" charset="-128"/>
                <a:cs typeface="ヒラギノ角ゴ Pro W3" pitchFamily="-107" charset="-128"/>
              </a:rPr>
              <a:t>Through global grants we help clubs focus their service efforts in the following areas:</a:t>
            </a:r>
          </a:p>
          <a:p>
            <a:pPr marL="0" marR="0">
              <a:spcBef>
                <a:spcPts val="0"/>
              </a:spcBef>
              <a:spcAft>
                <a:spcPts val="0"/>
              </a:spcAft>
            </a:pPr>
            <a:endParaRPr lang="en-US" sz="1800" b="0" i="0" kern="1200" dirty="0">
              <a:solidFill>
                <a:schemeClr val="tx1"/>
              </a:solidFill>
              <a:effectLst/>
              <a:latin typeface="Arial" pitchFamily="-107" charset="0"/>
              <a:ea typeface="ヒラギノ角ゴ Pro W3" pitchFamily="-107" charset="-128"/>
              <a:cs typeface="ヒラギノ角ゴ Pro W3" pitchFamily="-107" charset="-128"/>
            </a:endParaRPr>
          </a:p>
          <a:p>
            <a:pPr marL="171450" marR="0" indent="-171450">
              <a:spcBef>
                <a:spcPts val="0"/>
              </a:spcBef>
              <a:spcAft>
                <a:spcPts val="0"/>
              </a:spcAft>
              <a:buFont typeface="Arial" pitchFamily="34" charset="0"/>
              <a:buChar char="•"/>
            </a:pPr>
            <a:r>
              <a:rPr lang="en-US" sz="1200" b="0" dirty="0">
                <a:effectLst/>
                <a:latin typeface="Arial"/>
                <a:ea typeface="MS Mincho"/>
              </a:rPr>
              <a:t>Peacebuilding and conflict prevention</a:t>
            </a: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en-US" sz="1200" b="0" dirty="0">
                <a:effectLst/>
                <a:latin typeface="Arial"/>
                <a:ea typeface="MS Mincho"/>
              </a:rPr>
              <a:t>Disease prevention and treatment</a:t>
            </a: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en-US" sz="1200" b="0" dirty="0">
                <a:effectLst/>
                <a:latin typeface="Arial"/>
                <a:ea typeface="MS Mincho"/>
              </a:rPr>
              <a:t>Water, sanitation, and hygiene</a:t>
            </a:r>
          </a:p>
          <a:p>
            <a:pPr marL="171450" marR="0" indent="-171450">
              <a:spcBef>
                <a:spcPts val="0"/>
              </a:spcBef>
              <a:spcAft>
                <a:spcPts val="0"/>
              </a:spcAft>
              <a:buFont typeface="Arial" pitchFamily="34" charset="0"/>
              <a:buChar char="•"/>
            </a:pPr>
            <a:r>
              <a:rPr lang="en-US" sz="1200" b="0" dirty="0">
                <a:effectLst/>
                <a:latin typeface="Arial"/>
                <a:ea typeface="MS Mincho"/>
              </a:rPr>
              <a:t>Maternal and child health</a:t>
            </a:r>
          </a:p>
          <a:p>
            <a:pPr marL="171450" marR="0" indent="-171450">
              <a:spcBef>
                <a:spcPts val="0"/>
              </a:spcBef>
              <a:spcAft>
                <a:spcPts val="0"/>
              </a:spcAft>
              <a:buFont typeface="Arial" pitchFamily="34" charset="0"/>
              <a:buChar char="•"/>
            </a:pPr>
            <a:r>
              <a:rPr lang="en-US" sz="1200" b="0" dirty="0">
                <a:effectLst/>
                <a:latin typeface="Arial"/>
                <a:ea typeface="MS Mincho"/>
              </a:rPr>
              <a:t>Basic education and literacy</a:t>
            </a:r>
          </a:p>
          <a:p>
            <a:pPr marL="171450" marR="0" indent="-171450">
              <a:spcBef>
                <a:spcPts val="0"/>
              </a:spcBef>
              <a:spcAft>
                <a:spcPts val="0"/>
              </a:spcAft>
              <a:buFont typeface="Arial" pitchFamily="34" charset="0"/>
              <a:buChar char="•"/>
            </a:pPr>
            <a:r>
              <a:rPr lang="en-US" sz="1200" b="0" dirty="0">
                <a:effectLst/>
                <a:latin typeface="Arial"/>
                <a:ea typeface="MS Mincho"/>
              </a:rPr>
              <a:t>Community economic development</a:t>
            </a:r>
          </a:p>
          <a:p>
            <a:pPr marL="171450" marR="0" indent="-171450">
              <a:spcBef>
                <a:spcPts val="0"/>
              </a:spcBef>
              <a:spcAft>
                <a:spcPts val="0"/>
              </a:spcAft>
              <a:buFont typeface="Arial" pitchFamily="34" charset="0"/>
              <a:buChar char="•"/>
            </a:pPr>
            <a:r>
              <a:rPr lang="en-US" sz="1200" b="0" dirty="0">
                <a:effectLst/>
                <a:latin typeface="Arial"/>
                <a:ea typeface="MS Mincho"/>
              </a:rPr>
              <a:t>Environment - This is our newest area of focus.</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1671119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 mentioned earlier, global grants must support projects that are sustainable. Sustainability means different things to different organizations. For Rotary, sustainability means providing long-term solutions to community needs that the beneficiaries can maintain after grant funding ends.</a:t>
            </a:r>
          </a:p>
          <a:p>
            <a:endParaRPr lang="en-US" b="0" dirty="0"/>
          </a:p>
          <a:p>
            <a:r>
              <a:rPr lang="en-US" b="0" dirty="0"/>
              <a:t>To help Rotary members understand what we mean by sustainability, we’ve identified six steps that can help to ensure the long-term sustainability of a project.</a:t>
            </a:r>
          </a:p>
          <a:p>
            <a:endParaRPr lang="en-US" b="0" dirty="0"/>
          </a:p>
          <a:p>
            <a:r>
              <a:rPr lang="en-US" b="0" dirty="0"/>
              <a:t>Step 1 Start with the community </a:t>
            </a:r>
          </a:p>
          <a:p>
            <a:r>
              <a:rPr lang="en-US" b="0" dirty="0"/>
              <a:t>Step 2 Encourage Local Ownership</a:t>
            </a:r>
          </a:p>
          <a:p>
            <a:r>
              <a:rPr lang="en-US" b="0" dirty="0"/>
              <a:t>Step 3 Provide Training</a:t>
            </a:r>
          </a:p>
          <a:p>
            <a:r>
              <a:rPr lang="en-US" b="0" dirty="0"/>
              <a:t>Step 4 Buy Local </a:t>
            </a:r>
          </a:p>
          <a:p>
            <a:r>
              <a:rPr lang="en-US" b="0" dirty="0"/>
              <a:t>Step 5 Find Local Funding </a:t>
            </a:r>
          </a:p>
          <a:p>
            <a:r>
              <a:rPr lang="en-US" b="0" dirty="0"/>
              <a:t>Step 6 Measure Your Success</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252165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International collaboration is also a key feature of global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Rotary network allows you to work toward a common goal with members from other countries, which also offers the chance to build goodwill and understanding. Networking is one of the things Rotary does best and we have many resources and ways to connect. So take full advantage of your Rotary!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a:p>
            <a:r>
              <a:rPr lang="en-US" b="0" dirty="0"/>
              <a:t>You have many ways to find partners in Rotary</a:t>
            </a:r>
            <a:r>
              <a:rPr lang="en-US" dirty="0"/>
              <a:t>:</a:t>
            </a:r>
            <a:endParaRPr lang="en-US" b="1" dirty="0"/>
          </a:p>
          <a:p>
            <a:pPr marL="171450" indent="-171450">
              <a:buFont typeface="Arial" panose="020B0604020202020204" pitchFamily="34" charset="0"/>
              <a:buChar char="•"/>
            </a:pPr>
            <a:r>
              <a:rPr lang="en-US" dirty="0"/>
              <a:t>Discussion Groups on My Rotary. In these forums, clubs exchange project ideas and request assistance.</a:t>
            </a:r>
          </a:p>
          <a:p>
            <a:pPr marL="171450" indent="-171450">
              <a:buFont typeface="Arial" panose="020B0604020202020204" pitchFamily="34" charset="0"/>
              <a:buChar char="•"/>
            </a:pPr>
            <a:r>
              <a:rPr lang="en-US" dirty="0"/>
              <a:t>Rotary Action Groups. They bring together members and others who are experts in a particular field to help clubs and districts with projects.</a:t>
            </a:r>
          </a:p>
          <a:p>
            <a:pPr marL="171450" indent="-171450">
              <a:buFont typeface="Arial" panose="020B0604020202020204" pitchFamily="34" charset="0"/>
              <a:buChar char="•"/>
            </a:pPr>
            <a:r>
              <a:rPr lang="en-US" dirty="0"/>
              <a:t>Intercountry committees. These networks of Rotary clubs or districts in two or more countries work together on service projects, sponsoring new clubs, or other activities.</a:t>
            </a:r>
          </a:p>
          <a:p>
            <a:pPr marL="171450" indent="-171450">
              <a:buFont typeface="Arial" panose="020B0604020202020204" pitchFamily="34" charset="0"/>
              <a:buChar char="•"/>
            </a:pPr>
            <a:r>
              <a:rPr lang="en-US" dirty="0"/>
              <a:t>Project fairs. Districts host these regional events to encourage international friendship and collaboration.</a:t>
            </a:r>
          </a:p>
          <a:p>
            <a:pPr marL="171450" indent="-171450">
              <a:buFont typeface="Arial" panose="020B0604020202020204" pitchFamily="34" charset="0"/>
              <a:buChar char="•"/>
            </a:pPr>
            <a:r>
              <a:rPr lang="en-US" dirty="0"/>
              <a:t>Rotary Fellowships. These independent social groups focus on a hobby, recreational activity, or profession.</a:t>
            </a:r>
          </a:p>
          <a:p>
            <a:pPr marL="171450" indent="-171450">
              <a:buFont typeface="Arial" panose="020B0604020202020204" pitchFamily="34" charset="0"/>
              <a:buChar char="•"/>
            </a:pPr>
            <a:r>
              <a:rPr lang="en-US" dirty="0"/>
              <a:t>Rotary Showcase. This is where clubs can seek partners or financial support, share project budgets, and build relationships with other clubs.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45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briefly talk about Qualification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073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dirty="0">
                <a:effectLst/>
                <a:latin typeface="Times New Roman"/>
                <a:ea typeface="MS Mincho"/>
              </a:rPr>
              <a:t>As I mentioned earlier in the presentation, </a:t>
            </a:r>
            <a:r>
              <a:rPr lang="en-US" sz="1200" dirty="0">
                <a:effectLst/>
                <a:latin typeface="Times New Roman"/>
                <a:ea typeface="MS Mincho"/>
              </a:rPr>
              <a:t>districts must become qualified in order to receive grant funding from The Rotary Foundation. The online qualification process helps ensure that your district understands your financial responsibilities, including stewardship, and is prepared to take them on. Qualification must be completed each year.</a:t>
            </a:r>
          </a:p>
          <a:p>
            <a:pPr marL="0" marR="0">
              <a:spcBef>
                <a:spcPts val="0"/>
              </a:spcBef>
              <a:spcAft>
                <a:spcPts val="0"/>
              </a:spcAft>
            </a:pPr>
            <a:endParaRPr lang="en-US" sz="1200" dirty="0">
              <a:effectLst/>
              <a:latin typeface="Times New Roman"/>
              <a:ea typeface="MS Mincho"/>
            </a:endParaRPr>
          </a:p>
          <a:p>
            <a:pPr marL="0" marR="0">
              <a:spcBef>
                <a:spcPts val="0"/>
              </a:spcBef>
              <a:spcAft>
                <a:spcPts val="0"/>
              </a:spcAft>
            </a:pPr>
            <a:r>
              <a:rPr lang="en-US" sz="1200" dirty="0">
                <a:effectLst/>
                <a:latin typeface="Times New Roman"/>
                <a:ea typeface="MS Mincho"/>
              </a:rPr>
              <a:t>Becoming qualified is simple. Your district governor, governor-elect, and Rotary Foundation chair should:</a:t>
            </a:r>
          </a:p>
          <a:p>
            <a:pPr marL="0" marR="0">
              <a:spcBef>
                <a:spcPts val="0"/>
              </a:spcBef>
              <a:spcAft>
                <a:spcPts val="0"/>
              </a:spcAft>
            </a:pPr>
            <a:endParaRPr lang="en-US" sz="1200" dirty="0">
              <a:effectLst/>
              <a:latin typeface="Times New Roman"/>
              <a:ea typeface="MS Mincho"/>
            </a:endParaRPr>
          </a:p>
          <a:p>
            <a:pPr marL="171450" marR="0" indent="-171450">
              <a:spcBef>
                <a:spcPts val="0"/>
              </a:spcBef>
              <a:spcAft>
                <a:spcPts val="0"/>
              </a:spcAft>
              <a:buFont typeface="Arial" pitchFamily="34" charset="0"/>
              <a:buChar char="•"/>
            </a:pPr>
            <a:r>
              <a:rPr lang="en-US" sz="1200" dirty="0">
                <a:effectLst/>
                <a:latin typeface="Times New Roman"/>
                <a:ea typeface="MS Mincho"/>
              </a:rPr>
              <a:t>Read through the district qualification memorandum of understanding (MOU), answer a series of questions, and agree to the MOU</a:t>
            </a:r>
          </a:p>
          <a:p>
            <a:pPr marL="171450" marR="0" indent="-171450">
              <a:spcBef>
                <a:spcPts val="0"/>
              </a:spcBef>
              <a:spcAft>
                <a:spcPts val="0"/>
              </a:spcAft>
              <a:buFont typeface="Arial" pitchFamily="34" charset="0"/>
              <a:buChar char="•"/>
            </a:pPr>
            <a:r>
              <a:rPr lang="en-US" sz="1200" dirty="0">
                <a:effectLst/>
                <a:latin typeface="Times New Roman"/>
                <a:ea typeface="MS Mincho"/>
              </a:rPr>
              <a:t>Conduct grant management seminars for clubs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847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Arial" pitchFamily="1" charset="0"/>
                <a:cs typeface="Arial" charset="0"/>
              </a:rPr>
              <a:t>Clubs that want to apply for global grants must also be qualified.</a:t>
            </a:r>
            <a:r>
              <a:rPr lang="en-US" sz="1200" kern="1200" baseline="0" dirty="0">
                <a:solidFill>
                  <a:schemeClr val="tx1"/>
                </a:solidFill>
                <a:effectLst/>
                <a:latin typeface="Arial" charset="0"/>
                <a:ea typeface="Arial" pitchFamily="1" charset="0"/>
                <a:cs typeface="Arial" charset="0"/>
              </a:rPr>
              <a:t> </a:t>
            </a:r>
            <a:r>
              <a:rPr lang="en-US" sz="1200" kern="1200" dirty="0">
                <a:solidFill>
                  <a:schemeClr val="tx1"/>
                </a:solidFill>
                <a:effectLst/>
                <a:latin typeface="Arial" charset="0"/>
                <a:ea typeface="Arial" pitchFamily="1" charset="0"/>
                <a:cs typeface="Arial" charset="0"/>
              </a:rPr>
              <a:t>Districts are responsible for qualifying their clubs each year. </a:t>
            </a:r>
            <a:r>
              <a:rPr lang="en-US" sz="1200" kern="1200" baseline="0" dirty="0">
                <a:solidFill>
                  <a:schemeClr val="tx1"/>
                </a:solidFill>
                <a:effectLst/>
                <a:latin typeface="Arial" charset="0"/>
                <a:ea typeface="Arial" pitchFamily="1" charset="0"/>
                <a:cs typeface="Arial" charset="0"/>
              </a:rPr>
              <a:t> To become qualified, y</a:t>
            </a:r>
            <a:r>
              <a:rPr lang="en-US" sz="1200" kern="1200" dirty="0">
                <a:solidFill>
                  <a:schemeClr val="tx1"/>
                </a:solidFill>
                <a:effectLst/>
                <a:latin typeface="Arial" charset="0"/>
                <a:ea typeface="Arial" pitchFamily="1" charset="0"/>
                <a:cs typeface="Arial" charset="0"/>
              </a:rPr>
              <a:t>our president and president-elect must:</a:t>
            </a:r>
          </a:p>
          <a:p>
            <a:endParaRPr lang="en-US" sz="1200" kern="1200" dirty="0">
              <a:solidFill>
                <a:schemeClr val="tx1"/>
              </a:solidFill>
              <a:effectLst/>
              <a:latin typeface="Arial" charset="0"/>
              <a:ea typeface="Arial" pitchFamily="1" charset="0"/>
              <a:cs typeface="Arial" charset="0"/>
            </a:endParaRPr>
          </a:p>
          <a:p>
            <a:pPr marL="171450" indent="-171450">
              <a:buFont typeface="Arial" pitchFamily="34" charset="0"/>
              <a:buChar char="•"/>
            </a:pPr>
            <a:r>
              <a:rPr lang="en-US" sz="1200" kern="1200" dirty="0">
                <a:solidFill>
                  <a:schemeClr val="tx1"/>
                </a:solidFill>
                <a:effectLst/>
                <a:latin typeface="Arial" charset="0"/>
                <a:ea typeface="Arial" pitchFamily="1" charset="0"/>
                <a:cs typeface="Arial" charset="0"/>
              </a:rPr>
              <a:t>Agree to implement the club qualification MOU</a:t>
            </a:r>
          </a:p>
          <a:p>
            <a:pPr marL="171450" indent="-171450">
              <a:buFont typeface="Arial" pitchFamily="34" charset="0"/>
              <a:buChar char="•"/>
            </a:pPr>
            <a:r>
              <a:rPr lang="en-US" sz="1200" kern="1200" dirty="0">
                <a:solidFill>
                  <a:schemeClr val="tx1"/>
                </a:solidFill>
                <a:effectLst/>
                <a:latin typeface="Arial" charset="0"/>
                <a:ea typeface="Arial" pitchFamily="1" charset="0"/>
                <a:cs typeface="Arial" charset="0"/>
              </a:rPr>
              <a:t>Send at least one club member to a grant management seminar held by your district </a:t>
            </a:r>
            <a:r>
              <a:rPr lang="en-US" sz="1200" b="0" kern="1200" dirty="0">
                <a:solidFill>
                  <a:schemeClr val="tx1"/>
                </a:solidFill>
                <a:effectLst/>
                <a:latin typeface="Arial" charset="0"/>
                <a:ea typeface="Arial" pitchFamily="1" charset="0"/>
                <a:cs typeface="Arial" charset="0"/>
              </a:rPr>
              <a:t>or complete the online grant management seminar in Rotary’s Learning Center.</a:t>
            </a:r>
          </a:p>
          <a:p>
            <a:pPr marL="171450" indent="-171450">
              <a:buFont typeface="Arial" pitchFamily="34" charset="0"/>
              <a:buChar char="•"/>
            </a:pPr>
            <a:r>
              <a:rPr lang="en-US" sz="1200" kern="1200" dirty="0">
                <a:solidFill>
                  <a:schemeClr val="tx1"/>
                </a:solidFill>
                <a:effectLst/>
                <a:latin typeface="Arial" charset="0"/>
                <a:ea typeface="Arial" pitchFamily="1" charset="0"/>
                <a:cs typeface="Arial" charset="0"/>
              </a:rPr>
              <a:t>Complete any additional steps that your district requires </a:t>
            </a:r>
          </a:p>
          <a:p>
            <a:endParaRPr lang="en-US" sz="1200" kern="1200" dirty="0">
              <a:solidFill>
                <a:schemeClr val="tx1"/>
              </a:solidFill>
              <a:effectLst/>
              <a:latin typeface="Arial" charset="0"/>
              <a:ea typeface="Arial" pitchFamily="1" charset="0"/>
              <a:cs typeface="Arial" charset="0"/>
            </a:endParaRPr>
          </a:p>
          <a:p>
            <a:r>
              <a:rPr lang="en-US" sz="1200" kern="1200" dirty="0">
                <a:solidFill>
                  <a:schemeClr val="tx1"/>
                </a:solidFill>
                <a:effectLst/>
                <a:latin typeface="Arial" charset="0"/>
                <a:ea typeface="Arial" pitchFamily="1" charset="0"/>
                <a:cs typeface="Arial" charset="0"/>
              </a:rPr>
              <a:t>Your club must qualify each year if you plan to apply for global grants.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315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support clubs, we have a series of grant management courses available online in Rotary’s Learning Center. These courses are grouped together into a Grant Management Seminar Learning Plan. </a:t>
            </a:r>
            <a:r>
              <a:rPr lang="en-US" sz="1200" kern="1200" dirty="0">
                <a:solidFill>
                  <a:schemeClr val="tx1"/>
                </a:solidFill>
                <a:effectLst/>
                <a:latin typeface="+mn-lt"/>
                <a:ea typeface="+mn-ea"/>
                <a:cs typeface="+mn-cs"/>
              </a:rPr>
              <a:t>These courses can help clubs get qualified for Rotary Foundation grants and offer them strategies for developing successful projects.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Topics include: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Making your project sustainable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Conducting community assessments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Planning effective projects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Managing grant finances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Reporting on grants, and much more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Districts can choose to offer the online courses as a way to get qualified, or they can choose a mixed approach, having attendees take the online courses first and then attend a shorter in-person training to discuss district requirements, questions, etc.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888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this summary</a:t>
            </a:r>
            <a:r>
              <a:rPr lang="en-US" baseline="0" dirty="0"/>
              <a:t> chart that highlights the differences between District and Global Grants.</a:t>
            </a:r>
            <a:endParaRPr lang="en-US" dirty="0"/>
          </a:p>
          <a:p>
            <a:pPr lvl="0"/>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93C78EDF-7F9E-A94B-AD72-CDE445A65B8A}"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endParaRPr>
          </a:p>
        </p:txBody>
      </p:sp>
    </p:spTree>
    <p:extLst>
      <p:ext uri="{BB962C8B-B14F-4D97-AF65-F5344CB8AC3E}">
        <p14:creationId xmlns:p14="http://schemas.microsoft.com/office/powerpoint/2010/main" val="102934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07" charset="0"/>
                <a:ea typeface="MS PGothic" panose="020B0600070205080204" pitchFamily="34" charset="-128"/>
                <a:cs typeface="ヒラギノ角ゴ Pro W3" pitchFamily="-107" charset="-128"/>
              </a:rPr>
              <a:t>Now I’d like to share some information about one of our newer grant types: disaster response grants. These grants </a:t>
            </a:r>
            <a:r>
              <a:rPr lang="en-US" sz="1200" kern="1200" dirty="0">
                <a:solidFill>
                  <a:schemeClr val="tx1"/>
                </a:solidFill>
                <a:effectLst/>
                <a:latin typeface="Arial" pitchFamily="-107" charset="0"/>
                <a:ea typeface="ＭＳ Ｐゴシック" charset="0"/>
                <a:cs typeface="ヒラギノ角ゴ Pro W3" pitchFamily="-107" charset="-128"/>
              </a:rPr>
              <a:t>support relief and recovery efforts in areas affected by natural disaster. Qualified districts in affected areas may apply for grants of up to $25,000, based on the availability of funds. Grant funds can be used to provide basic items such as water, food, medicine, and clothing.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107" charset="0"/>
              <a:ea typeface="ＭＳ Ｐゴシック" charset="0"/>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itchFamily="-107" charset="0"/>
                <a:ea typeface="ＭＳ Ｐゴシック" charset="0"/>
                <a:cs typeface="ヒラギノ角ゴ Pro W3" pitchFamily="-107" charset="-128"/>
              </a:rPr>
              <a:t>Districts that request help are responsible for determining the needs in communities affected by disaster. They should work closely with local officials and community groups to ensure that the funding meets the most pressing needs.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107" charset="0"/>
              <a:ea typeface="ＭＳ Ｐゴシック" charset="0"/>
              <a:cs typeface="ヒラギノ角ゴ Pro W3" pitchFamily="-107" charset="-128"/>
            </a:endParaRPr>
          </a:p>
          <a:p>
            <a:pPr lvl="0"/>
            <a:r>
              <a:rPr lang="en-US" sz="1200" kern="1200" dirty="0">
                <a:solidFill>
                  <a:schemeClr val="tx1"/>
                </a:solidFill>
                <a:effectLst/>
                <a:latin typeface="Arial" pitchFamily="-107" charset="0"/>
                <a:ea typeface="ＭＳ Ｐゴシック" charset="0"/>
                <a:cs typeface="ヒラギノ角ゴ Pro W3" pitchFamily="-107" charset="-128"/>
              </a:rPr>
              <a:t>These grants are funded by contributions to the Rotary Disaster Response Fund. The fund can accept cash contributions and District Designated Funds (DDF). It is a general disaster-related reserve, and contributions cannot be designated for specific events. </a:t>
            </a:r>
          </a:p>
        </p:txBody>
      </p:sp>
      <p:sp>
        <p:nvSpPr>
          <p:cNvPr id="4" name="Slide Number Placeholder 3"/>
          <p:cNvSpPr>
            <a:spLocks noGrp="1"/>
          </p:cNvSpPr>
          <p:nvPr>
            <p:ph type="sldNum" sz="quarter" idx="5"/>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3300970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The Rotary Peace Centers program has a vision of </a:t>
            </a:r>
            <a:r>
              <a:rPr lang="en-US" sz="1200" b="1" kern="1200" dirty="0">
                <a:solidFill>
                  <a:schemeClr val="tx1"/>
                </a:solidFill>
                <a:effectLst/>
                <a:latin typeface="Georgia" panose="02040502050405020303" pitchFamily="18" charset="0"/>
                <a:ea typeface="ヒラギノ角ゴ Pro W3" pitchFamily="-107" charset="-128"/>
                <a:cs typeface="ヒラギノ角ゴ Pro W3" pitchFamily="-107" charset="-128"/>
              </a:rPr>
              <a:t>creating sustainable peace</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 encompassing a network of peacebuilders and community leaders dedicated to preventing and resolving conflicts around the globe.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Rotary has developed partnerships with 8</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renowned universities that host the Rotary Peace Centers. The centers empower, educate, and increase the capacity of peacebuilders through rigorous academic training, practice, and global networking opportunities.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en-US" dirty="0">
                <a:latin typeface="Georgia" panose="02040502050405020303" pitchFamily="18" charset="0"/>
                <a:ea typeface="ヒラギノ角ゴ Pro W3" pitchFamily="-111" charset="-128"/>
              </a:rPr>
              <a:t>Up to 130 Rotary Peace Fellows are selected each year to earn a master’s degree </a:t>
            </a:r>
            <a:r>
              <a:rPr lang="en-US" altLang="en-US" b="1" dirty="0">
                <a:latin typeface="Georgia" panose="02040502050405020303" pitchFamily="18" charset="0"/>
                <a:ea typeface="ヒラギノ角ゴ Pro W3" pitchFamily="-111" charset="-128"/>
              </a:rPr>
              <a:t>or</a:t>
            </a:r>
            <a:r>
              <a:rPr lang="en-US" altLang="en-US" dirty="0">
                <a:latin typeface="Georgia" panose="02040502050405020303" pitchFamily="18" charset="0"/>
                <a:ea typeface="ヒラギノ角ゴ Pro W3" pitchFamily="-111" charset="-128"/>
              </a:rPr>
              <a:t> a professional development certificate. </a:t>
            </a: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Since the Rotary Peace Centers began in 2002, more than </a:t>
            </a:r>
            <a:r>
              <a:rPr lang="en-US" sz="1200" b="1" kern="1200" dirty="0">
                <a:solidFill>
                  <a:schemeClr val="tx1"/>
                </a:solidFill>
                <a:effectLst/>
                <a:latin typeface="Georgia" panose="02040502050405020303" pitchFamily="18" charset="0"/>
                <a:ea typeface="ヒラギノ角ゴ Pro W3" pitchFamily="-107" charset="-128"/>
                <a:cs typeface="ヒラギノ角ゴ Pro W3" pitchFamily="-107" charset="-128"/>
              </a:rPr>
              <a:t>1,400 people </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have graduated from our programs and are working on peace and development initiatives in more than </a:t>
            </a:r>
            <a:r>
              <a:rPr lang="en-US" sz="1200" b="1" kern="1200" dirty="0">
                <a:solidFill>
                  <a:schemeClr val="tx1"/>
                </a:solidFill>
                <a:effectLst/>
                <a:latin typeface="Georgia" panose="02040502050405020303" pitchFamily="18" charset="0"/>
                <a:ea typeface="ヒラギノ角ゴ Pro W3" pitchFamily="-107" charset="-128"/>
                <a:cs typeface="ヒラギノ角ゴ Pro W3" pitchFamily="-107" charset="-128"/>
              </a:rPr>
              <a:t>115 countries</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i="1" dirty="0">
                <a:solidFill>
                  <a:schemeClr val="bg1"/>
                </a:solidFill>
                <a:latin typeface="Georgia" panose="02040502050405020303" pitchFamily="18" charset="0"/>
              </a:rPr>
              <a:t>Program alumni serve as leaders in government and nongovernment agencies, education and research, United Nations agencies, law enforcement and the military, humanitarian groups, and international organizations.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solidFill>
                <a:schemeClr val="bg1"/>
              </a:solidFill>
              <a:latin typeface="Georgia" panose="02040502050405020303"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The Rotary Peace Centers is growing it’s program and has already added the first Rotary Peace Center in Africa, in Uganda, in 2020. And </a:t>
            </a:r>
            <a:r>
              <a:rPr lang="en-US" sz="1200" b="0" i="0" kern="1200" dirty="0">
                <a:solidFill>
                  <a:schemeClr val="tx1"/>
                </a:solidFill>
                <a:effectLst/>
                <a:latin typeface="+mn-lt"/>
                <a:ea typeface="+mn-ea"/>
                <a:cs typeface="+mn-cs"/>
              </a:rPr>
              <a:t>The Otto and Fran Walter Foundation has pledged $15.5 million to The Rotary Foundation to start a Rotary Peace Center in the Middle East or North Africa in the coming years. </a:t>
            </a: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More information is available at: https://www.rotary.org/en/our-programs/peace-fellowships</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160270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Arial" panose="020B0604020202020204" pitchFamily="34" charset="0"/>
                <a:ea typeface="ヒラギノ角ゴ Pro W3" pitchFamily="-84" charset="-128"/>
                <a:cs typeface="ヒラギノ角ゴ Pro W3" pitchFamily="-84" charset="-128"/>
              </a:rPr>
              <a:t>The Rotary Foundation offers grants that support a wide variety of humanitarian projects, scholarships, and training that Rotarians are doing around the world. Our two main types of grants are District Grants and Global Grants. We have 3 additional grant offerings, which are Disaster response grants, Rotary Peace Fellows and Programs of Scale.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I’ll tell you more about each of them.</a:t>
            </a:r>
            <a:endParaRPr lang="en-US" altLang="en-US" b="0" dirty="0">
              <a:latin typeface="Arial" panose="020B0604020202020204" pitchFamily="34" charset="0"/>
              <a:ea typeface="ヒラギノ角ゴ Pro W3" pitchFamily="-84" charset="-128"/>
              <a:cs typeface="ヒラギノ角ゴ Pro W3" pitchFamily="-84" charset="-128"/>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3777173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Programs of Scale is a way the Rotary community can increase global impact and measure how we do that.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Programs of Scale is a new grant that enhances the scope, impact, and sustainability of successful Rotary member-led service projects in our areas of focus, by providing longer-term resources. It empowers Rotary members to implement large-scale, high-impact programs with experienced partners that benefit a large number of people in need across a significant geographic area.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The Rotary Foundation will award one $2 million grant each year to a program sponsored by a Rotary club or district working in strong collaboration with partners. It is a competitive process that requires a concept note and full proposal. Applicants should be prepared to include a fully developed program design that is based on clear evidence and involves all of the key stakeholders for successful implementation and sustainability. Monitoring, evaluation, and learning should be fully integrated into the program as well. Each grant will help these programs scale up over a three- to five-year period. </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We have awarded two of these grants so far.</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20-21 Partners for a Malaria-Free Zambia, a malaria elimination program that aims to reduce cases of malaria – especially severe malaria and death, particularly for pregnant women and children under 5 – in ten target districts in two provinces in Zambia. </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21-22 The Together for Healthy Families in Nigeria, fostering the health of mothers and newborns, program is working to reduce maternal and neo-natal mortality rate by improving health seeking behavior and quality care for pregnant women, mothers, and newborns in Nigeria. </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More information is available at </a:t>
            </a:r>
            <a:r>
              <a:rPr lang="en-US" sz="1200" kern="1200" dirty="0">
                <a:solidFill>
                  <a:schemeClr val="tx1"/>
                </a:solidFill>
                <a:effectLst/>
                <a:latin typeface="+mn-lt"/>
                <a:ea typeface="+mn-ea"/>
                <a:cs typeface="+mn-cs"/>
                <a:hlinkClick r:id="rId3"/>
              </a:rPr>
              <a:t>rotary.org/</a:t>
            </a:r>
            <a:r>
              <a:rPr lang="en-US" sz="1200" kern="1200" dirty="0" err="1">
                <a:solidFill>
                  <a:schemeClr val="tx1"/>
                </a:solidFill>
                <a:effectLst/>
                <a:latin typeface="+mn-lt"/>
                <a:ea typeface="+mn-ea"/>
                <a:cs typeface="+mn-cs"/>
                <a:hlinkClick r:id="rId3"/>
              </a:rPr>
              <a:t>programsofscale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3377252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some recent developments </a:t>
            </a:r>
          </a:p>
        </p:txBody>
      </p:sp>
      <p:sp>
        <p:nvSpPr>
          <p:cNvPr id="4" name="Slide Number Placeholder 3"/>
          <p:cNvSpPr>
            <a:spLocks noGrp="1"/>
          </p:cNvSpPr>
          <p:nvPr>
            <p:ph type="sldNum" sz="quarter" idx="5"/>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1443419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As mentioned earlier, Rotary has a new area of focus: environment. </a:t>
            </a:r>
            <a:r>
              <a:rPr lang="en-US" dirty="0"/>
              <a:t>In June 2020, both the Trustees and Board unanimously approved the motion to add a new area of focus: environment. The cause officially launched on 1 July 2021. Clubs and districts are now able to apply for global grants to support environment-focused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48553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total of 33 grants addressing the environment have been awarded last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03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We have an exciting update regarding Rotaract clubs and Rotary grants. Over the years, Rotaract clubs have often partnered with Rotary clubs to participate in Rotary grant-funded projects. Starting this year, Rotaract clubs will have direct access to Rotary grants.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Beginning in January 2022, districts have the option to include Rotaract clubs directly into their district grant spending plans.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And, since July 2022, Rotaract clubs can apply for global grants to support their service efforts in their own communities or abroad. To be eligible to sponsor a global grant, a Rotaract club must have partnered previously with a Rotary club or district on a global grant-funded project and must be qualified. Also, Rotaract clubs wishing to apply for a global grant must have a Rotary club as their co-sponsor on the grant application.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In general, Rotaract clubs are encouraged to begin their involvement in grants through districts grants. Once they build their club’s capacity to carry out grant funded projects, they can consider moving on to global grants.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24</a:t>
            </a:fld>
            <a:endParaRPr lang="en-US" dirty="0"/>
          </a:p>
        </p:txBody>
      </p:sp>
    </p:spTree>
    <p:extLst>
      <p:ext uri="{BB962C8B-B14F-4D97-AF65-F5344CB8AC3E}">
        <p14:creationId xmlns:p14="http://schemas.microsoft.com/office/powerpoint/2010/main" val="1028658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Terms and Conditions – one for Global Grants, one for District Grants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90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Arial" pitchFamily="1" charset="0"/>
                <a:cs typeface="Arial" charset="0"/>
              </a:rPr>
              <a:t>Another set of resources that will be helpful to you if you decide to apply for a global grant are the area of focus guidelines. We’ve recently updated these documents—one for each area of focus—and they can be found on My Rotary.</a:t>
            </a:r>
          </a:p>
          <a:p>
            <a:endParaRPr lang="en-US" sz="1200" b="0" kern="1200" dirty="0">
              <a:solidFill>
                <a:schemeClr val="tx1"/>
              </a:solidFill>
              <a:effectLst/>
              <a:latin typeface="Arial" charset="0"/>
              <a:ea typeface="Calibri"/>
              <a:cs typeface="Arial" charset="0"/>
            </a:endParaRPr>
          </a:p>
          <a:p>
            <a:r>
              <a:rPr lang="en-US" dirty="0">
                <a:ea typeface="Calibri"/>
                <a:cs typeface="Calibri"/>
              </a:rPr>
              <a:t>Each document includes information specific to that area of focus about the Foundation’s goals, community assessments, sustainability, what kinds of projects are eligible for funding and which ones aren’t, monitoring and evaluation, scholarships, and other resources.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345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Arial" pitchFamily="1" charset="0"/>
                <a:cs typeface="Arial" charset="0"/>
              </a:rPr>
              <a:t>We have a number of resources available to help you take full advantage of grant</a:t>
            </a:r>
            <a:r>
              <a:rPr lang="en-US" sz="1200" b="0" kern="1200" baseline="0" dirty="0">
                <a:solidFill>
                  <a:schemeClr val="tx1"/>
                </a:solidFill>
                <a:effectLst/>
                <a:latin typeface="Arial" charset="0"/>
                <a:ea typeface="Arial" pitchFamily="1" charset="0"/>
                <a:cs typeface="Arial" charset="0"/>
              </a:rPr>
              <a:t> opportunities.</a:t>
            </a:r>
          </a:p>
          <a:p>
            <a:endParaRPr lang="en-US" sz="1200" b="0" kern="1200" dirty="0">
              <a:solidFill>
                <a:schemeClr val="tx1"/>
              </a:solidFill>
              <a:effectLst/>
              <a:latin typeface="Arial" charset="0"/>
              <a:ea typeface="Arial" pitchFamily="1" charset="0"/>
              <a:cs typeface="Arial" charset="0"/>
            </a:endParaRPr>
          </a:p>
          <a:p>
            <a:pPr lvl="0"/>
            <a:r>
              <a:rPr lang="en-US" sz="1200" b="0" kern="1200" baseline="0">
                <a:solidFill>
                  <a:schemeClr val="tx1"/>
                </a:solidFill>
                <a:effectLst/>
                <a:latin typeface="Arial" charset="0"/>
                <a:ea typeface="Arial" pitchFamily="1" charset="0"/>
                <a:cs typeface="Arial" charset="0"/>
              </a:rPr>
              <a:t>I </a:t>
            </a:r>
            <a:r>
              <a:rPr lang="en-US" sz="1200" b="0" kern="1200" baseline="0" dirty="0">
                <a:solidFill>
                  <a:schemeClr val="tx1"/>
                </a:solidFill>
                <a:effectLst/>
                <a:latin typeface="Arial" charset="0"/>
                <a:ea typeface="Arial" pitchFamily="1" charset="0"/>
                <a:cs typeface="Arial" charset="0"/>
              </a:rPr>
              <a:t>encourage you to read A Guide to Global Grants. This helpful manual includes everything you need to know to get started with global grants.</a:t>
            </a:r>
          </a:p>
          <a:p>
            <a:pPr lvl="0"/>
            <a:endParaRPr lang="en-US" sz="1200" b="0" kern="1200" baseline="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Rotary’s website has a wealth of general and detailed information about each of our grant types.</a:t>
            </a:r>
            <a:endParaRPr lang="en-US" sz="1000" b="0" kern="1200" dirty="0">
              <a:solidFill>
                <a:schemeClr val="tx1"/>
              </a:solidFill>
              <a:effectLst/>
              <a:latin typeface="Arial" charset="0"/>
              <a:ea typeface="Arial" pitchFamily="1" charset="0"/>
              <a:cs typeface="Arial" charset="0"/>
            </a:endParaRPr>
          </a:p>
          <a:p>
            <a:pPr lvl="0"/>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The recently refreshed learning center offers training resources on a wide variety of topics, including, as I mentioned earlier, information to help you apply for Foundation grants. I would encourage anyone interested in applying for grants to take the grant management seminar courses in the Learning Center.</a:t>
            </a:r>
          </a:p>
          <a:p>
            <a:pPr lvl="0"/>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Community Assessment Tools, is an invaluable resource for clubs and districts who are conducting a community assessment.</a:t>
            </a:r>
          </a:p>
          <a:p>
            <a:pPr lvl="0"/>
            <a:endParaRPr lang="en-US" sz="1200" b="0" kern="1200" dirty="0">
              <a:solidFill>
                <a:schemeClr val="tx1"/>
              </a:solidFill>
              <a:effectLst/>
              <a:latin typeface="Arial" charset="0"/>
              <a:ea typeface="Arial" pitchFamily="1"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27</a:t>
            </a:fld>
            <a:endParaRPr lang="en-US" dirty="0"/>
          </a:p>
        </p:txBody>
      </p:sp>
    </p:spTree>
    <p:extLst>
      <p:ext uri="{BB962C8B-B14F-4D97-AF65-F5344CB8AC3E}">
        <p14:creationId xmlns:p14="http://schemas.microsoft.com/office/powerpoint/2010/main" val="178440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let’s get an idea of the scope of District and Global grants world wide.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97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statistics from the 2021-22 Rotary year. We awarded:</a:t>
            </a:r>
          </a:p>
          <a:p>
            <a:endParaRPr lang="en-US" dirty="0"/>
          </a:p>
          <a:p>
            <a:pPr marL="171450" indent="-171450">
              <a:buFont typeface="Arial" panose="020B0604020202020204" pitchFamily="34" charset="0"/>
              <a:buChar char="•"/>
            </a:pPr>
            <a:r>
              <a:rPr lang="en-US" dirty="0"/>
              <a:t>478 district grants with program awards of $27 million</a:t>
            </a:r>
          </a:p>
          <a:p>
            <a:pPr marL="171450" indent="-171450">
              <a:buFont typeface="Arial" panose="020B0604020202020204" pitchFamily="34" charset="0"/>
              <a:buChar char="•"/>
            </a:pPr>
            <a:r>
              <a:rPr lang="en-US" dirty="0"/>
              <a:t>1,199 global grants with program awards of $73 million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9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Shows the worldwide stats breakdown by Area of Focus and Activity Type.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09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Let’s take a look at the statistics for Thailand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77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a:solidFill>
                  <a:schemeClr val="tx1"/>
                </a:solidFill>
                <a:effectLst/>
                <a:latin typeface="Arial" pitchFamily="-107" charset="0"/>
                <a:ea typeface="ヒラギノ角ゴ Pro W3" pitchFamily="-107" charset="-128"/>
                <a:cs typeface="ヒラギノ角ゴ Pro W3" pitchFamily="-107" charset="-128"/>
              </a:rPr>
              <a:t>So let’s talk about the grant types themselves. District grants fund small-scale, short-term activities that address needs in your community. Each district chooses which activities it will fund with these grants. You can use district grants to fund a variety of district and club</a:t>
            </a: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 projects and activities. </a:t>
            </a:r>
          </a:p>
          <a:p>
            <a:pPr lvl="0"/>
            <a:endParaRPr lang="en-US" sz="1200" b="0" i="0" kern="1200" baseline="0" dirty="0">
              <a:solidFill>
                <a:schemeClr val="tx1"/>
              </a:solidFill>
              <a:effectLst/>
              <a:latin typeface="Arial" pitchFamily="-107" charset="0"/>
              <a:ea typeface="Arial" pitchFamily="1"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07" charset="0"/>
                <a:ea typeface="ヒラギノ角ゴ Pro W3" pitchFamily="-107" charset="-128"/>
                <a:cs typeface="ヒラギノ角ゴ Pro W3" pitchFamily="-107" charset="-128"/>
              </a:rPr>
              <a:t>There aren’t very many restrictions on district grants, as long as your district grant supports the mission of The Rotary Foundation, </a:t>
            </a:r>
            <a:r>
              <a:rPr lang="en-US" sz="1200" b="1" i="0" kern="1200" dirty="0">
                <a:solidFill>
                  <a:schemeClr val="tx1"/>
                </a:solidFill>
                <a:effectLst/>
                <a:latin typeface="Arial" pitchFamily="-107" charset="0"/>
                <a:ea typeface="ヒラギノ角ゴ Pro W3" pitchFamily="-107" charset="-128"/>
                <a:cs typeface="ヒラギノ角ゴ Pro W3" pitchFamily="-107" charset="-128"/>
              </a:rPr>
              <a:t>which is to</a:t>
            </a:r>
            <a:r>
              <a:rPr lang="en-US" sz="1200" b="1" kern="1200" dirty="0">
                <a:solidFill>
                  <a:schemeClr val="tx1"/>
                </a:solidFill>
                <a:effectLst/>
                <a:latin typeface="Arial" charset="0"/>
                <a:ea typeface="Arial" pitchFamily="1" charset="0"/>
                <a:cs typeface="Arial" charset="0"/>
              </a:rPr>
              <a:t> help Rotarians to advance world understanding, goodwill, and peace by improving health, providing quality education, improving the environment, and alleviating poverty.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pitchFamily="-107" charset="0"/>
              <a:ea typeface="Arial" pitchFamily="1" charset="0"/>
              <a:cs typeface="Arial" charset="0"/>
            </a:endParaRPr>
          </a:p>
          <a:p>
            <a:pPr rtl="0"/>
            <a:r>
              <a:rPr lang="en-US" sz="1200" b="0" i="0" kern="1200" dirty="0">
                <a:solidFill>
                  <a:schemeClr val="tx1"/>
                </a:solidFill>
                <a:effectLst/>
                <a:latin typeface="Arial" pitchFamily="-107" charset="0"/>
                <a:ea typeface="ヒラギノ角ゴ Pro W3" pitchFamily="-107" charset="-128"/>
                <a:cs typeface="ヒラギノ角ゴ Pro W3" pitchFamily="-107" charset="-128"/>
              </a:rPr>
              <a:t>Districts may use up to 50 percent of their District Designated Fund to receive one district grant annually. This percentage is calculated based on the amount of DDF generated from a district’s Annual Fund giving three years prior, Endowment Fund earnings are also included. Your district isn’t required to request the full amount available. Districts receive this funding as a lump sum and then distribute it to their clubs.</a:t>
            </a:r>
          </a:p>
          <a:p>
            <a:endParaRPr lang="en-US" dirty="0"/>
          </a:p>
          <a:p>
            <a:r>
              <a:rPr lang="en-US" dirty="0"/>
              <a:t>District grant funding can support</a:t>
            </a:r>
            <a:r>
              <a:rPr lang="en-US" baseline="0" dirty="0"/>
              <a:t> local service projects, international humanitarian projects, scholarships and vocational exchanges. District grants can support scholarships at any level of study and for any study area. Similarly, vocational exchanges funded by district grants have great flexibility and don’t need to align with any specific topic area or provide formal training.</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ヒラギノ角ゴ Pro W3" pitchFamily="-107" charset="-128"/>
                <a:cs typeface="ヒラギノ角ゴ Pro W3" pitchFamily="-107" charset="-128"/>
              </a:rPr>
              <a:t>Districts must be qualified before they can administer district grants. We will talk more about qualification later.</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221785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107" charset="0"/>
                <a:ea typeface="ヒラギノ角ゴ Pro W3" pitchFamily="-107" charset="-128"/>
                <a:cs typeface="ヒラギノ角ゴ Pro W3" pitchFamily="-107" charset="-128"/>
              </a:rPr>
              <a:t>Now let’s move on to the next grant type: global grants. Global grants support large international activities with sustainable, measurable outcomes in Rotary’s</a:t>
            </a: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 areas of focus</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 A key feature of global grants is partnership, between the club or district where the activity is taking place and a club or district in another country. Both sponsors must be</a:t>
            </a: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 qualified</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 before they can submit an application.</a:t>
            </a:r>
          </a:p>
          <a:p>
            <a:endParaRPr lang="en-US" sz="1200" b="0" i="0" kern="1200" dirty="0">
              <a:solidFill>
                <a:schemeClr val="tx1"/>
              </a:solidFill>
              <a:effectLst/>
              <a:latin typeface="Arial" pitchFamily="-107" charset="0"/>
              <a:ea typeface="Arial" pitchFamily="1" charset="0"/>
              <a:cs typeface="Arial" charset="0"/>
            </a:endParaRPr>
          </a:p>
          <a:p>
            <a:r>
              <a:rPr lang="en-US" sz="1200" b="0" kern="1200" dirty="0">
                <a:solidFill>
                  <a:schemeClr val="tx1"/>
                </a:solidFill>
                <a:effectLst/>
                <a:latin typeface="+mn-lt"/>
                <a:ea typeface="+mn-ea"/>
                <a:cs typeface="+mn-cs"/>
              </a:rPr>
              <a:t>Global grants have a minimum budget of $30,000 and a maximum World Fund award of $400,000. There is no minimum World Fund award amount. Grant sponsors can use a combination of District Designated Funds (DDF), cash, and/or directed gifts and endowment earnings to fund a global grant. The Foundation will provide an 80 percent World Fund match for all DDF contributions.</a:t>
            </a:r>
          </a:p>
          <a:p>
            <a:endParaRPr lang="en-US" sz="1200" b="0" i="0" kern="1200" dirty="0">
              <a:solidFill>
                <a:schemeClr val="tx1"/>
              </a:solidFill>
              <a:effectLst/>
              <a:latin typeface="Arial" pitchFamily="-107" charset="0"/>
              <a:ea typeface="ヒラギノ角ゴ Pro W3" pitchFamily="-107" charset="-128"/>
              <a:cs typeface="+mn-cs"/>
            </a:endParaRPr>
          </a:p>
          <a:p>
            <a:r>
              <a:rPr lang="en-US" sz="1200" b="0" i="0" kern="1200" dirty="0">
                <a:solidFill>
                  <a:schemeClr val="tx1"/>
                </a:solidFill>
                <a:effectLst/>
                <a:latin typeface="+mn-lt"/>
                <a:ea typeface="+mn-ea"/>
                <a:cs typeface="+mn-cs"/>
              </a:rPr>
              <a:t>Global</a:t>
            </a:r>
            <a:r>
              <a:rPr lang="en-US" sz="1200" b="0" i="0" kern="1200" baseline="0" dirty="0">
                <a:solidFill>
                  <a:schemeClr val="tx1"/>
                </a:solidFill>
                <a:effectLst/>
                <a:latin typeface="+mn-lt"/>
                <a:ea typeface="+mn-ea"/>
                <a:cs typeface="+mn-cs"/>
              </a:rPr>
              <a:t> grants can support humanitarian projects, scholarships, and vocational training teams. Global grant scholarships support international graduate and post-graduate study for a period of 1-4 years. Global grant vocational training teams support groups of professionals to travel abroad to provide or receive training.</a:t>
            </a: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26021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pitchFamily="1" charset="0"/>
                <a:cs typeface="Arial" charset="0"/>
              </a:rPr>
              <a:t>Now, let’s talk a little bit more about some of the key features of Global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pitchFamily="1"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pitchFamily="1" charset="0"/>
                <a:cs typeface="Arial" charset="0"/>
              </a:rPr>
              <a:t>As many of you know, all global grant applications require a community assessment. This is one of the first things a club or district should do to start developing a project. This assessment explores the community’s strengths, weaknesses, needs, and assets. Understanding and analyzing these factors is essential to planning an effective project. By making the effort to learn about the community and specific beneficiary group you wish to work with, you can identify the most relevant opportunities for projects and maximize your ability to make a meaningful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3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17458F"/>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579426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4183121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915075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72048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76873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5043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2231508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1871772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95521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9032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44181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0487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752717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64979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074068868"/>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58629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72524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7282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17458F"/>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49715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6512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42589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04292240"/>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81989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98434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538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1010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16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5480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9179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74509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80023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2378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501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37762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52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45840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94042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439772"/>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89648"/>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89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1584391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4344360"/>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8533090"/>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10828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6156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897146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91310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69090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23221440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036893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95959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760608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56075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143088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364402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890098623"/>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3077682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22215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023619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173693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51277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6244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000615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22722489"/>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092318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30908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theme" Target="../theme/theme4.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56189416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737600" y="6553201"/>
            <a:ext cx="2844800" cy="138499"/>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900" baseline="0" dirty="0">
                <a:solidFill>
                  <a:srgbClr val="BCBDC0"/>
                </a:solidFill>
                <a:latin typeface="Arial Narrow" panose="020B0606020202030204" pitchFamily="34" charset="0"/>
              </a:rPr>
              <a:t>ROTARY GRANTS </a:t>
            </a:r>
            <a:r>
              <a:rPr lang="en-US" altLang="en-US" sz="900" dirty="0">
                <a:solidFill>
                  <a:srgbClr val="BCBDC0"/>
                </a:solidFill>
                <a:latin typeface="Arial Narrow" panose="020B0606020202030204" pitchFamily="34" charset="0"/>
              </a:rPr>
              <a:t>| </a:t>
            </a:r>
            <a:fld id="{1657C562-54AF-4B04-9A60-691B7D276899}" type="slidenum">
              <a:rPr lang="en-US" altLang="en-US" sz="900" smtClean="0">
                <a:solidFill>
                  <a:srgbClr val="BCBDC0"/>
                </a:solidFill>
                <a:latin typeface="Arial Narrow" panose="020B0606020202030204" pitchFamily="34" charset="0"/>
              </a:rPr>
              <a:pPr algn="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4" name="Picture 5"/>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6075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21746928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6.xml"/><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BC81AF42-669C-4289-89CF-8AA7B347EBF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824" b="7824"/>
          <a:stretch/>
        </p:blipFill>
        <p:spPr>
          <a:xfrm>
            <a:off x="0" y="0"/>
            <a:ext cx="12192000" cy="6858000"/>
          </a:xfrm>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0"/>
            <a:ext cx="12192000" cy="6858000"/>
          </a:xfrm>
        </p:spPr>
        <p:txBody>
          <a:bodyPr/>
          <a:lstStyle/>
          <a:p>
            <a:r>
              <a:rPr lang="en-US" dirty="0"/>
              <a:t>ROTARY GRANTS</a:t>
            </a: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val="0"/>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a:t>AREAS OF FOCUS</a:t>
            </a:r>
            <a:endParaRPr lang="en-US"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5740399" cy="3967775"/>
          </a:xfrm>
        </p:spPr>
        <p:txBody>
          <a:bodyPr>
            <a:normAutofit/>
          </a:bodyPr>
          <a:lstStyle/>
          <a:p>
            <a:pPr marL="173038" indent="-173038"/>
            <a:r>
              <a:rPr lang="en-US" dirty="0"/>
              <a:t>Peacebuilding and conflict prevention</a:t>
            </a:r>
          </a:p>
          <a:p>
            <a:pPr marL="173038" indent="-173038"/>
            <a:r>
              <a:rPr lang="en-US" dirty="0"/>
              <a:t>Disease prevention and treatment</a:t>
            </a:r>
          </a:p>
          <a:p>
            <a:pPr marL="173038" indent="-173038"/>
            <a:r>
              <a:rPr lang="en-US" dirty="0"/>
              <a:t>Water, sanitation, and hygiene</a:t>
            </a:r>
          </a:p>
          <a:p>
            <a:pPr marL="173038" indent="-173038"/>
            <a:r>
              <a:rPr lang="en-US" dirty="0"/>
              <a:t>Maternal and child health</a:t>
            </a:r>
          </a:p>
          <a:p>
            <a:pPr marL="173038" indent="-173038"/>
            <a:r>
              <a:rPr lang="en-US" dirty="0"/>
              <a:t>Basic education and literacy</a:t>
            </a:r>
          </a:p>
          <a:p>
            <a:pPr marL="173038" indent="-173038"/>
            <a:r>
              <a:rPr lang="en-US" dirty="0"/>
              <a:t>Community economic development</a:t>
            </a:r>
          </a:p>
          <a:p>
            <a:pPr marL="173038" indent="-173038"/>
            <a:r>
              <a:rPr lang="en-US" dirty="0"/>
              <a:t>*NEW* Environment</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10</a:t>
            </a:fld>
            <a:endParaRPr lang="en-US" dirty="0"/>
          </a:p>
        </p:txBody>
      </p:sp>
      <p:pic>
        <p:nvPicPr>
          <p:cNvPr id="6" name="Picture 5" descr="A picture containing shape&#10;&#10;Description automatically generated">
            <a:extLst>
              <a:ext uri="{FF2B5EF4-FFF2-40B4-BE49-F238E27FC236}">
                <a16:creationId xmlns:a16="http://schemas.microsoft.com/office/drawing/2014/main" id="{7F6027FC-F53E-4198-99B0-E3399CEF3B20}"/>
              </a:ext>
            </a:extLst>
          </p:cNvPr>
          <p:cNvPicPr>
            <a:picLocks noChangeAspect="1"/>
          </p:cNvPicPr>
          <p:nvPr/>
        </p:nvPicPr>
        <p:blipFill>
          <a:blip r:embed="rId3"/>
          <a:stretch>
            <a:fillRect/>
          </a:stretch>
        </p:blipFill>
        <p:spPr>
          <a:xfrm>
            <a:off x="6686549" y="1869880"/>
            <a:ext cx="4444357" cy="4343428"/>
          </a:xfrm>
          <a:prstGeom prst="rect">
            <a:avLst/>
          </a:prstGeom>
        </p:spPr>
      </p:pic>
    </p:spTree>
    <p:extLst>
      <p:ext uri="{BB962C8B-B14F-4D97-AF65-F5344CB8AC3E}">
        <p14:creationId xmlns:p14="http://schemas.microsoft.com/office/powerpoint/2010/main" val="23548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458F"/>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841248" y="932688"/>
            <a:ext cx="4892040" cy="1773936"/>
          </a:xfrm>
        </p:spPr>
        <p:txBody>
          <a:bodyPr vert="horz" lIns="91440" tIns="45720" rIns="91440" bIns="45720" rtlCol="0" anchor="b">
            <a:normAutofit/>
          </a:bodyPr>
          <a:lstStyle/>
          <a:p>
            <a:pPr lvl="0"/>
            <a:r>
              <a:rPr lang="en-US" sz="4000" kern="1200">
                <a:solidFill>
                  <a:schemeClr val="tx1"/>
                </a:solidFill>
                <a:latin typeface="+mj-lt"/>
                <a:ea typeface="+mj-ea"/>
                <a:cs typeface="+mj-cs"/>
              </a:rPr>
              <a:t>SUSTAINABILITY</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841248" y="2898648"/>
            <a:ext cx="4892040" cy="3209544"/>
          </a:xfrm>
        </p:spPr>
        <p:txBody>
          <a:bodyPr vert="horz" lIns="91440" tIns="45720" rIns="91440" bIns="45720" rtlCol="0" anchor="t">
            <a:normAutofit/>
          </a:bodyPr>
          <a:lstStyle/>
          <a:p>
            <a:pPr marL="0" indent="0">
              <a:buNone/>
            </a:pPr>
            <a:r>
              <a:rPr lang="en-US" dirty="0">
                <a:solidFill>
                  <a:schemeClr val="tx1"/>
                </a:solidFill>
              </a:rPr>
              <a:t>Sustainability means different things to different organizations.</a:t>
            </a:r>
          </a:p>
          <a:p>
            <a:pPr marL="0"/>
            <a:endParaRPr lang="en-US" dirty="0">
              <a:solidFill>
                <a:schemeClr val="tx1"/>
              </a:solidFill>
            </a:endParaRPr>
          </a:p>
          <a:p>
            <a:pPr marL="0" indent="0">
              <a:buNone/>
            </a:pPr>
            <a:r>
              <a:rPr lang="en-US" dirty="0">
                <a:solidFill>
                  <a:schemeClr val="tx1"/>
                </a:solidFill>
              </a:rPr>
              <a:t>For Rotary, sustainability means providing long-term solutions to community needs that the beneficiaries can maintain after grant funding ends.</a:t>
            </a:r>
          </a:p>
        </p:txBody>
      </p:sp>
      <p:cxnSp>
        <p:nvCxnSpPr>
          <p:cNvPr id="15" name="Straight Connector 14">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B37C543-133A-45AD-9D62-CD51E6C85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5256" y="435463"/>
            <a:ext cx="4597038" cy="5950859"/>
          </a:xfrm>
          <a:prstGeom prst="rect">
            <a:avLst/>
          </a:prstGeom>
        </p:spPr>
      </p:pic>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0534650" y="6355080"/>
            <a:ext cx="819150" cy="365125"/>
          </a:xfrm>
        </p:spPr>
        <p:txBody>
          <a:bodyPr vert="horz" lIns="91440" tIns="45720" rIns="91440" bIns="45720" rtlCol="0" anchor="ctr">
            <a:normAutofit/>
          </a:bodyPr>
          <a:lstStyle/>
          <a:p>
            <a:pPr>
              <a:spcAft>
                <a:spcPts val="600"/>
              </a:spcAft>
            </a:pPr>
            <a:fld id="{97A94E25-127B-4C48-AF96-44BA7B823777}" type="slidenum">
              <a:rPr lang="en-US">
                <a:solidFill>
                  <a:schemeClr val="tx1">
                    <a:alpha val="80000"/>
                  </a:schemeClr>
                </a:solidFill>
              </a:rPr>
              <a:pPr>
                <a:spcAft>
                  <a:spcPts val="600"/>
                </a:spcAft>
              </a:pPr>
              <a:t>11</a:t>
            </a:fld>
            <a:endParaRPr lang="en-US">
              <a:solidFill>
                <a:schemeClr val="tx1">
                  <a:alpha val="80000"/>
                </a:schemeClr>
              </a:solidFill>
            </a:endParaRPr>
          </a:p>
        </p:txBody>
      </p:sp>
    </p:spTree>
    <p:extLst>
      <p:ext uri="{BB962C8B-B14F-4D97-AF65-F5344CB8AC3E}">
        <p14:creationId xmlns:p14="http://schemas.microsoft.com/office/powerpoint/2010/main" val="3124832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HOW To find partners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4405085" cy="3301309"/>
          </a:xfrm>
        </p:spPr>
        <p:txBody>
          <a:bodyPr>
            <a:normAutofit/>
          </a:bodyPr>
          <a:lstStyle/>
          <a:p>
            <a:pPr marL="173038" indent="-173038"/>
            <a:r>
              <a:rPr lang="en-US" dirty="0"/>
              <a:t>Discussion Groups on </a:t>
            </a:r>
            <a:br>
              <a:rPr lang="en-US" dirty="0"/>
            </a:br>
            <a:r>
              <a:rPr lang="en-US" dirty="0"/>
              <a:t>My Rotary</a:t>
            </a:r>
          </a:p>
          <a:p>
            <a:pPr marL="173038" indent="-173038"/>
            <a:r>
              <a:rPr lang="en-US" dirty="0"/>
              <a:t>Rotary Action Groups</a:t>
            </a:r>
          </a:p>
          <a:p>
            <a:pPr marL="173038" indent="-173038"/>
            <a:r>
              <a:rPr lang="en-US" dirty="0"/>
              <a:t>Intercountry committees</a:t>
            </a:r>
          </a:p>
          <a:p>
            <a:pPr marL="173038" indent="-173038"/>
            <a:r>
              <a:rPr lang="en-US" dirty="0"/>
              <a:t>Project fairs</a:t>
            </a:r>
          </a:p>
          <a:p>
            <a:pPr marL="173038" indent="-173038"/>
            <a:r>
              <a:rPr lang="en-US" dirty="0"/>
              <a:t>Rotary Fellowships</a:t>
            </a:r>
          </a:p>
          <a:p>
            <a:pPr marL="173038" indent="-173038"/>
            <a:r>
              <a:rPr lang="en-US" dirty="0"/>
              <a:t>Rotary Showcase</a:t>
            </a:r>
          </a:p>
          <a:p>
            <a:pPr marL="173038" indent="-173038"/>
            <a:endParaRPr lang="en-US" dirty="0"/>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descr="A picture containing person, outdoor, tree, person&#10;&#10;Description automatically generated">
            <a:extLst>
              <a:ext uri="{FF2B5EF4-FFF2-40B4-BE49-F238E27FC236}">
                <a16:creationId xmlns:a16="http://schemas.microsoft.com/office/drawing/2014/main" id="{304873EB-D2DF-4E96-867A-011054A5645A}"/>
              </a:ext>
            </a:extLst>
          </p:cNvPr>
          <p:cNvPicPr>
            <a:picLocks noChangeAspect="1"/>
          </p:cNvPicPr>
          <p:nvPr/>
        </p:nvPicPr>
        <p:blipFill rotWithShape="1">
          <a:blip r:embed="rId4">
            <a:extLst>
              <a:ext uri="{28A0092B-C50C-407E-A947-70E740481C1C}">
                <a14:useLocalDpi xmlns:a14="http://schemas.microsoft.com/office/drawing/2010/main" val="0"/>
              </a:ext>
            </a:extLst>
          </a:blip>
          <a:srcRect l="7426" r="15352"/>
          <a:stretch/>
        </p:blipFill>
        <p:spPr>
          <a:xfrm>
            <a:off x="4891315" y="1540044"/>
            <a:ext cx="7300685" cy="5317956"/>
          </a:xfrm>
          <a:prstGeom prst="rect">
            <a:avLst/>
          </a:prstGeom>
        </p:spPr>
      </p:pic>
    </p:spTree>
    <p:custDataLst>
      <p:tags r:id="rId1"/>
    </p:custDataLst>
    <p:extLst>
      <p:ext uri="{BB962C8B-B14F-4D97-AF65-F5344CB8AC3E}">
        <p14:creationId xmlns:p14="http://schemas.microsoft.com/office/powerpoint/2010/main" val="193761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47D9AC0-F744-4F3C-BC59-9A2EEECECCE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55" b="7855"/>
          <a:stretch>
            <a:fillRect/>
          </a:stretch>
        </p:blipFill>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solidFill>
            <a:srgbClr val="17458F">
              <a:alpha val="60000"/>
            </a:srgbClr>
          </a:solidFill>
        </p:spPr>
        <p:txBody>
          <a:bodyPr/>
          <a:lstStyle/>
          <a:p>
            <a:endParaRPr lang="en-US" dirty="0">
              <a:cs typeface="Aria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p:txBody>
          <a:bodyPr/>
          <a:lstStyle/>
          <a:p>
            <a:r>
              <a:rPr lang="en-US" dirty="0"/>
              <a:t>QUALIFICATION</a:t>
            </a:r>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64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DISTRICT QUALIFICATION</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5740399" cy="2824999"/>
          </a:xfrm>
        </p:spPr>
        <p:txBody>
          <a:bodyPr>
            <a:normAutofit/>
          </a:bodyPr>
          <a:lstStyle/>
          <a:p>
            <a:pPr marL="173038" indent="-173038"/>
            <a:r>
              <a:rPr lang="en-US" dirty="0"/>
              <a:t>District leaders complete qualification process online annually</a:t>
            </a:r>
          </a:p>
          <a:p>
            <a:pPr marL="173038" indent="-173038"/>
            <a:r>
              <a:rPr lang="en-US" dirty="0"/>
              <a:t>Agree to implement MOU</a:t>
            </a:r>
          </a:p>
          <a:p>
            <a:pPr marL="173038" indent="-173038"/>
            <a:r>
              <a:rPr lang="en-US" dirty="0"/>
              <a:t>Conduct grant management seminars for clubs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3">
            <a:extLst>
              <a:ext uri="{FF2B5EF4-FFF2-40B4-BE49-F238E27FC236}">
                <a16:creationId xmlns:a16="http://schemas.microsoft.com/office/drawing/2014/main" id="{1C6D4EBF-1879-4DCB-9E98-08F94A05AF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507450" y="1955800"/>
            <a:ext cx="3507203" cy="4449763"/>
          </a:xfrm>
          <a:prstGeom prst="rect">
            <a:avLst/>
          </a:prstGeom>
          <a:noFill/>
          <a:ln w="9525">
            <a:solidFill>
              <a:srgbClr val="BCBDC0"/>
            </a:solidFill>
            <a:miter lim="800000"/>
            <a:headEnd/>
            <a:tailEnd/>
          </a:ln>
          <a:effectLst>
            <a:outerShdw blurRad="50800" dist="50800" dir="2700000" algn="tl" rotWithShape="0">
              <a:srgbClr val="BCBDC0"/>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52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CLUB QUALIFICATION</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5409095" cy="3124132"/>
          </a:xfrm>
        </p:spPr>
        <p:txBody>
          <a:bodyPr>
            <a:normAutofit/>
          </a:bodyPr>
          <a:lstStyle/>
          <a:p>
            <a:pPr marL="173038" indent="-173038"/>
            <a:r>
              <a:rPr lang="en-US" dirty="0"/>
              <a:t>Agree to implement the club MOU</a:t>
            </a:r>
          </a:p>
          <a:p>
            <a:pPr marL="173038" indent="-173038"/>
            <a:r>
              <a:rPr lang="en-US" dirty="0"/>
              <a:t>Send club member to grant management seminar sponsored by the district or complete online seminar in Rotary’s Learning Center</a:t>
            </a:r>
          </a:p>
          <a:p>
            <a:pPr marL="173038" indent="-173038"/>
            <a:r>
              <a:rPr lang="en-US" dirty="0"/>
              <a:t>Complete any other district requirements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1E3F5B8B-B63C-4451-946A-DF7410B24A89}"/>
              </a:ext>
            </a:extLst>
          </p:cNvPr>
          <p:cNvPicPr>
            <a:picLocks noChangeAspect="1"/>
          </p:cNvPicPr>
          <p:nvPr/>
        </p:nvPicPr>
        <p:blipFill rotWithShape="1">
          <a:blip r:embed="rId3">
            <a:extLst>
              <a:ext uri="{28A0092B-C50C-407E-A947-70E740481C1C}">
                <a14:useLocalDpi xmlns:a14="http://schemas.microsoft.com/office/drawing/2010/main" val="0"/>
              </a:ext>
            </a:extLst>
          </a:blip>
          <a:srcRect t="30694" b="7805"/>
          <a:stretch/>
        </p:blipFill>
        <p:spPr>
          <a:xfrm>
            <a:off x="6427306" y="1540043"/>
            <a:ext cx="5764694" cy="5317957"/>
          </a:xfrm>
          <a:prstGeom prst="rect">
            <a:avLst/>
          </a:prstGeom>
        </p:spPr>
      </p:pic>
    </p:spTree>
    <p:extLst>
      <p:ext uri="{BB962C8B-B14F-4D97-AF65-F5344CB8AC3E}">
        <p14:creationId xmlns:p14="http://schemas.microsoft.com/office/powerpoint/2010/main" val="390624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ONLINE GRANT MANAGEMENT SEMINAR</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781507F2-8FC1-43B5-AB31-253A6B725F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9494" y="1700463"/>
            <a:ext cx="11053011" cy="5005137"/>
          </a:xfrm>
          <a:prstGeom prst="rect">
            <a:avLst/>
          </a:prstGeom>
          <a:ln>
            <a:solidFill>
              <a:srgbClr val="BCBDC0"/>
            </a:solidFill>
            <a:miter lim="800000"/>
          </a:ln>
          <a:effectLst>
            <a:outerShdw blurRad="50800" dist="50800" dir="2700000" algn="tl" rotWithShape="0">
              <a:srgbClr val="BCBDC0"/>
            </a:outerShdw>
          </a:effectLst>
        </p:spPr>
      </p:pic>
    </p:spTree>
    <p:extLst>
      <p:ext uri="{BB962C8B-B14F-4D97-AF65-F5344CB8AC3E}">
        <p14:creationId xmlns:p14="http://schemas.microsoft.com/office/powerpoint/2010/main" val="31606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171189136"/>
              </p:ext>
            </p:extLst>
          </p:nvPr>
        </p:nvGraphicFramePr>
        <p:xfrm>
          <a:off x="846161" y="1146412"/>
          <a:ext cx="10167582" cy="5049674"/>
        </p:xfrm>
        <a:graphic>
          <a:graphicData uri="http://schemas.openxmlformats.org/drawingml/2006/table">
            <a:tbl>
              <a:tblPr firstRow="1" bandRow="1">
                <a:tableStyleId>{5C22544A-7EE6-4342-B048-85BDC9FD1C3A}</a:tableStyleId>
              </a:tblPr>
              <a:tblGrid>
                <a:gridCol w="2030369">
                  <a:extLst>
                    <a:ext uri="{9D8B030D-6E8A-4147-A177-3AD203B41FA5}">
                      <a16:colId xmlns:a16="http://schemas.microsoft.com/office/drawing/2014/main" val="1475543591"/>
                    </a:ext>
                  </a:extLst>
                </a:gridCol>
                <a:gridCol w="4044998">
                  <a:extLst>
                    <a:ext uri="{9D8B030D-6E8A-4147-A177-3AD203B41FA5}">
                      <a16:colId xmlns:a16="http://schemas.microsoft.com/office/drawing/2014/main" val="29646504"/>
                    </a:ext>
                  </a:extLst>
                </a:gridCol>
                <a:gridCol w="4092215">
                  <a:extLst>
                    <a:ext uri="{9D8B030D-6E8A-4147-A177-3AD203B41FA5}">
                      <a16:colId xmlns:a16="http://schemas.microsoft.com/office/drawing/2014/main" val="1920243154"/>
                    </a:ext>
                  </a:extLst>
                </a:gridCol>
              </a:tblGrid>
              <a:tr h="477672">
                <a:tc>
                  <a:txBody>
                    <a:bodyPr/>
                    <a:lstStyle/>
                    <a:p>
                      <a:endParaRPr lang="en-US" sz="2200" dirty="0">
                        <a:latin typeface="Arial Narrow" panose="020B0606020202030204" pitchFamily="34" charset="0"/>
                      </a:endParaRPr>
                    </a:p>
                  </a:txBody>
                  <a:tcPr>
                    <a:solidFill>
                      <a:srgbClr val="005DAA"/>
                    </a:solidFill>
                  </a:tcPr>
                </a:tc>
                <a:tc>
                  <a:txBody>
                    <a:bodyPr/>
                    <a:lstStyle/>
                    <a:p>
                      <a:r>
                        <a:rPr lang="en-US" sz="2200" dirty="0">
                          <a:latin typeface="Arial Narrow" panose="020B0606020202030204" pitchFamily="34" charset="0"/>
                        </a:rPr>
                        <a:t>Global grant</a:t>
                      </a:r>
                    </a:p>
                  </a:txBody>
                  <a:tcPr>
                    <a:solidFill>
                      <a:srgbClr val="005DAA"/>
                    </a:solidFill>
                  </a:tcPr>
                </a:tc>
                <a:tc>
                  <a:txBody>
                    <a:bodyPr/>
                    <a:lstStyle/>
                    <a:p>
                      <a:r>
                        <a:rPr lang="en-US" sz="2200" dirty="0">
                          <a:latin typeface="Arial Narrow" panose="020B0606020202030204" pitchFamily="34" charset="0"/>
                        </a:rPr>
                        <a:t>District</a:t>
                      </a:r>
                      <a:r>
                        <a:rPr lang="en-US" sz="2200" baseline="0" dirty="0">
                          <a:latin typeface="Arial Narrow" panose="020B0606020202030204" pitchFamily="34" charset="0"/>
                        </a:rPr>
                        <a:t> grant</a:t>
                      </a:r>
                      <a:endParaRPr lang="en-US" sz="2200" dirty="0">
                        <a:latin typeface="Arial Narrow" panose="020B0606020202030204" pitchFamily="34" charset="0"/>
                      </a:endParaRPr>
                    </a:p>
                  </a:txBody>
                  <a:tcPr>
                    <a:solidFill>
                      <a:srgbClr val="005DAA"/>
                    </a:solidFill>
                  </a:tcPr>
                </a:tc>
                <a:extLst>
                  <a:ext uri="{0D108BD9-81ED-4DB2-BD59-A6C34878D82A}">
                    <a16:rowId xmlns:a16="http://schemas.microsoft.com/office/drawing/2014/main" val="998694852"/>
                  </a:ext>
                </a:extLst>
              </a:tr>
              <a:tr h="477672">
                <a:tc>
                  <a:txBody>
                    <a:bodyPr/>
                    <a:lstStyle/>
                    <a:p>
                      <a:r>
                        <a:rPr lang="en-US" sz="2200" baseline="0" dirty="0">
                          <a:solidFill>
                            <a:srgbClr val="58585A"/>
                          </a:solidFill>
                          <a:latin typeface="Arial Narrow" panose="020B0606020202030204" pitchFamily="34" charset="0"/>
                        </a:rPr>
                        <a:t>Cost</a:t>
                      </a:r>
                    </a:p>
                  </a:txBody>
                  <a:tcPr>
                    <a:noFill/>
                  </a:tcPr>
                </a:tc>
                <a:tc>
                  <a:txBody>
                    <a:bodyPr/>
                    <a:lstStyle/>
                    <a:p>
                      <a:r>
                        <a:rPr lang="en-US" sz="2200" dirty="0">
                          <a:solidFill>
                            <a:srgbClr val="17458F"/>
                          </a:solidFill>
                          <a:latin typeface="Arial Narrow" panose="020B0606020202030204" pitchFamily="34" charset="0"/>
                        </a:rPr>
                        <a:t>$30,000 minimum budget</a:t>
                      </a:r>
                    </a:p>
                  </a:txBody>
                  <a:tcPr>
                    <a:noFill/>
                  </a:tcPr>
                </a:tc>
                <a:tc>
                  <a:txBody>
                    <a:bodyPr/>
                    <a:lstStyle/>
                    <a:p>
                      <a:r>
                        <a:rPr lang="en-US" sz="2200" dirty="0">
                          <a:solidFill>
                            <a:srgbClr val="17458F"/>
                          </a:solidFill>
                          <a:latin typeface="Arial Narrow" panose="020B0606020202030204" pitchFamily="34" charset="0"/>
                        </a:rPr>
                        <a:t>No minimum budget</a:t>
                      </a:r>
                    </a:p>
                  </a:txBody>
                  <a:tcPr>
                    <a:noFill/>
                  </a:tcPr>
                </a:tc>
                <a:extLst>
                  <a:ext uri="{0D108BD9-81ED-4DB2-BD59-A6C34878D82A}">
                    <a16:rowId xmlns:a16="http://schemas.microsoft.com/office/drawing/2014/main" val="3256974056"/>
                  </a:ext>
                </a:extLst>
              </a:tr>
              <a:tr h="477672">
                <a:tc>
                  <a:txBody>
                    <a:bodyPr/>
                    <a:lstStyle/>
                    <a:p>
                      <a:r>
                        <a:rPr lang="en-US" sz="2200" baseline="0" dirty="0">
                          <a:solidFill>
                            <a:srgbClr val="58585A"/>
                          </a:solidFill>
                          <a:latin typeface="Arial Narrow" panose="020B0606020202030204" pitchFamily="34" charset="0"/>
                        </a:rPr>
                        <a:t>Funding</a:t>
                      </a:r>
                    </a:p>
                  </a:txBody>
                  <a:tcPr>
                    <a:noFill/>
                  </a:tcPr>
                </a:tc>
                <a:tc>
                  <a:txBody>
                    <a:bodyPr/>
                    <a:lstStyle/>
                    <a:p>
                      <a:r>
                        <a:rPr lang="en-US" sz="2200" dirty="0">
                          <a:solidFill>
                            <a:srgbClr val="17458F"/>
                          </a:solidFill>
                          <a:latin typeface="Arial Narrow" panose="020B0606020202030204" pitchFamily="34" charset="0"/>
                        </a:rPr>
                        <a:t>World Fund, DDF, cash</a:t>
                      </a:r>
                    </a:p>
                  </a:txBody>
                  <a:tcPr>
                    <a:noFill/>
                  </a:tcPr>
                </a:tc>
                <a:tc>
                  <a:txBody>
                    <a:bodyPr/>
                    <a:lstStyle/>
                    <a:p>
                      <a:r>
                        <a:rPr lang="en-US" sz="2200" dirty="0">
                          <a:solidFill>
                            <a:srgbClr val="17458F"/>
                          </a:solidFill>
                          <a:latin typeface="Arial Narrow" panose="020B0606020202030204" pitchFamily="34" charset="0"/>
                        </a:rPr>
                        <a:t>DDF</a:t>
                      </a:r>
                    </a:p>
                  </a:txBody>
                  <a:tcPr>
                    <a:noFill/>
                  </a:tcPr>
                </a:tc>
                <a:extLst>
                  <a:ext uri="{0D108BD9-81ED-4DB2-BD59-A6C34878D82A}">
                    <a16:rowId xmlns:a16="http://schemas.microsoft.com/office/drawing/2014/main" val="3880958019"/>
                  </a:ext>
                </a:extLst>
              </a:tr>
              <a:tr h="477672">
                <a:tc>
                  <a:txBody>
                    <a:bodyPr/>
                    <a:lstStyle/>
                    <a:p>
                      <a:r>
                        <a:rPr lang="en-US" sz="2200" baseline="0" dirty="0">
                          <a:solidFill>
                            <a:srgbClr val="58585A"/>
                          </a:solidFill>
                          <a:latin typeface="Arial Narrow" panose="020B0606020202030204" pitchFamily="34" charset="0"/>
                        </a:rPr>
                        <a:t>Application</a:t>
                      </a:r>
                    </a:p>
                  </a:txBody>
                  <a:tcPr>
                    <a:noFill/>
                  </a:tcPr>
                </a:tc>
                <a:tc>
                  <a:txBody>
                    <a:bodyPr/>
                    <a:lstStyle/>
                    <a:p>
                      <a:r>
                        <a:rPr lang="en-US" sz="2200" dirty="0">
                          <a:solidFill>
                            <a:srgbClr val="17458F"/>
                          </a:solidFill>
                          <a:latin typeface="Arial Narrow" panose="020B0606020202030204" pitchFamily="34" charset="0"/>
                        </a:rPr>
                        <a:t>Online in the Grant Center</a:t>
                      </a:r>
                    </a:p>
                  </a:txBody>
                  <a:tcPr>
                    <a:noFill/>
                  </a:tcPr>
                </a:tc>
                <a:tc>
                  <a:txBody>
                    <a:bodyPr/>
                    <a:lstStyle/>
                    <a:p>
                      <a:r>
                        <a:rPr lang="en-US" sz="2200" dirty="0">
                          <a:solidFill>
                            <a:srgbClr val="17458F"/>
                          </a:solidFill>
                          <a:latin typeface="Arial Narrow" panose="020B0606020202030204" pitchFamily="34" charset="0"/>
                        </a:rPr>
                        <a:t>Managed</a:t>
                      </a:r>
                      <a:r>
                        <a:rPr lang="en-US" sz="2200" baseline="0" dirty="0">
                          <a:solidFill>
                            <a:srgbClr val="17458F"/>
                          </a:solidFill>
                          <a:latin typeface="Arial Narrow" panose="020B0606020202030204" pitchFamily="34" charset="0"/>
                        </a:rPr>
                        <a:t> by district</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4000579131"/>
                  </a:ext>
                </a:extLst>
              </a:tr>
              <a:tr h="852985">
                <a:tc>
                  <a:txBody>
                    <a:bodyPr/>
                    <a:lstStyle/>
                    <a:p>
                      <a:r>
                        <a:rPr lang="en-US" sz="2200" baseline="0" dirty="0">
                          <a:solidFill>
                            <a:srgbClr val="58585A"/>
                          </a:solidFill>
                          <a:latin typeface="Arial Narrow" panose="020B0606020202030204" pitchFamily="34" charset="0"/>
                        </a:rPr>
                        <a:t>Area of focus</a:t>
                      </a:r>
                    </a:p>
                  </a:txBody>
                  <a:tcPr>
                    <a:noFill/>
                  </a:tcPr>
                </a:tc>
                <a:tc>
                  <a:txBody>
                    <a:bodyPr/>
                    <a:lstStyle/>
                    <a:p>
                      <a:r>
                        <a:rPr lang="en-US" sz="2200" dirty="0">
                          <a:solidFill>
                            <a:srgbClr val="17458F"/>
                          </a:solidFill>
                          <a:latin typeface="Arial Narrow" panose="020B0606020202030204" pitchFamily="34" charset="0"/>
                        </a:rPr>
                        <a:t>Project aligns</a:t>
                      </a:r>
                      <a:r>
                        <a:rPr lang="en-US" sz="2200" baseline="0" dirty="0">
                          <a:solidFill>
                            <a:srgbClr val="17458F"/>
                          </a:solidFill>
                          <a:latin typeface="Arial Narrow" panose="020B0606020202030204" pitchFamily="34" charset="0"/>
                        </a:rPr>
                        <a:t> with area of focus</a:t>
                      </a:r>
                      <a:endParaRPr lang="en-US" sz="2200" dirty="0">
                        <a:solidFill>
                          <a:srgbClr val="17458F"/>
                        </a:solidFill>
                        <a:latin typeface="Arial Narrow" panose="020B0606020202030204" pitchFamily="34" charset="0"/>
                      </a:endParaRPr>
                    </a:p>
                  </a:txBody>
                  <a:tcPr>
                    <a:noFill/>
                  </a:tcPr>
                </a:tc>
                <a:tc>
                  <a:txBody>
                    <a:bodyPr/>
                    <a:lstStyle/>
                    <a:p>
                      <a:r>
                        <a:rPr lang="en-US" sz="2200" dirty="0">
                          <a:solidFill>
                            <a:srgbClr val="17458F"/>
                          </a:solidFill>
                          <a:latin typeface="Arial Narrow" panose="020B0606020202030204" pitchFamily="34" charset="0"/>
                        </a:rPr>
                        <a:t>No are</a:t>
                      </a:r>
                      <a:r>
                        <a:rPr lang="en-US" sz="2200" baseline="0" dirty="0">
                          <a:solidFill>
                            <a:srgbClr val="17458F"/>
                          </a:solidFill>
                          <a:latin typeface="Arial Narrow" panose="020B0606020202030204" pitchFamily="34" charset="0"/>
                        </a:rPr>
                        <a:t>a of focus requirement</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976137707"/>
                  </a:ext>
                </a:extLst>
              </a:tr>
              <a:tr h="852985">
                <a:tc>
                  <a:txBody>
                    <a:bodyPr/>
                    <a:lstStyle/>
                    <a:p>
                      <a:r>
                        <a:rPr lang="en-US" sz="2200" baseline="0" dirty="0">
                          <a:solidFill>
                            <a:srgbClr val="58585A"/>
                          </a:solidFill>
                          <a:latin typeface="Arial Narrow" panose="020B0606020202030204" pitchFamily="34" charset="0"/>
                        </a:rPr>
                        <a:t>Partnership</a:t>
                      </a:r>
                    </a:p>
                  </a:txBody>
                  <a:tcPr>
                    <a:noFill/>
                  </a:tcPr>
                </a:tc>
                <a:tc>
                  <a:txBody>
                    <a:bodyPr/>
                    <a:lstStyle/>
                    <a:p>
                      <a:r>
                        <a:rPr lang="en-US" sz="2200" dirty="0">
                          <a:solidFill>
                            <a:srgbClr val="17458F"/>
                          </a:solidFill>
                          <a:latin typeface="Arial Narrow" panose="020B0606020202030204" pitchFamily="34" charset="0"/>
                        </a:rPr>
                        <a:t>Host and international partnership</a:t>
                      </a:r>
                    </a:p>
                  </a:txBody>
                  <a:tcPr>
                    <a:noFill/>
                  </a:tcPr>
                </a:tc>
                <a:tc>
                  <a:txBody>
                    <a:bodyPr/>
                    <a:lstStyle/>
                    <a:p>
                      <a:r>
                        <a:rPr lang="en-US" sz="2200" dirty="0">
                          <a:solidFill>
                            <a:srgbClr val="17458F"/>
                          </a:solidFill>
                          <a:latin typeface="Arial Narrow" panose="020B0606020202030204" pitchFamily="34" charset="0"/>
                        </a:rPr>
                        <a:t>No partnership required</a:t>
                      </a:r>
                    </a:p>
                  </a:txBody>
                  <a:tcPr>
                    <a:noFill/>
                  </a:tcPr>
                </a:tc>
                <a:extLst>
                  <a:ext uri="{0D108BD9-81ED-4DB2-BD59-A6C34878D82A}">
                    <a16:rowId xmlns:a16="http://schemas.microsoft.com/office/drawing/2014/main" val="922052796"/>
                  </a:ext>
                </a:extLst>
              </a:tr>
              <a:tr h="477672">
                <a:tc>
                  <a:txBody>
                    <a:bodyPr/>
                    <a:lstStyle/>
                    <a:p>
                      <a:r>
                        <a:rPr lang="en-US" sz="2200" baseline="0" dirty="0">
                          <a:solidFill>
                            <a:srgbClr val="58585A"/>
                          </a:solidFill>
                          <a:latin typeface="Arial Narrow" panose="020B0606020202030204" pitchFamily="34" charset="0"/>
                        </a:rPr>
                        <a:t>Sustainability</a:t>
                      </a:r>
                    </a:p>
                  </a:txBody>
                  <a:tcPr>
                    <a:noFill/>
                  </a:tcPr>
                </a:tc>
                <a:tc>
                  <a:txBody>
                    <a:bodyPr/>
                    <a:lstStyle/>
                    <a:p>
                      <a:r>
                        <a:rPr lang="en-US" sz="2200" dirty="0">
                          <a:solidFill>
                            <a:srgbClr val="17458F"/>
                          </a:solidFill>
                          <a:latin typeface="Arial Narrow" panose="020B0606020202030204" pitchFamily="34" charset="0"/>
                        </a:rPr>
                        <a:t>Required</a:t>
                      </a:r>
                    </a:p>
                  </a:txBody>
                  <a:tcPr>
                    <a:noFill/>
                  </a:tcPr>
                </a:tc>
                <a:tc>
                  <a:txBody>
                    <a:bodyPr/>
                    <a:lstStyle/>
                    <a:p>
                      <a:r>
                        <a:rPr lang="en-US" sz="2200" dirty="0">
                          <a:solidFill>
                            <a:srgbClr val="17458F"/>
                          </a:solidFill>
                          <a:latin typeface="Arial Narrow" panose="020B0606020202030204" pitchFamily="34" charset="0"/>
                        </a:rPr>
                        <a:t>Not required</a:t>
                      </a:r>
                    </a:p>
                  </a:txBody>
                  <a:tcPr>
                    <a:noFill/>
                  </a:tcPr>
                </a:tc>
                <a:extLst>
                  <a:ext uri="{0D108BD9-81ED-4DB2-BD59-A6C34878D82A}">
                    <a16:rowId xmlns:a16="http://schemas.microsoft.com/office/drawing/2014/main" val="3424786573"/>
                  </a:ext>
                </a:extLst>
              </a:tr>
              <a:tr h="477672">
                <a:tc>
                  <a:txBody>
                    <a:bodyPr/>
                    <a:lstStyle/>
                    <a:p>
                      <a:r>
                        <a:rPr lang="en-US" sz="2200" baseline="0" dirty="0">
                          <a:solidFill>
                            <a:srgbClr val="58585A"/>
                          </a:solidFill>
                          <a:latin typeface="Arial Narrow" panose="020B0606020202030204" pitchFamily="34" charset="0"/>
                        </a:rPr>
                        <a:t>Measurability</a:t>
                      </a:r>
                    </a:p>
                  </a:txBody>
                  <a:tcPr>
                    <a:noFill/>
                  </a:tcPr>
                </a:tc>
                <a:tc>
                  <a:txBody>
                    <a:bodyPr/>
                    <a:lstStyle/>
                    <a:p>
                      <a:r>
                        <a:rPr lang="en-US" sz="2200" dirty="0">
                          <a:solidFill>
                            <a:srgbClr val="17458F"/>
                          </a:solidFill>
                          <a:latin typeface="Arial Narrow" panose="020B0606020202030204" pitchFamily="34" charset="0"/>
                        </a:rPr>
                        <a:t>Required</a:t>
                      </a:r>
                    </a:p>
                  </a:txBody>
                  <a:tcPr>
                    <a:noFill/>
                  </a:tcPr>
                </a:tc>
                <a:tc>
                  <a:txBody>
                    <a:bodyPr/>
                    <a:lstStyle/>
                    <a:p>
                      <a:r>
                        <a:rPr lang="en-US" sz="2200" dirty="0">
                          <a:solidFill>
                            <a:srgbClr val="17458F"/>
                          </a:solidFill>
                          <a:latin typeface="Arial Narrow" panose="020B0606020202030204" pitchFamily="34" charset="0"/>
                        </a:rPr>
                        <a:t>Not required</a:t>
                      </a:r>
                    </a:p>
                  </a:txBody>
                  <a:tcPr>
                    <a:noFill/>
                  </a:tcPr>
                </a:tc>
                <a:extLst>
                  <a:ext uri="{0D108BD9-81ED-4DB2-BD59-A6C34878D82A}">
                    <a16:rowId xmlns:a16="http://schemas.microsoft.com/office/drawing/2014/main" val="2780512738"/>
                  </a:ext>
                </a:extLst>
              </a:tr>
              <a:tr h="477672">
                <a:tc>
                  <a:txBody>
                    <a:bodyPr/>
                    <a:lstStyle/>
                    <a:p>
                      <a:r>
                        <a:rPr lang="en-US" sz="2200" baseline="0" dirty="0">
                          <a:solidFill>
                            <a:srgbClr val="58585A"/>
                          </a:solidFill>
                          <a:latin typeface="Arial Narrow" panose="020B0606020202030204" pitchFamily="34" charset="0"/>
                        </a:rPr>
                        <a:t>Scholarships</a:t>
                      </a:r>
                    </a:p>
                  </a:txBody>
                  <a:tcPr>
                    <a:noFill/>
                  </a:tcPr>
                </a:tc>
                <a:tc>
                  <a:txBody>
                    <a:bodyPr/>
                    <a:lstStyle/>
                    <a:p>
                      <a:r>
                        <a:rPr lang="en-US" sz="2200" dirty="0">
                          <a:solidFill>
                            <a:srgbClr val="17458F"/>
                          </a:solidFill>
                          <a:latin typeface="Arial Narrow" panose="020B0606020202030204" pitchFamily="34" charset="0"/>
                        </a:rPr>
                        <a:t>Graduate and post-graduate</a:t>
                      </a:r>
                    </a:p>
                  </a:txBody>
                  <a:tcPr>
                    <a:noFill/>
                  </a:tcPr>
                </a:tc>
                <a:tc>
                  <a:txBody>
                    <a:bodyPr/>
                    <a:lstStyle/>
                    <a:p>
                      <a:r>
                        <a:rPr lang="en-US" sz="2200" dirty="0">
                          <a:solidFill>
                            <a:srgbClr val="17458F"/>
                          </a:solidFill>
                          <a:latin typeface="Arial Narrow" panose="020B0606020202030204" pitchFamily="34" charset="0"/>
                        </a:rPr>
                        <a:t>No study level requirement</a:t>
                      </a:r>
                    </a:p>
                  </a:txBody>
                  <a:tcPr>
                    <a:noFill/>
                  </a:tcPr>
                </a:tc>
                <a:extLst>
                  <a:ext uri="{0D108BD9-81ED-4DB2-BD59-A6C34878D82A}">
                    <a16:rowId xmlns:a16="http://schemas.microsoft.com/office/drawing/2014/main" val="3712349323"/>
                  </a:ext>
                </a:extLst>
              </a:tr>
            </a:tbl>
          </a:graphicData>
        </a:graphic>
      </p:graphicFrame>
      <p:sp>
        <p:nvSpPr>
          <p:cNvPr id="4" name="Title 3"/>
          <p:cNvSpPr>
            <a:spLocks noGrp="1"/>
          </p:cNvSpPr>
          <p:nvPr>
            <p:ph type="title"/>
          </p:nvPr>
        </p:nvSpPr>
        <p:spPr>
          <a:xfrm>
            <a:off x="1905000" y="457200"/>
            <a:ext cx="8763000" cy="533400"/>
          </a:xfrm>
        </p:spPr>
        <p:txBody>
          <a:bodyPr/>
          <a:lstStyle/>
          <a:p>
            <a:r>
              <a:rPr lang="en-US" b="1" dirty="0"/>
              <a:t>GLOBAL GRANT VS. DISTRICT GRANT</a:t>
            </a:r>
          </a:p>
        </p:txBody>
      </p:sp>
    </p:spTree>
    <p:extLst>
      <p:ext uri="{BB962C8B-B14F-4D97-AF65-F5344CB8AC3E}">
        <p14:creationId xmlns:p14="http://schemas.microsoft.com/office/powerpoint/2010/main" val="17115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33804" y="3383631"/>
            <a:ext cx="5016329" cy="3099056"/>
          </a:xfrm>
        </p:spPr>
        <p:txBody>
          <a:bodyPr>
            <a:noAutofit/>
          </a:bodyPr>
          <a:lstStyle/>
          <a:p>
            <a:pPr marL="342900" indent="-342900">
              <a:buFont typeface="Arial" panose="020B0604020202020204" pitchFamily="34" charset="0"/>
              <a:buChar char="•"/>
            </a:pPr>
            <a:r>
              <a:rPr lang="en-US" sz="2600" dirty="0"/>
              <a:t>Support relief and recovery efforts in areas affected by natural disaster</a:t>
            </a:r>
          </a:p>
          <a:p>
            <a:pPr marL="342900" indent="-342900">
              <a:buFont typeface="Arial" panose="020B0604020202020204" pitchFamily="34" charset="0"/>
              <a:buChar char="•"/>
            </a:pPr>
            <a:r>
              <a:rPr lang="en-US" sz="2600" dirty="0"/>
              <a:t>Funded by contributions to the Rotary Disaster Response Fund</a:t>
            </a:r>
          </a:p>
          <a:p>
            <a:pPr marL="342900" indent="-342900">
              <a:buFont typeface="Arial" panose="020B0604020202020204" pitchFamily="34" charset="0"/>
              <a:buChar char="•"/>
            </a:pPr>
            <a:r>
              <a:rPr kumimoji="0" lang="en-US" sz="2600" b="0" i="0" u="none" strike="noStrike" kern="1200" cap="none" spc="0" normalizeH="0" baseline="0" noProof="0" dirty="0">
                <a:ln>
                  <a:noFill/>
                </a:ln>
                <a:solidFill>
                  <a:prstClr val="white"/>
                </a:solidFill>
                <a:effectLst/>
                <a:uLnTx/>
                <a:uFillTx/>
                <a:latin typeface="Arial" panose="020B0604020202020204"/>
                <a:ea typeface="Arial" charset="0"/>
                <a:cs typeface="Arial" panose="020B0604020202020204" pitchFamily="34" charset="0"/>
              </a:rPr>
              <a:t>Rotary Year 21-22 </a:t>
            </a:r>
          </a:p>
          <a:p>
            <a:r>
              <a:rPr lang="en-US" sz="2600" dirty="0">
                <a:solidFill>
                  <a:prstClr val="white"/>
                </a:solidFill>
                <a:latin typeface="Arial" panose="020B0604020202020204"/>
                <a:ea typeface="Arial" charset="0"/>
                <a:cs typeface="Arial" panose="020B0604020202020204" pitchFamily="34" charset="0"/>
              </a:rPr>
              <a:t>	</a:t>
            </a:r>
            <a:r>
              <a:rPr kumimoji="0" lang="en-US" sz="2600" b="0" i="0" u="none" strike="noStrike" kern="1200" cap="none" spc="0" normalizeH="0" baseline="0" noProof="0" dirty="0">
                <a:ln>
                  <a:noFill/>
                </a:ln>
                <a:solidFill>
                  <a:prstClr val="white"/>
                </a:solidFill>
                <a:effectLst/>
                <a:uLnTx/>
                <a:uFillTx/>
                <a:latin typeface="Arial" panose="020B0604020202020204"/>
                <a:ea typeface="Arial" charset="0"/>
                <a:cs typeface="Arial" panose="020B0604020202020204" pitchFamily="34" charset="0"/>
              </a:rPr>
              <a:t>207 grants $8 million</a:t>
            </a:r>
            <a:endParaRPr lang="en-US" sz="2600" dirty="0"/>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
        <p:nvSpPr>
          <p:cNvPr id="13" name="Text Placeholder 26">
            <a:extLst>
              <a:ext uri="{FF2B5EF4-FFF2-40B4-BE49-F238E27FC236}">
                <a16:creationId xmlns:a16="http://schemas.microsoft.com/office/drawing/2014/main" id="{495F941A-67B1-4050-9628-7F4663285213}"/>
              </a:ext>
            </a:extLst>
          </p:cNvPr>
          <p:cNvSpPr>
            <a:spLocks noGrp="1"/>
          </p:cNvSpPr>
          <p:nvPr>
            <p:ph type="body" sz="quarter" idx="14"/>
          </p:nvPr>
        </p:nvSpPr>
        <p:spPr>
          <a:xfrm>
            <a:off x="6629408" y="2117787"/>
            <a:ext cx="4978400" cy="1135062"/>
          </a:xfrm>
        </p:spPr>
        <p:txBody>
          <a:bodyPr/>
          <a:lstStyle/>
          <a:p>
            <a:pPr lvl="0"/>
            <a:r>
              <a:rPr lang="en-US" sz="4000" dirty="0"/>
              <a:t>Disaster response GRANTS</a:t>
            </a:r>
          </a:p>
        </p:txBody>
      </p:sp>
      <p:pic>
        <p:nvPicPr>
          <p:cNvPr id="7" name="Picture Placeholder 6">
            <a:extLst>
              <a:ext uri="{FF2B5EF4-FFF2-40B4-BE49-F238E27FC236}">
                <a16:creationId xmlns:a16="http://schemas.microsoft.com/office/drawing/2014/main" id="{816085E8-4CFD-4A74-B95C-70839D4F6F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25246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1"/>
            <a:ext cx="6096000" cy="6973571"/>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74195" y="2046538"/>
            <a:ext cx="4978400" cy="1135062"/>
          </a:xfrm>
        </p:spPr>
        <p:txBody>
          <a:bodyPr/>
          <a:lstStyle/>
          <a:p>
            <a:pPr lvl="0"/>
            <a:r>
              <a:rPr lang="en-US" sz="4000" dirty="0"/>
              <a:t>Rotary Peace Centers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65728" y="3383631"/>
            <a:ext cx="5427790" cy="3358799"/>
          </a:xfrm>
        </p:spPr>
        <p:txBody>
          <a:bodyPr>
            <a:noAutofit/>
          </a:bodyPr>
          <a:lstStyle/>
          <a:p>
            <a:pPr marL="342900" indent="-342900">
              <a:lnSpc>
                <a:spcPct val="100000"/>
              </a:lnSpc>
              <a:spcBef>
                <a:spcPts val="600"/>
              </a:spcBef>
              <a:buFont typeface="Arial" panose="020B0604020202020204" pitchFamily="34" charset="0"/>
              <a:buChar char="•"/>
            </a:pPr>
            <a:r>
              <a:rPr lang="en-US" sz="2100" dirty="0"/>
              <a:t>130 fellowships awarded annually to global peace and development leaders</a:t>
            </a:r>
          </a:p>
          <a:p>
            <a:pPr marL="342900" indent="-342900">
              <a:lnSpc>
                <a:spcPct val="100000"/>
              </a:lnSpc>
              <a:spcBef>
                <a:spcPts val="600"/>
              </a:spcBef>
              <a:buFont typeface="Arial" panose="020B0604020202020204" pitchFamily="34" charset="0"/>
              <a:buChar char="•"/>
            </a:pPr>
            <a:r>
              <a:rPr lang="en-US" sz="2100" dirty="0"/>
              <a:t>8 university partners offer Master’s and Certificate programs </a:t>
            </a:r>
          </a:p>
          <a:p>
            <a:pPr marL="342900" indent="-342900">
              <a:lnSpc>
                <a:spcPct val="100000"/>
              </a:lnSpc>
              <a:spcBef>
                <a:spcPts val="600"/>
              </a:spcBef>
              <a:buFont typeface="Arial" panose="020B0604020202020204" pitchFamily="34" charset="0"/>
              <a:buChar char="•"/>
            </a:pPr>
            <a:r>
              <a:rPr lang="en-US" sz="2100" dirty="0"/>
              <a:t>1400+ alumni working in over 115 countries </a:t>
            </a:r>
          </a:p>
          <a:p>
            <a:pPr marL="342900" indent="-342900">
              <a:lnSpc>
                <a:spcPct val="100000"/>
              </a:lnSpc>
              <a:spcBef>
                <a:spcPts val="600"/>
              </a:spcBef>
              <a:buFont typeface="Arial" panose="020B0604020202020204" pitchFamily="34" charset="0"/>
              <a:buChar char="•"/>
            </a:pPr>
            <a:r>
              <a:rPr lang="en-US" sz="2100" dirty="0"/>
              <a:t>New center in Africa established in 2020</a:t>
            </a:r>
          </a:p>
          <a:p>
            <a:pPr marL="342900" indent="-342900">
              <a:lnSpc>
                <a:spcPct val="100000"/>
              </a:lnSpc>
              <a:spcBef>
                <a:spcPts val="600"/>
              </a:spcBef>
              <a:buFont typeface="Arial" panose="020B0604020202020204" pitchFamily="34" charset="0"/>
              <a:buChar char="•"/>
            </a:pPr>
            <a:r>
              <a:rPr lang="en-US" sz="2100" dirty="0"/>
              <a:t>$15.5M donation to establish new center in the Middle East or Northern Africa</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a:xfrm>
            <a:off x="5570184" y="115570"/>
            <a:ext cx="423334" cy="365125"/>
          </a:xfrm>
        </p:spPr>
        <p:txBody>
          <a:bodyPr/>
          <a:lstStyle/>
          <a:p>
            <a:fld id="{97A94E25-127B-4C48-AF96-44BA7B823777}" type="slidenum">
              <a:rPr lang="en-US" smtClean="0"/>
              <a:pPr/>
              <a:t>19</a:t>
            </a:fld>
            <a:endParaRPr lang="en-US" dirty="0"/>
          </a:p>
        </p:txBody>
      </p:sp>
      <p:pic>
        <p:nvPicPr>
          <p:cNvPr id="11" name="Picture Placeholder 10" descr="A picture containing person, people&#10;&#10;Description automatically generated">
            <a:extLst>
              <a:ext uri="{FF2B5EF4-FFF2-40B4-BE49-F238E27FC236}">
                <a16:creationId xmlns:a16="http://schemas.microsoft.com/office/drawing/2014/main" id="{28347355-7133-444C-ABFA-A47ABAA9439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576" r="20576"/>
          <a:stretch>
            <a:fillRect/>
          </a:stretch>
        </p:blipFill>
        <p:spPr>
          <a:xfrm>
            <a:off x="6096000" y="-1"/>
            <a:ext cx="6126791" cy="6892639"/>
          </a:xfrm>
        </p:spPr>
      </p:pic>
      <p:pic>
        <p:nvPicPr>
          <p:cNvPr id="3" name="Picture 2" descr="A group of people posing for a photo&#10;&#10;Description automatically generated">
            <a:extLst>
              <a:ext uri="{FF2B5EF4-FFF2-40B4-BE49-F238E27FC236}">
                <a16:creationId xmlns:a16="http://schemas.microsoft.com/office/drawing/2014/main" id="{EC059650-CF5F-47FF-92B4-7CA0B2AB3B5F}"/>
              </a:ext>
            </a:extLst>
          </p:cNvPr>
          <p:cNvPicPr>
            <a:picLocks noChangeAspect="1"/>
          </p:cNvPicPr>
          <p:nvPr/>
        </p:nvPicPr>
        <p:blipFill rotWithShape="1">
          <a:blip r:embed="rId4">
            <a:extLst>
              <a:ext uri="{28A0092B-C50C-407E-A947-70E740481C1C}">
                <a14:useLocalDpi xmlns:a14="http://schemas.microsoft.com/office/drawing/2010/main" val="0"/>
              </a:ext>
            </a:extLst>
          </a:blip>
          <a:srcRect l="28556" t="1371" r="12030"/>
          <a:stretch/>
        </p:blipFill>
        <p:spPr>
          <a:xfrm>
            <a:off x="6106633" y="-1"/>
            <a:ext cx="6218640" cy="6882005"/>
          </a:xfrm>
          <a:prstGeom prst="rect">
            <a:avLst/>
          </a:prstGeom>
        </p:spPr>
      </p:pic>
    </p:spTree>
    <p:extLst>
      <p:ext uri="{BB962C8B-B14F-4D97-AF65-F5344CB8AC3E}">
        <p14:creationId xmlns:p14="http://schemas.microsoft.com/office/powerpoint/2010/main" val="36241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tree, outdoor, meal&#10;&#10;Description automatically generated">
            <a:extLst>
              <a:ext uri="{FF2B5EF4-FFF2-40B4-BE49-F238E27FC236}">
                <a16:creationId xmlns:a16="http://schemas.microsoft.com/office/drawing/2014/main" id="{70C13B90-95B6-4B0F-B6A7-F8F4A5D9885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876" b="7876"/>
          <a:stretch/>
        </p:blipFill>
        <p:spPr>
          <a:xfrm>
            <a:off x="0" y="0"/>
            <a:ext cx="12192000" cy="6858000"/>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0" y="0"/>
            <a:ext cx="6096000" cy="6858000"/>
          </a:xfrm>
          <a:solidFill>
            <a:srgbClr val="17458F">
              <a:alpha val="60000"/>
            </a:srgbClr>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667499" y="2141538"/>
            <a:ext cx="4978400" cy="1135062"/>
          </a:xfrm>
        </p:spPr>
        <p:txBody>
          <a:bodyPr/>
          <a:lstStyle/>
          <a:p>
            <a:r>
              <a:rPr lang="en-US" dirty="0"/>
              <a:t>Foundation Offerings</a:t>
            </a:r>
          </a:p>
        </p:txBody>
      </p:sp>
      <p:sp>
        <p:nvSpPr>
          <p:cNvPr id="3" name="Subtitle 2">
            <a:extLst>
              <a:ext uri="{FF2B5EF4-FFF2-40B4-BE49-F238E27FC236}">
                <a16:creationId xmlns:a16="http://schemas.microsoft.com/office/drawing/2014/main" id="{70E074D5-ADC0-4ACF-972E-82F6AA8E0F0D}"/>
              </a:ext>
            </a:extLst>
          </p:cNvPr>
          <p:cNvSpPr>
            <a:spLocks noGrp="1"/>
          </p:cNvSpPr>
          <p:nvPr>
            <p:ph type="subTitle" idx="1"/>
          </p:nvPr>
        </p:nvSpPr>
        <p:spPr>
          <a:xfrm>
            <a:off x="6663266" y="3383632"/>
            <a:ext cx="4986867" cy="2902868"/>
          </a:xfrm>
        </p:spPr>
        <p:txBody>
          <a:bodyPr>
            <a:normAutofit/>
          </a:bodyPr>
          <a:lstStyle/>
          <a:p>
            <a:pPr marL="457200" indent="-457200">
              <a:buFont typeface="Arial" panose="020B0604020202020204" pitchFamily="34" charset="0"/>
              <a:buChar char="•"/>
            </a:pPr>
            <a:r>
              <a:rPr lang="en-US" sz="2400" dirty="0"/>
              <a:t>District grants</a:t>
            </a:r>
          </a:p>
          <a:p>
            <a:pPr marL="457200" indent="-457200">
              <a:buFont typeface="Arial" panose="020B0604020202020204" pitchFamily="34" charset="0"/>
              <a:buChar char="•"/>
            </a:pPr>
            <a:r>
              <a:rPr lang="en-US" sz="2400" dirty="0"/>
              <a:t>Global grants</a:t>
            </a:r>
          </a:p>
          <a:p>
            <a:pPr marL="457200" indent="-457200">
              <a:buFont typeface="Arial" panose="020B0604020202020204" pitchFamily="34" charset="0"/>
              <a:buChar char="•"/>
            </a:pPr>
            <a:r>
              <a:rPr lang="en-US" sz="2400" dirty="0"/>
              <a:t>Disaster response grants</a:t>
            </a:r>
          </a:p>
          <a:p>
            <a:pPr marL="457200" indent="-457200">
              <a:buFont typeface="Arial" panose="020B0604020202020204" pitchFamily="34" charset="0"/>
              <a:buChar char="•"/>
            </a:pPr>
            <a:r>
              <a:rPr lang="en-US" sz="2400" dirty="0"/>
              <a:t>Peace Centers </a:t>
            </a:r>
          </a:p>
          <a:p>
            <a:pPr marL="457200" indent="-457200">
              <a:buFont typeface="Arial" panose="020B0604020202020204" pitchFamily="34" charset="0"/>
              <a:buChar char="•"/>
            </a:pPr>
            <a:r>
              <a:rPr lang="en-US" sz="2400" dirty="0"/>
              <a:t>Programs of Scale</a:t>
            </a:r>
          </a:p>
          <a:p>
            <a:endParaRPr lang="en-US" sz="2400" dirty="0"/>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extLst>
      <p:ext uri="{BB962C8B-B14F-4D97-AF65-F5344CB8AC3E}">
        <p14:creationId xmlns:p14="http://schemas.microsoft.com/office/powerpoint/2010/main" val="44899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74195" y="2046538"/>
            <a:ext cx="4978400" cy="1135062"/>
          </a:xfrm>
        </p:spPr>
        <p:txBody>
          <a:bodyPr/>
          <a:lstStyle/>
          <a:p>
            <a:pPr lvl="0"/>
            <a:r>
              <a:rPr lang="en-US" sz="4000" dirty="0"/>
              <a:t>Programs of scale</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65728" y="3383631"/>
            <a:ext cx="5312558" cy="3031683"/>
          </a:xfrm>
        </p:spPr>
        <p:txBody>
          <a:bodyPr>
            <a:normAutofit fontScale="92500" lnSpcReduction="10000"/>
          </a:bodyPr>
          <a:lstStyle/>
          <a:p>
            <a:pPr marL="342900" indent="-342900">
              <a:buFont typeface="Arial" panose="020B0604020202020204" pitchFamily="34" charset="0"/>
              <a:buChar char="•"/>
            </a:pPr>
            <a:r>
              <a:rPr lang="en-US" sz="2400" dirty="0"/>
              <a:t>Long-term activities that benefit large number of people</a:t>
            </a:r>
          </a:p>
          <a:p>
            <a:pPr marL="342900" indent="-342900">
              <a:buFont typeface="Arial" panose="020B0604020202020204" pitchFamily="34" charset="0"/>
              <a:buChar char="•"/>
            </a:pPr>
            <a:r>
              <a:rPr lang="en-US" sz="2400" dirty="0"/>
              <a:t>Alignment with areas of focus</a:t>
            </a:r>
          </a:p>
          <a:p>
            <a:pPr marL="342900" indent="-342900">
              <a:buFont typeface="Arial" panose="020B0604020202020204" pitchFamily="34" charset="0"/>
              <a:buChar char="•"/>
            </a:pPr>
            <a:r>
              <a:rPr lang="en-US" sz="2400" dirty="0"/>
              <a:t>World Fund award of $2 million; no additional Rotarian funding required</a:t>
            </a:r>
          </a:p>
          <a:p>
            <a:pPr marL="342900" indent="-342900">
              <a:buFont typeface="Arial" panose="020B0604020202020204" pitchFamily="34" charset="0"/>
              <a:buChar char="•"/>
            </a:pPr>
            <a:r>
              <a:rPr lang="en-US" sz="2400" dirty="0"/>
              <a:t>Implemented with partner organization(s)</a:t>
            </a:r>
          </a:p>
          <a:p>
            <a:pPr marL="342900" indent="-342900">
              <a:buFont typeface="Arial" panose="020B0604020202020204" pitchFamily="34" charset="0"/>
              <a:buChar char="•"/>
            </a:pPr>
            <a:r>
              <a:rPr lang="en-US" sz="2400" dirty="0"/>
              <a:t>Competitive two-step application process</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a:xfrm>
            <a:off x="5570184" y="115570"/>
            <a:ext cx="423334" cy="365125"/>
          </a:xfrm>
        </p:spPr>
        <p:txBody>
          <a:bodyPr/>
          <a:lstStyle/>
          <a:p>
            <a:fld id="{97A94E25-127B-4C48-AF96-44BA7B823777}" type="slidenum">
              <a:rPr lang="en-US" smtClean="0"/>
              <a:pPr/>
              <a:t>20</a:t>
            </a:fld>
            <a:endParaRPr lang="en-US" dirty="0"/>
          </a:p>
        </p:txBody>
      </p:sp>
      <p:pic>
        <p:nvPicPr>
          <p:cNvPr id="11" name="Picture Placeholder 10" descr="A picture containing person, people&#10;&#10;Description automatically generated">
            <a:extLst>
              <a:ext uri="{FF2B5EF4-FFF2-40B4-BE49-F238E27FC236}">
                <a16:creationId xmlns:a16="http://schemas.microsoft.com/office/drawing/2014/main" id="{28347355-7133-444C-ABFA-A47ABAA9439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576" r="20576"/>
          <a:stretch>
            <a:fillRect/>
          </a:stretch>
        </p:blipFill>
        <p:spPr>
          <a:xfrm>
            <a:off x="6096000" y="-1"/>
            <a:ext cx="6126791" cy="6892639"/>
          </a:xfrm>
        </p:spPr>
      </p:pic>
    </p:spTree>
    <p:extLst>
      <p:ext uri="{BB962C8B-B14F-4D97-AF65-F5344CB8AC3E}">
        <p14:creationId xmlns:p14="http://schemas.microsoft.com/office/powerpoint/2010/main" val="34508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group, people&#10;&#10;Description automatically generated">
            <a:extLst>
              <a:ext uri="{FF2B5EF4-FFF2-40B4-BE49-F238E27FC236}">
                <a16:creationId xmlns:a16="http://schemas.microsoft.com/office/drawing/2014/main" id="{79C27472-FD52-4CDA-A50E-D5637549A04B}"/>
              </a:ext>
            </a:extLst>
          </p:cNvPr>
          <p:cNvPicPr>
            <a:picLocks noChangeAspect="1"/>
          </p:cNvPicPr>
          <p:nvPr/>
        </p:nvPicPr>
        <p:blipFill rotWithShape="1">
          <a:blip r:embed="rId3">
            <a:extLst>
              <a:ext uri="{28A0092B-C50C-407E-A947-70E740481C1C}">
                <a14:useLocalDpi xmlns:a14="http://schemas.microsoft.com/office/drawing/2010/main" val="0"/>
              </a:ext>
            </a:extLst>
          </a:blip>
          <a:srcRect b="15688"/>
          <a:stretch/>
        </p:blipFill>
        <p:spPr>
          <a:xfrm>
            <a:off x="-9099" y="0"/>
            <a:ext cx="12201099" cy="6858000"/>
          </a:xfrm>
          <a:prstGeom prst="rect">
            <a:avLst/>
          </a:prstGeom>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xfrm>
            <a:off x="0" y="0"/>
            <a:ext cx="6096000" cy="6858000"/>
          </a:xfrm>
          <a:solidFill>
            <a:srgbClr val="17458F">
              <a:alpha val="60000"/>
            </a:srgbClr>
          </a:solidFill>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783771" y="2141538"/>
            <a:ext cx="4978400" cy="1135062"/>
          </a:xfrm>
        </p:spPr>
        <p:txBody>
          <a:bodyPr/>
          <a:lstStyle/>
          <a:p>
            <a:pPr lvl="0"/>
            <a:r>
              <a:rPr lang="en-US" dirty="0"/>
              <a:t>UPDATES</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21</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8164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ENVIRONMENT</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5181599" cy="4139225"/>
          </a:xfrm>
        </p:spPr>
        <p:txBody>
          <a:bodyPr>
            <a:normAutofit/>
          </a:bodyPr>
          <a:lstStyle/>
          <a:p>
            <a:pPr marL="173038" indent="-173038"/>
            <a:r>
              <a:rPr lang="en-US" dirty="0"/>
              <a:t>Unanimous decision to add area of focus: environment</a:t>
            </a:r>
          </a:p>
          <a:p>
            <a:pPr marL="173038" indent="-173038"/>
            <a:r>
              <a:rPr lang="en-US" dirty="0"/>
              <a:t>Officially launched July 2021</a:t>
            </a:r>
          </a:p>
          <a:p>
            <a:pPr marL="173038" indent="-173038"/>
            <a:r>
              <a:rPr lang="en-US" dirty="0"/>
              <a:t>Global grant applications now accepted</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22</a:t>
            </a:fld>
            <a:endParaRPr lang="en-US" dirty="0"/>
          </a:p>
        </p:txBody>
      </p:sp>
      <p:pic>
        <p:nvPicPr>
          <p:cNvPr id="6" name="Picture 5">
            <a:extLst>
              <a:ext uri="{FF2B5EF4-FFF2-40B4-BE49-F238E27FC236}">
                <a16:creationId xmlns:a16="http://schemas.microsoft.com/office/drawing/2014/main" id="{B28CBC54-F6F0-4DA3-B1B0-602F7D25335E}"/>
              </a:ext>
            </a:extLst>
          </p:cNvPr>
          <p:cNvPicPr>
            <a:picLocks noChangeAspect="1"/>
          </p:cNvPicPr>
          <p:nvPr/>
        </p:nvPicPr>
        <p:blipFill rotWithShape="1">
          <a:blip r:embed="rId3"/>
          <a:srcRect l="23046" t="15100" r="21156" b="12933"/>
          <a:stretch/>
        </p:blipFill>
        <p:spPr>
          <a:xfrm>
            <a:off x="6001873" y="1535370"/>
            <a:ext cx="6190127" cy="5322629"/>
          </a:xfrm>
          <a:prstGeom prst="rect">
            <a:avLst/>
          </a:prstGeom>
        </p:spPr>
      </p:pic>
    </p:spTree>
    <p:extLst>
      <p:ext uri="{BB962C8B-B14F-4D97-AF65-F5344CB8AC3E}">
        <p14:creationId xmlns:p14="http://schemas.microsoft.com/office/powerpoint/2010/main" val="42254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dirty="0">
                <a:solidFill>
                  <a:srgbClr val="FFFFFF"/>
                </a:solidFill>
                <a:latin typeface="+mj-lt"/>
                <a:ea typeface="+mj-ea"/>
                <a:cs typeface="+mj-cs"/>
              </a:rPr>
              <a:t>ENVIRONMENT STATS</a:t>
            </a:r>
          </a:p>
        </p:txBody>
      </p:sp>
      <p:sp>
        <p:nvSpPr>
          <p:cNvPr id="15" name="Rectangle 2">
            <a:extLst>
              <a:ext uri="{FF2B5EF4-FFF2-40B4-BE49-F238E27FC236}">
                <a16:creationId xmlns:a16="http://schemas.microsoft.com/office/drawing/2014/main" id="{21BECAF8-4785-4165-8D64-DFCB7907CF66}"/>
              </a:ext>
            </a:extLst>
          </p:cNvPr>
          <p:cNvSpPr>
            <a:spLocks noChangeArrowheads="1"/>
          </p:cNvSpPr>
          <p:nvPr/>
        </p:nvSpPr>
        <p:spPr bwMode="auto">
          <a:xfrm>
            <a:off x="812936" y="2494450"/>
            <a:ext cx="10738880" cy="43635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1524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a:ea typeface="+mn-ea"/>
                <a:cs typeface="+mn-cs"/>
              </a:rPr>
              <a:t>	2021-22 Environment stats</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94E25-127B-4C48-AF96-44BA7B823777}" type="slidenum">
              <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14" name="Content Placeholder 13">
            <a:extLst>
              <a:ext uri="{FF2B5EF4-FFF2-40B4-BE49-F238E27FC236}">
                <a16:creationId xmlns:a16="http://schemas.microsoft.com/office/drawing/2014/main" id="{9C8163A7-20D6-408A-BF73-485A238CE0A2}"/>
              </a:ext>
            </a:extLst>
          </p:cNvPr>
          <p:cNvGraphicFramePr>
            <a:graphicFrameLocks noGrp="1"/>
          </p:cNvGraphicFramePr>
          <p:nvPr>
            <p:ph idx="1"/>
          </p:nvPr>
        </p:nvGraphicFramePr>
        <p:xfrm>
          <a:off x="1100380" y="2929180"/>
          <a:ext cx="10122824" cy="3453332"/>
        </p:xfrm>
        <a:graphic>
          <a:graphicData uri="http://schemas.openxmlformats.org/drawingml/2006/table">
            <a:tbl>
              <a:tblPr firstRow="1" firstCol="1" bandRow="1">
                <a:tableStyleId>{69012ECD-51FC-41F1-AA8D-1B2483CD663E}</a:tableStyleId>
              </a:tblPr>
              <a:tblGrid>
                <a:gridCol w="3378777">
                  <a:extLst>
                    <a:ext uri="{9D8B030D-6E8A-4147-A177-3AD203B41FA5}">
                      <a16:colId xmlns:a16="http://schemas.microsoft.com/office/drawing/2014/main" val="949046403"/>
                    </a:ext>
                  </a:extLst>
                </a:gridCol>
                <a:gridCol w="2059998">
                  <a:extLst>
                    <a:ext uri="{9D8B030D-6E8A-4147-A177-3AD203B41FA5}">
                      <a16:colId xmlns:a16="http://schemas.microsoft.com/office/drawing/2014/main" val="1256278442"/>
                    </a:ext>
                  </a:extLst>
                </a:gridCol>
                <a:gridCol w="2088232">
                  <a:extLst>
                    <a:ext uri="{9D8B030D-6E8A-4147-A177-3AD203B41FA5}">
                      <a16:colId xmlns:a16="http://schemas.microsoft.com/office/drawing/2014/main" val="2605245330"/>
                    </a:ext>
                  </a:extLst>
                </a:gridCol>
                <a:gridCol w="2595817">
                  <a:extLst>
                    <a:ext uri="{9D8B030D-6E8A-4147-A177-3AD203B41FA5}">
                      <a16:colId xmlns:a16="http://schemas.microsoft.com/office/drawing/2014/main" val="2956104889"/>
                    </a:ext>
                  </a:extLst>
                </a:gridCol>
              </a:tblGrid>
              <a:tr h="1125928">
                <a:tc>
                  <a:txBody>
                    <a:bodyPr/>
                    <a:lstStyle/>
                    <a:p>
                      <a:pPr marL="0" marR="0">
                        <a:lnSpc>
                          <a:spcPct val="105000"/>
                        </a:lnSpc>
                        <a:spcBef>
                          <a:spcPts val="0"/>
                        </a:spcBef>
                        <a:spcAft>
                          <a:spcPts val="0"/>
                        </a:spcAft>
                      </a:pPr>
                      <a:r>
                        <a:rPr lang="en-US" sz="2000" b="1" dirty="0">
                          <a:solidFill>
                            <a:srgbClr val="000000"/>
                          </a:solidFill>
                          <a:effectLst/>
                        </a:rPr>
                        <a:t>Area of Focus / Activity Type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dirty="0">
                          <a:solidFill>
                            <a:srgbClr val="000000"/>
                          </a:solidFill>
                          <a:effectLst/>
                        </a:rPr>
                        <a:t>Number of Grants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World Fund</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Total Funding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extLst>
                  <a:ext uri="{0D108BD9-81ED-4DB2-BD59-A6C34878D82A}">
                    <a16:rowId xmlns:a16="http://schemas.microsoft.com/office/drawing/2014/main" val="2400653235"/>
                  </a:ext>
                </a:extLst>
              </a:tr>
              <a:tr h="600738">
                <a:tc>
                  <a:txBody>
                    <a:bodyPr/>
                    <a:lstStyle/>
                    <a:p>
                      <a:pPr marL="0" marR="0">
                        <a:lnSpc>
                          <a:spcPct val="105000"/>
                        </a:lnSpc>
                        <a:spcBef>
                          <a:spcPts val="0"/>
                        </a:spcBef>
                        <a:spcAft>
                          <a:spcPts val="0"/>
                        </a:spcAft>
                      </a:pPr>
                      <a:r>
                        <a:rPr lang="en-US" sz="2000" b="1">
                          <a:solidFill>
                            <a:srgbClr val="000000"/>
                          </a:solidFill>
                          <a:effectLst/>
                        </a:rPr>
                        <a:t>Environment</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33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$623,218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$1,928,012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extLst>
                  <a:ext uri="{0D108BD9-81ED-4DB2-BD59-A6C34878D82A}">
                    <a16:rowId xmlns:a16="http://schemas.microsoft.com/office/drawing/2014/main" val="236955084"/>
                  </a:ext>
                </a:extLst>
              </a:tr>
              <a:tr h="1125928">
                <a:tc>
                  <a:txBody>
                    <a:bodyPr/>
                    <a:lstStyle/>
                    <a:p>
                      <a:pPr marL="0" marR="0" indent="152400">
                        <a:lnSpc>
                          <a:spcPct val="105000"/>
                        </a:lnSpc>
                        <a:spcBef>
                          <a:spcPts val="0"/>
                        </a:spcBef>
                        <a:spcAft>
                          <a:spcPts val="0"/>
                        </a:spcAft>
                      </a:pPr>
                      <a:r>
                        <a:rPr lang="en-US" sz="2000" b="1" dirty="0">
                          <a:solidFill>
                            <a:srgbClr val="000000"/>
                          </a:solidFill>
                          <a:effectLst/>
                        </a:rPr>
                        <a:t>Humanitarian projects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22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$453,023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$1,441,150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extLst>
                  <a:ext uri="{0D108BD9-81ED-4DB2-BD59-A6C34878D82A}">
                    <a16:rowId xmlns:a16="http://schemas.microsoft.com/office/drawing/2014/main" val="4115019804"/>
                  </a:ext>
                </a:extLst>
              </a:tr>
              <a:tr h="600738">
                <a:tc>
                  <a:txBody>
                    <a:bodyPr/>
                    <a:lstStyle/>
                    <a:p>
                      <a:pPr marL="0" marR="0" indent="152400">
                        <a:lnSpc>
                          <a:spcPct val="105000"/>
                        </a:lnSpc>
                        <a:spcBef>
                          <a:spcPts val="0"/>
                        </a:spcBef>
                        <a:spcAft>
                          <a:spcPts val="0"/>
                        </a:spcAft>
                      </a:pPr>
                      <a:r>
                        <a:rPr lang="en-US" sz="2000" b="1">
                          <a:solidFill>
                            <a:srgbClr val="000000"/>
                          </a:solidFill>
                          <a:effectLst/>
                        </a:rPr>
                        <a:t>Scholar</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11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a:solidFill>
                            <a:srgbClr val="000000"/>
                          </a:solidFill>
                          <a:effectLst/>
                        </a:rPr>
                        <a:t>$170,195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tc>
                  <a:txBody>
                    <a:bodyPr/>
                    <a:lstStyle/>
                    <a:p>
                      <a:pPr marL="0" marR="0" algn="r">
                        <a:lnSpc>
                          <a:spcPct val="105000"/>
                        </a:lnSpc>
                        <a:spcBef>
                          <a:spcPts val="0"/>
                        </a:spcBef>
                        <a:spcAft>
                          <a:spcPts val="0"/>
                        </a:spcAft>
                      </a:pPr>
                      <a:r>
                        <a:rPr lang="en-US" sz="2000" b="1" dirty="0">
                          <a:solidFill>
                            <a:srgbClr val="000000"/>
                          </a:solidFill>
                          <a:effectLst/>
                        </a:rPr>
                        <a:t>$486,862</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409" marR="81409" marT="0" marB="0" anchor="b"/>
                </a:tc>
                <a:extLst>
                  <a:ext uri="{0D108BD9-81ED-4DB2-BD59-A6C34878D82A}">
                    <a16:rowId xmlns:a16="http://schemas.microsoft.com/office/drawing/2014/main" val="747636165"/>
                  </a:ext>
                </a:extLst>
              </a:tr>
            </a:tbl>
          </a:graphicData>
        </a:graphic>
      </p:graphicFrame>
    </p:spTree>
    <p:extLst>
      <p:ext uri="{BB962C8B-B14F-4D97-AF65-F5344CB8AC3E}">
        <p14:creationId xmlns:p14="http://schemas.microsoft.com/office/powerpoint/2010/main" val="1198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ROTARACT PARTICIPATION IN GRANTS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7128932" cy="4139225"/>
          </a:xfrm>
        </p:spPr>
        <p:txBody>
          <a:bodyPr>
            <a:normAutofit/>
          </a:bodyPr>
          <a:lstStyle/>
          <a:p>
            <a:pPr marL="173038" indent="-173038"/>
            <a:r>
              <a:rPr lang="en-US" sz="2800" dirty="0"/>
              <a:t>January 2022: Rotaract clubs may be included in district grant spending plans</a:t>
            </a:r>
          </a:p>
          <a:p>
            <a:pPr marL="173038" indent="-173038"/>
            <a:r>
              <a:rPr lang="en-US" sz="2800" dirty="0"/>
              <a:t>July 2022: Rotaract clubs can apply for global grants</a:t>
            </a:r>
          </a:p>
          <a:p>
            <a:pPr marL="401638" lvl="1" indent="-173038"/>
            <a:r>
              <a:rPr lang="en-US" sz="2800" dirty="0"/>
              <a:t>Prior experience with global grants</a:t>
            </a:r>
          </a:p>
          <a:p>
            <a:pPr marL="401638" lvl="1" indent="-173038"/>
            <a:r>
              <a:rPr lang="en-US" sz="2800" dirty="0"/>
              <a:t>Partner with Rotary club</a:t>
            </a:r>
          </a:p>
          <a:p>
            <a:pPr marL="173038" indent="-173038"/>
            <a:r>
              <a:rPr lang="en-US" sz="2800" dirty="0"/>
              <a:t>Suggestion: Start with district grants then move to global grants.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24</a:t>
            </a:fld>
            <a:endParaRPr lang="en-US" dirty="0"/>
          </a:p>
        </p:txBody>
      </p:sp>
      <p:pic>
        <p:nvPicPr>
          <p:cNvPr id="4" name="Picture 3" descr="A picture containing computer&#10;&#10;Description automatically generated">
            <a:extLst>
              <a:ext uri="{FF2B5EF4-FFF2-40B4-BE49-F238E27FC236}">
                <a16:creationId xmlns:a16="http://schemas.microsoft.com/office/drawing/2014/main" id="{3FF14BD3-669E-41F4-9A7E-DEA097C8489E}"/>
              </a:ext>
            </a:extLst>
          </p:cNvPr>
          <p:cNvPicPr>
            <a:picLocks noChangeAspect="1"/>
          </p:cNvPicPr>
          <p:nvPr/>
        </p:nvPicPr>
        <p:blipFill rotWithShape="1">
          <a:blip r:embed="rId3">
            <a:extLst>
              <a:ext uri="{28A0092B-C50C-407E-A947-70E740481C1C}">
                <a14:useLocalDpi xmlns:a14="http://schemas.microsoft.com/office/drawing/2010/main" val="0"/>
              </a:ext>
            </a:extLst>
          </a:blip>
          <a:srcRect b="22456"/>
          <a:stretch/>
        </p:blipFill>
        <p:spPr>
          <a:xfrm>
            <a:off x="7620000" y="1540043"/>
            <a:ext cx="4572000" cy="5317957"/>
          </a:xfrm>
          <a:prstGeom prst="rect">
            <a:avLst/>
          </a:prstGeom>
        </p:spPr>
      </p:pic>
    </p:spTree>
    <p:extLst>
      <p:ext uri="{BB962C8B-B14F-4D97-AF65-F5344CB8AC3E}">
        <p14:creationId xmlns:p14="http://schemas.microsoft.com/office/powerpoint/2010/main" val="306145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lvl="0"/>
            <a:r>
              <a:rPr lang="en-US" sz="4000" dirty="0"/>
              <a:t>Terms and conditions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5045074" cy="3815375"/>
          </a:xfrm>
        </p:spPr>
        <p:txBody>
          <a:bodyPr>
            <a:normAutofit/>
          </a:bodyPr>
          <a:lstStyle/>
          <a:p>
            <a:pPr marL="0" indent="0">
              <a:buNone/>
            </a:pPr>
            <a:r>
              <a:rPr lang="en-US" sz="3600" dirty="0"/>
              <a:t>Terms and Conditions are now available in separate versions. One for Global Grants and one for District Grants.</a:t>
            </a:r>
          </a:p>
          <a:p>
            <a:pPr marL="173038" indent="-173038"/>
            <a:endParaRPr lang="en-US" dirty="0"/>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731C90D7-F5F3-4928-A5FE-AAE74BACBF8B}"/>
              </a:ext>
            </a:extLst>
          </p:cNvPr>
          <p:cNvPicPr/>
          <p:nvPr/>
        </p:nvPicPr>
        <p:blipFill rotWithShape="1">
          <a:blip r:embed="rId3"/>
          <a:srcRect l="28520" t="1282" r="28520" b="1282"/>
          <a:stretch/>
        </p:blipFill>
        <p:spPr bwMode="auto">
          <a:xfrm>
            <a:off x="6412547" y="2085192"/>
            <a:ext cx="3749040" cy="42062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636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AREA OF FOCUS GUIDELINES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0B74772-2FDC-B25F-53F8-13017CCD3ED2}"/>
              </a:ext>
            </a:extLst>
          </p:cNvPr>
          <p:cNvPicPr>
            <a:picLocks noChangeAspect="1"/>
          </p:cNvPicPr>
          <p:nvPr/>
        </p:nvPicPr>
        <p:blipFill>
          <a:blip r:embed="rId4"/>
          <a:stretch>
            <a:fillRect/>
          </a:stretch>
        </p:blipFill>
        <p:spPr>
          <a:xfrm>
            <a:off x="456660" y="1730241"/>
            <a:ext cx="263046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7" name="Picture 16">
            <a:extLst>
              <a:ext uri="{FF2B5EF4-FFF2-40B4-BE49-F238E27FC236}">
                <a16:creationId xmlns:a16="http://schemas.microsoft.com/office/drawing/2014/main" id="{A3A9919B-7405-E165-70C1-5359235D3D01}"/>
              </a:ext>
            </a:extLst>
          </p:cNvPr>
          <p:cNvPicPr>
            <a:picLocks noChangeAspect="1"/>
          </p:cNvPicPr>
          <p:nvPr/>
        </p:nvPicPr>
        <p:blipFill>
          <a:blip r:embed="rId5"/>
          <a:stretch>
            <a:fillRect/>
          </a:stretch>
        </p:blipFill>
        <p:spPr>
          <a:xfrm>
            <a:off x="1692833" y="1917948"/>
            <a:ext cx="263024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9" name="Picture 18">
            <a:extLst>
              <a:ext uri="{FF2B5EF4-FFF2-40B4-BE49-F238E27FC236}">
                <a16:creationId xmlns:a16="http://schemas.microsoft.com/office/drawing/2014/main" id="{CC353E7B-7B4B-E413-EBCF-45328C7FC03A}"/>
              </a:ext>
            </a:extLst>
          </p:cNvPr>
          <p:cNvPicPr>
            <a:picLocks noChangeAspect="1"/>
          </p:cNvPicPr>
          <p:nvPr/>
        </p:nvPicPr>
        <p:blipFill>
          <a:blip r:embed="rId6"/>
          <a:stretch>
            <a:fillRect/>
          </a:stretch>
        </p:blipFill>
        <p:spPr>
          <a:xfrm>
            <a:off x="2963535" y="2105655"/>
            <a:ext cx="2595716"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2" name="Picture 11">
            <a:extLst>
              <a:ext uri="{FF2B5EF4-FFF2-40B4-BE49-F238E27FC236}">
                <a16:creationId xmlns:a16="http://schemas.microsoft.com/office/drawing/2014/main" id="{49519FCB-3B2F-6A43-3B9A-66B3055EE596}"/>
              </a:ext>
            </a:extLst>
          </p:cNvPr>
          <p:cNvPicPr>
            <a:picLocks noChangeAspect="1"/>
          </p:cNvPicPr>
          <p:nvPr/>
        </p:nvPicPr>
        <p:blipFill>
          <a:blip r:embed="rId7"/>
          <a:stretch>
            <a:fillRect/>
          </a:stretch>
        </p:blipFill>
        <p:spPr>
          <a:xfrm>
            <a:off x="4584884" y="2357466"/>
            <a:ext cx="260724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1" name="Picture 20">
            <a:extLst>
              <a:ext uri="{FF2B5EF4-FFF2-40B4-BE49-F238E27FC236}">
                <a16:creationId xmlns:a16="http://schemas.microsoft.com/office/drawing/2014/main" id="{F00B0F7F-9CF2-49B2-7587-5F6A2CE8E17F}"/>
              </a:ext>
            </a:extLst>
          </p:cNvPr>
          <p:cNvPicPr>
            <a:picLocks noChangeAspect="1"/>
          </p:cNvPicPr>
          <p:nvPr/>
        </p:nvPicPr>
        <p:blipFill>
          <a:blip r:embed="rId8"/>
          <a:stretch>
            <a:fillRect/>
          </a:stretch>
        </p:blipFill>
        <p:spPr>
          <a:xfrm>
            <a:off x="6007716" y="2541348"/>
            <a:ext cx="265471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4" name="Picture 13">
            <a:extLst>
              <a:ext uri="{FF2B5EF4-FFF2-40B4-BE49-F238E27FC236}">
                <a16:creationId xmlns:a16="http://schemas.microsoft.com/office/drawing/2014/main" id="{B4CC9CCE-2FE4-1F1A-B56A-FBE89DD74854}"/>
              </a:ext>
            </a:extLst>
          </p:cNvPr>
          <p:cNvPicPr>
            <a:picLocks noChangeAspect="1"/>
          </p:cNvPicPr>
          <p:nvPr/>
        </p:nvPicPr>
        <p:blipFill>
          <a:blip r:embed="rId9"/>
          <a:stretch>
            <a:fillRect/>
          </a:stretch>
        </p:blipFill>
        <p:spPr>
          <a:xfrm>
            <a:off x="7505475" y="2773757"/>
            <a:ext cx="2653237"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3" name="Picture 22">
            <a:extLst>
              <a:ext uri="{FF2B5EF4-FFF2-40B4-BE49-F238E27FC236}">
                <a16:creationId xmlns:a16="http://schemas.microsoft.com/office/drawing/2014/main" id="{AA912BD8-5BA0-4F77-436A-4786368D2A44}"/>
              </a:ext>
            </a:extLst>
          </p:cNvPr>
          <p:cNvPicPr>
            <a:picLocks noChangeAspect="1"/>
          </p:cNvPicPr>
          <p:nvPr/>
        </p:nvPicPr>
        <p:blipFill>
          <a:blip r:embed="rId10"/>
          <a:stretch>
            <a:fillRect/>
          </a:stretch>
        </p:blipFill>
        <p:spPr>
          <a:xfrm>
            <a:off x="9138547" y="2958997"/>
            <a:ext cx="2593474" cy="3657600"/>
          </a:xfrm>
          <a:prstGeom prst="rect">
            <a:avLst/>
          </a:prstGeom>
          <a:ln>
            <a:solidFill>
              <a:srgbClr val="BCBDC0"/>
            </a:solidFill>
          </a:ln>
          <a:effectLst>
            <a:outerShdw blurRad="50800" dist="38100" dir="2700000" algn="tl" rotWithShape="0">
              <a:srgbClr val="BCBDC0">
                <a:alpha val="40000"/>
              </a:srgbClr>
            </a:outerShdw>
          </a:effectLst>
        </p:spPr>
      </p:pic>
    </p:spTree>
    <p:custDataLst>
      <p:tags r:id="rId1"/>
    </p:custDataLst>
    <p:extLst>
      <p:ext uri="{BB962C8B-B14F-4D97-AF65-F5344CB8AC3E}">
        <p14:creationId xmlns:p14="http://schemas.microsoft.com/office/powerpoint/2010/main" val="365123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RESOURCES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27</a:t>
            </a:fld>
            <a:endParaRPr lang="en-US" dirty="0"/>
          </a:p>
        </p:txBody>
      </p:sp>
      <p:pic>
        <p:nvPicPr>
          <p:cNvPr id="9" name="Picture 2">
            <a:extLst>
              <a:ext uri="{FF2B5EF4-FFF2-40B4-BE49-F238E27FC236}">
                <a16:creationId xmlns:a16="http://schemas.microsoft.com/office/drawing/2014/main" id="{8DE49C77-23DE-49C7-9027-7AB75B12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416" y="1888866"/>
            <a:ext cx="2798466" cy="3776902"/>
          </a:xfrm>
          <a:prstGeom prst="rect">
            <a:avLst/>
          </a:prstGeom>
          <a:noFill/>
          <a:ln w="9525">
            <a:solidFill>
              <a:srgbClr val="BCBDC0"/>
            </a:solidFill>
            <a:miter lim="800000"/>
            <a:headEnd/>
            <a:tailEnd/>
          </a:ln>
          <a:effectLst>
            <a:outerShdw blurRad="50800" dist="50800" dir="2700000" algn="ctr" rotWithShape="0">
              <a:srgbClr val="BCBDC0"/>
            </a:outerShdw>
          </a:effectLst>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4AE405E5-D62D-4EC4-9212-BB6CD60FE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09" b="3555"/>
          <a:stretch/>
        </p:blipFill>
        <p:spPr>
          <a:xfrm>
            <a:off x="3579334" y="3869237"/>
            <a:ext cx="3795346" cy="2466975"/>
          </a:xfrm>
          <a:prstGeom prst="rect">
            <a:avLst/>
          </a:prstGeom>
          <a:ln>
            <a:solidFill>
              <a:srgbClr val="BCBDC0"/>
            </a:solidFill>
            <a:miter lim="800000"/>
          </a:ln>
          <a:effectLst>
            <a:outerShdw blurRad="50800" dist="50800" dir="2700000" algn="tl" rotWithShape="0">
              <a:srgbClr val="BCBDC0"/>
            </a:outerShdw>
          </a:effectLst>
        </p:spPr>
      </p:pic>
      <p:pic>
        <p:nvPicPr>
          <p:cNvPr id="11" name="Picture 10">
            <a:extLst>
              <a:ext uri="{FF2B5EF4-FFF2-40B4-BE49-F238E27FC236}">
                <a16:creationId xmlns:a16="http://schemas.microsoft.com/office/drawing/2014/main" id="{7F67D63F-4EB6-451F-AEC0-AFC68167C9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71517" y="2242891"/>
            <a:ext cx="4140833" cy="2496203"/>
          </a:xfrm>
          <a:prstGeom prst="rect">
            <a:avLst/>
          </a:prstGeom>
          <a:ln>
            <a:solidFill>
              <a:srgbClr val="BCBDC0"/>
            </a:solidFill>
            <a:miter lim="800000"/>
          </a:ln>
          <a:effectLst>
            <a:outerShdw blurRad="50800" dist="50800" dir="2700000" algn="ctr" rotWithShape="0">
              <a:srgbClr val="BCBDC0"/>
            </a:outerShdw>
          </a:effectLst>
        </p:spPr>
      </p:pic>
      <p:pic>
        <p:nvPicPr>
          <p:cNvPr id="12" name="Picture 11">
            <a:extLst>
              <a:ext uri="{FF2B5EF4-FFF2-40B4-BE49-F238E27FC236}">
                <a16:creationId xmlns:a16="http://schemas.microsoft.com/office/drawing/2014/main" id="{AAEF36C8-E138-428E-9E0F-C4A246A32A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042" y="2599406"/>
            <a:ext cx="2995885" cy="3905250"/>
          </a:xfrm>
          <a:prstGeom prst="rect">
            <a:avLst/>
          </a:prstGeom>
          <a:ln>
            <a:solidFill>
              <a:srgbClr val="BCBDC0"/>
            </a:solidFill>
            <a:miter lim="800000"/>
          </a:ln>
          <a:effectLst>
            <a:outerShdw blurRad="50800" dist="50800" dir="2700000" algn="tl" rotWithShape="0">
              <a:srgbClr val="BCBDC0"/>
            </a:outerShdw>
          </a:effectLst>
        </p:spPr>
      </p:pic>
    </p:spTree>
    <p:extLst>
      <p:ext uri="{BB962C8B-B14F-4D97-AF65-F5344CB8AC3E}">
        <p14:creationId xmlns:p14="http://schemas.microsoft.com/office/powerpoint/2010/main" val="248539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745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28</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D912152-5304-436E-8900-D9AF8400A5D2}"/>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xfrm>
            <a:off x="0" y="0"/>
            <a:ext cx="6096000" cy="6858000"/>
          </a:xfrm>
          <a:solidFill>
            <a:srgbClr val="17458F">
              <a:alpha val="60000"/>
            </a:srgbClr>
          </a:solidFill>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783771" y="1640115"/>
            <a:ext cx="4978400" cy="1636486"/>
          </a:xfrm>
        </p:spPr>
        <p:txBody>
          <a:bodyPr/>
          <a:lstStyle/>
          <a:p>
            <a:pPr lvl="0"/>
            <a:r>
              <a:rPr lang="en-US" dirty="0"/>
              <a:t>GRANT STATISTICS</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671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dirty="0"/>
              <a:t>2021-22 GRANT STATISTICS</a:t>
            </a:r>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45205" y="1909257"/>
            <a:ext cx="8662635" cy="4656166"/>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381000" y="2004266"/>
            <a:ext cx="3635677"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Arial" charset="0"/>
                <a:cs typeface="Arial" panose="020B0604020202020204" pitchFamily="34" charset="0"/>
              </a:rPr>
              <a:t>District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Arial" charset="0"/>
                <a:cs typeface="Arial" panose="020B0604020202020204" pitchFamily="34" charset="0"/>
              </a:rPr>
              <a:t>478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Arial" charset="0"/>
                <a:cs typeface="Arial" panose="020B0604020202020204" pitchFamily="34" charset="0"/>
              </a:rPr>
              <a:t>$27 million</a:t>
            </a:r>
          </a:p>
        </p:txBody>
      </p:sp>
      <p:sp>
        <p:nvSpPr>
          <p:cNvPr id="5" name="TextBox 4">
            <a:extLst>
              <a:ext uri="{FF2B5EF4-FFF2-40B4-BE49-F238E27FC236}">
                <a16:creationId xmlns:a16="http://schemas.microsoft.com/office/drawing/2014/main" id="{59F620A7-35F9-417A-AA6C-E01FDFC39241}"/>
              </a:ext>
            </a:extLst>
          </p:cNvPr>
          <p:cNvSpPr txBox="1"/>
          <p:nvPr/>
        </p:nvSpPr>
        <p:spPr>
          <a:xfrm>
            <a:off x="381000" y="4284844"/>
            <a:ext cx="3432517"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Arial" charset="0"/>
                <a:cs typeface="Arial" panose="020B0604020202020204" pitchFamily="34" charset="0"/>
              </a:rPr>
              <a:t>Global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Arial" charset="0"/>
                <a:cs typeface="Arial" panose="020B0604020202020204" pitchFamily="34" charset="0"/>
              </a:rPr>
              <a:t>1,199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Arial" charset="0"/>
                <a:cs typeface="Arial" panose="020B0604020202020204" pitchFamily="34" charset="0"/>
              </a:rPr>
              <a:t>$73 million</a:t>
            </a:r>
          </a:p>
        </p:txBody>
      </p:sp>
    </p:spTree>
    <p:extLst>
      <p:ext uri="{BB962C8B-B14F-4D97-AF65-F5344CB8AC3E}">
        <p14:creationId xmlns:p14="http://schemas.microsoft.com/office/powerpoint/2010/main" val="198522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fontScale="90000"/>
          </a:bodyPr>
          <a:lstStyle/>
          <a:p>
            <a:pPr lvl="0"/>
            <a:r>
              <a:rPr lang="en-US" dirty="0"/>
              <a:t>2021-22 GRANT STATISTICS – worldwide</a:t>
            </a:r>
            <a:br>
              <a:rPr lang="en-US" dirty="0"/>
            </a:br>
            <a:r>
              <a:rPr lang="en-US" sz="2400" dirty="0"/>
              <a:t>(UNAUDITED)</a:t>
            </a:r>
            <a:endParaRPr lang="en-US" dirty="0"/>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6" name="Table 6">
            <a:extLst>
              <a:ext uri="{FF2B5EF4-FFF2-40B4-BE49-F238E27FC236}">
                <a16:creationId xmlns:a16="http://schemas.microsoft.com/office/drawing/2014/main" id="{D6D0D0FE-8C61-4075-92AC-D2A176BB7127}"/>
              </a:ext>
            </a:extLst>
          </p:cNvPr>
          <p:cNvGraphicFramePr>
            <a:graphicFrameLocks noGrp="1"/>
          </p:cNvGraphicFramePr>
          <p:nvPr>
            <p:ph idx="1"/>
            <p:extLst>
              <p:ext uri="{D42A27DB-BD31-4B8C-83A1-F6EECF244321}">
                <p14:modId xmlns:p14="http://schemas.microsoft.com/office/powerpoint/2010/main" val="3365231752"/>
              </p:ext>
            </p:extLst>
          </p:nvPr>
        </p:nvGraphicFramePr>
        <p:xfrm>
          <a:off x="342900" y="1790202"/>
          <a:ext cx="11506200" cy="1584960"/>
        </p:xfrm>
        <a:graphic>
          <a:graphicData uri="http://schemas.openxmlformats.org/drawingml/2006/table">
            <a:tbl>
              <a:tblPr firstRow="1" bandRow="1">
                <a:tableStyleId>{5C22544A-7EE6-4342-B048-85BDC9FD1C3A}</a:tableStyleId>
              </a:tblPr>
              <a:tblGrid>
                <a:gridCol w="4477294">
                  <a:extLst>
                    <a:ext uri="{9D8B030D-6E8A-4147-A177-3AD203B41FA5}">
                      <a16:colId xmlns:a16="http://schemas.microsoft.com/office/drawing/2014/main" val="3029835167"/>
                    </a:ext>
                  </a:extLst>
                </a:gridCol>
                <a:gridCol w="3790406">
                  <a:extLst>
                    <a:ext uri="{9D8B030D-6E8A-4147-A177-3AD203B41FA5}">
                      <a16:colId xmlns:a16="http://schemas.microsoft.com/office/drawing/2014/main" val="282688777"/>
                    </a:ext>
                  </a:extLst>
                </a:gridCol>
                <a:gridCol w="3238500">
                  <a:extLst>
                    <a:ext uri="{9D8B030D-6E8A-4147-A177-3AD203B41FA5}">
                      <a16:colId xmlns:a16="http://schemas.microsoft.com/office/drawing/2014/main" val="993048408"/>
                    </a:ext>
                  </a:extLst>
                </a:gridCol>
              </a:tblGrid>
              <a:tr h="370840">
                <a:tc>
                  <a:txBody>
                    <a:bodyPr/>
                    <a:lstStyle/>
                    <a:p>
                      <a:r>
                        <a:rPr lang="en-US" sz="2000" dirty="0"/>
                        <a:t>Grant type</a:t>
                      </a:r>
                    </a:p>
                  </a:txBody>
                  <a:tcPr>
                    <a:solidFill>
                      <a:srgbClr val="005DAA"/>
                    </a:solidFill>
                  </a:tcPr>
                </a:tc>
                <a:tc>
                  <a:txBody>
                    <a:bodyPr/>
                    <a:lstStyle/>
                    <a:p>
                      <a:r>
                        <a:rPr lang="en-US" sz="2000" dirty="0"/>
                        <a:t>Number of grants approved</a:t>
                      </a:r>
                    </a:p>
                  </a:txBody>
                  <a:tcPr>
                    <a:solidFill>
                      <a:srgbClr val="005DAA"/>
                    </a:solidFill>
                  </a:tcPr>
                </a:tc>
                <a:tc>
                  <a:txBody>
                    <a:bodyPr/>
                    <a:lstStyle/>
                    <a:p>
                      <a:r>
                        <a:rPr lang="en-US" sz="2000" dirty="0"/>
                        <a:t>Total funding</a:t>
                      </a:r>
                    </a:p>
                  </a:txBody>
                  <a:tcPr>
                    <a:solidFill>
                      <a:srgbClr val="005DAA"/>
                    </a:solidFill>
                  </a:tcPr>
                </a:tc>
                <a:extLst>
                  <a:ext uri="{0D108BD9-81ED-4DB2-BD59-A6C34878D82A}">
                    <a16:rowId xmlns:a16="http://schemas.microsoft.com/office/drawing/2014/main" val="2465495467"/>
                  </a:ext>
                </a:extLst>
              </a:tr>
              <a:tr h="370840">
                <a:tc>
                  <a:txBody>
                    <a:bodyPr/>
                    <a:lstStyle/>
                    <a:p>
                      <a:endParaRPr lang="en-US" sz="2000" dirty="0"/>
                    </a:p>
                  </a:txBody>
                  <a:tcPr/>
                </a:tc>
                <a:tc>
                  <a:txBody>
                    <a:bodyPr/>
                    <a:lstStyle/>
                    <a:p>
                      <a:pPr algn="r"/>
                      <a:endParaRPr lang="en-US" sz="2000" dirty="0"/>
                    </a:p>
                  </a:txBody>
                  <a:tcPr/>
                </a:tc>
                <a:tc>
                  <a:txBody>
                    <a:bodyPr/>
                    <a:lstStyle/>
                    <a:p>
                      <a:pPr algn="r"/>
                      <a:endParaRPr lang="en-US" sz="2000" dirty="0"/>
                    </a:p>
                  </a:txBody>
                  <a:tcPr/>
                </a:tc>
                <a:extLst>
                  <a:ext uri="{0D108BD9-81ED-4DB2-BD59-A6C34878D82A}">
                    <a16:rowId xmlns:a16="http://schemas.microsoft.com/office/drawing/2014/main" val="1810545425"/>
                  </a:ext>
                </a:extLst>
              </a:tr>
              <a:tr h="370840">
                <a:tc>
                  <a:txBody>
                    <a:bodyPr/>
                    <a:lstStyle/>
                    <a:p>
                      <a:r>
                        <a:rPr lang="en-US" sz="2000" dirty="0"/>
                        <a:t>District grants</a:t>
                      </a:r>
                    </a:p>
                  </a:txBody>
                  <a:tcPr/>
                </a:tc>
                <a:tc>
                  <a:txBody>
                    <a:bodyPr/>
                    <a:lstStyle/>
                    <a:p>
                      <a:pPr algn="r"/>
                      <a:r>
                        <a:rPr lang="en-US" sz="2000" dirty="0"/>
                        <a:t>478</a:t>
                      </a:r>
                    </a:p>
                  </a:txBody>
                  <a:tcPr/>
                </a:tc>
                <a:tc>
                  <a:txBody>
                    <a:bodyPr/>
                    <a:lstStyle/>
                    <a:p>
                      <a:pPr algn="r"/>
                      <a:r>
                        <a:rPr lang="en-US" sz="2000" dirty="0"/>
                        <a:t>$28,763,662</a:t>
                      </a:r>
                    </a:p>
                  </a:txBody>
                  <a:tcPr/>
                </a:tc>
                <a:extLst>
                  <a:ext uri="{0D108BD9-81ED-4DB2-BD59-A6C34878D82A}">
                    <a16:rowId xmlns:a16="http://schemas.microsoft.com/office/drawing/2014/main" val="3700420253"/>
                  </a:ext>
                </a:extLst>
              </a:tr>
              <a:tr h="370840">
                <a:tc>
                  <a:txBody>
                    <a:bodyPr/>
                    <a:lstStyle/>
                    <a:p>
                      <a:r>
                        <a:rPr lang="en-US" sz="2000" dirty="0"/>
                        <a:t>Global grants</a:t>
                      </a:r>
                    </a:p>
                  </a:txBody>
                  <a:tcPr/>
                </a:tc>
                <a:tc>
                  <a:txBody>
                    <a:bodyPr/>
                    <a:lstStyle/>
                    <a:p>
                      <a:pPr algn="r"/>
                      <a:r>
                        <a:rPr lang="en-US" sz="2000" dirty="0"/>
                        <a:t>1,197</a:t>
                      </a:r>
                    </a:p>
                  </a:txBody>
                  <a:tcPr/>
                </a:tc>
                <a:tc>
                  <a:txBody>
                    <a:bodyPr/>
                    <a:lstStyle/>
                    <a:p>
                      <a:pPr algn="r"/>
                      <a:r>
                        <a:rPr lang="en-US" sz="2000" dirty="0"/>
                        <a:t>$76,915,977</a:t>
                      </a:r>
                    </a:p>
                  </a:txBody>
                  <a:tcPr/>
                </a:tc>
                <a:extLst>
                  <a:ext uri="{0D108BD9-81ED-4DB2-BD59-A6C34878D82A}">
                    <a16:rowId xmlns:a16="http://schemas.microsoft.com/office/drawing/2014/main" val="746908166"/>
                  </a:ext>
                </a:extLst>
              </a:tr>
            </a:tbl>
          </a:graphicData>
        </a:graphic>
      </p:graphicFrame>
      <p:graphicFrame>
        <p:nvGraphicFramePr>
          <p:cNvPr id="2" name="Table 3">
            <a:extLst>
              <a:ext uri="{FF2B5EF4-FFF2-40B4-BE49-F238E27FC236}">
                <a16:creationId xmlns:a16="http://schemas.microsoft.com/office/drawing/2014/main" id="{D50C59F5-1C0F-41E4-A08E-6EFF1F934FA7}"/>
              </a:ext>
            </a:extLst>
          </p:cNvPr>
          <p:cNvGraphicFramePr>
            <a:graphicFrameLocks noGrp="1"/>
          </p:cNvGraphicFramePr>
          <p:nvPr>
            <p:extLst>
              <p:ext uri="{D42A27DB-BD31-4B8C-83A1-F6EECF244321}">
                <p14:modId xmlns:p14="http://schemas.microsoft.com/office/powerpoint/2010/main" val="2680351964"/>
              </p:ext>
            </p:extLst>
          </p:nvPr>
        </p:nvGraphicFramePr>
        <p:xfrm>
          <a:off x="381000" y="3815900"/>
          <a:ext cx="11468100" cy="2966720"/>
        </p:xfrm>
        <a:graphic>
          <a:graphicData uri="http://schemas.openxmlformats.org/drawingml/2006/table">
            <a:tbl>
              <a:tblPr firstRow="1" bandRow="1">
                <a:tableStyleId>{5C22544A-7EE6-4342-B048-85BDC9FD1C3A}</a:tableStyleId>
              </a:tblPr>
              <a:tblGrid>
                <a:gridCol w="4308566">
                  <a:extLst>
                    <a:ext uri="{9D8B030D-6E8A-4147-A177-3AD203B41FA5}">
                      <a16:colId xmlns:a16="http://schemas.microsoft.com/office/drawing/2014/main" val="4291057361"/>
                    </a:ext>
                  </a:extLst>
                </a:gridCol>
                <a:gridCol w="2286725">
                  <a:extLst>
                    <a:ext uri="{9D8B030D-6E8A-4147-A177-3AD203B41FA5}">
                      <a16:colId xmlns:a16="http://schemas.microsoft.com/office/drawing/2014/main" val="628283402"/>
                    </a:ext>
                  </a:extLst>
                </a:gridCol>
                <a:gridCol w="208280">
                  <a:extLst>
                    <a:ext uri="{9D8B030D-6E8A-4147-A177-3AD203B41FA5}">
                      <a16:colId xmlns:a16="http://schemas.microsoft.com/office/drawing/2014/main" val="1812425038"/>
                    </a:ext>
                  </a:extLst>
                </a:gridCol>
                <a:gridCol w="2416629">
                  <a:extLst>
                    <a:ext uri="{9D8B030D-6E8A-4147-A177-3AD203B41FA5}">
                      <a16:colId xmlns:a16="http://schemas.microsoft.com/office/drawing/2014/main" val="2187187355"/>
                    </a:ext>
                  </a:extLst>
                </a:gridCol>
                <a:gridCol w="2247900">
                  <a:extLst>
                    <a:ext uri="{9D8B030D-6E8A-4147-A177-3AD203B41FA5}">
                      <a16:colId xmlns:a16="http://schemas.microsoft.com/office/drawing/2014/main" val="2164051149"/>
                    </a:ext>
                  </a:extLst>
                </a:gridCol>
              </a:tblGrid>
              <a:tr h="370840">
                <a:tc>
                  <a:txBody>
                    <a:bodyPr/>
                    <a:lstStyle/>
                    <a:p>
                      <a:r>
                        <a:rPr lang="en-US" dirty="0"/>
                        <a:t>Area of focus</a:t>
                      </a:r>
                    </a:p>
                  </a:txBody>
                  <a:tcPr>
                    <a:solidFill>
                      <a:srgbClr val="005DAA"/>
                    </a:solidFill>
                  </a:tcPr>
                </a:tc>
                <a:tc>
                  <a:txBody>
                    <a:bodyPr/>
                    <a:lstStyle/>
                    <a:p>
                      <a:r>
                        <a:rPr lang="en-US" dirty="0"/>
                        <a:t>Number of grants</a:t>
                      </a:r>
                    </a:p>
                  </a:txBody>
                  <a:tcPr>
                    <a:solidFill>
                      <a:srgbClr val="005DAA"/>
                    </a:solidFill>
                  </a:tcPr>
                </a:tc>
                <a:tc rowSpan="8">
                  <a:txBody>
                    <a:bodyPr/>
                    <a:lstStyle/>
                    <a:p>
                      <a:endParaRPr lang="en-US" dirty="0"/>
                    </a:p>
                  </a:txBody>
                  <a:tcPr>
                    <a:solidFill>
                      <a:srgbClr val="005DAA"/>
                    </a:solidFill>
                  </a:tcPr>
                </a:tc>
                <a:tc>
                  <a:txBody>
                    <a:bodyPr/>
                    <a:lstStyle/>
                    <a:p>
                      <a:r>
                        <a:rPr lang="en-US" dirty="0"/>
                        <a:t>Activity type</a:t>
                      </a:r>
                    </a:p>
                  </a:txBody>
                  <a:tcPr>
                    <a:solidFill>
                      <a:srgbClr val="005DAA"/>
                    </a:solidFill>
                  </a:tcPr>
                </a:tc>
                <a:tc>
                  <a:txBody>
                    <a:bodyPr/>
                    <a:lstStyle/>
                    <a:p>
                      <a:r>
                        <a:rPr lang="en-US" dirty="0"/>
                        <a:t>Number of grants</a:t>
                      </a:r>
                    </a:p>
                  </a:txBody>
                  <a:tcPr>
                    <a:solidFill>
                      <a:srgbClr val="005DAA"/>
                    </a:solidFill>
                  </a:tcPr>
                </a:tc>
                <a:extLst>
                  <a:ext uri="{0D108BD9-81ED-4DB2-BD59-A6C34878D82A}">
                    <a16:rowId xmlns:a16="http://schemas.microsoft.com/office/drawing/2014/main" val="1624179761"/>
                  </a:ext>
                </a:extLst>
              </a:tr>
              <a:tr h="370840">
                <a:tc>
                  <a:txBody>
                    <a:bodyPr/>
                    <a:lstStyle/>
                    <a:p>
                      <a:r>
                        <a:rPr lang="en-US" dirty="0"/>
                        <a:t>Environment</a:t>
                      </a:r>
                    </a:p>
                  </a:txBody>
                  <a:tcPr/>
                </a:tc>
                <a:tc>
                  <a:txBody>
                    <a:bodyPr/>
                    <a:lstStyle/>
                    <a:p>
                      <a:pPr algn="r"/>
                      <a:r>
                        <a:rPr lang="en-US" dirty="0"/>
                        <a:t>33</a:t>
                      </a:r>
                    </a:p>
                  </a:txBody>
                  <a:tcPr/>
                </a:tc>
                <a:tc vMerge="1">
                  <a:txBody>
                    <a:bodyPr/>
                    <a:lstStyle/>
                    <a:p>
                      <a:endParaRPr lang="en-US"/>
                    </a:p>
                  </a:txBody>
                  <a:tcPr/>
                </a:tc>
                <a:tc>
                  <a:txBody>
                    <a:bodyPr/>
                    <a:lstStyle/>
                    <a:p>
                      <a:r>
                        <a:rPr lang="en-US" dirty="0"/>
                        <a:t>Humanitarian</a:t>
                      </a:r>
                    </a:p>
                  </a:txBody>
                  <a:tcPr/>
                </a:tc>
                <a:tc>
                  <a:txBody>
                    <a:bodyPr/>
                    <a:lstStyle/>
                    <a:p>
                      <a:pPr algn="r"/>
                      <a:r>
                        <a:rPr lang="en-US" dirty="0"/>
                        <a:t>1028</a:t>
                      </a:r>
                    </a:p>
                  </a:txBody>
                  <a:tcPr/>
                </a:tc>
                <a:extLst>
                  <a:ext uri="{0D108BD9-81ED-4DB2-BD59-A6C34878D82A}">
                    <a16:rowId xmlns:a16="http://schemas.microsoft.com/office/drawing/2014/main" val="3732530878"/>
                  </a:ext>
                </a:extLst>
              </a:tr>
              <a:tr h="370840">
                <a:tc>
                  <a:txBody>
                    <a:bodyPr/>
                    <a:lstStyle/>
                    <a:p>
                      <a:r>
                        <a:rPr lang="en-US" dirty="0"/>
                        <a:t>Basic education and literacy</a:t>
                      </a:r>
                    </a:p>
                  </a:txBody>
                  <a:tcPr/>
                </a:tc>
                <a:tc>
                  <a:txBody>
                    <a:bodyPr/>
                    <a:lstStyle/>
                    <a:p>
                      <a:pPr algn="r"/>
                      <a:r>
                        <a:rPr lang="en-US" dirty="0"/>
                        <a:t>104</a:t>
                      </a:r>
                    </a:p>
                  </a:txBody>
                  <a:tcPr/>
                </a:tc>
                <a:tc vMerge="1">
                  <a:txBody>
                    <a:bodyPr/>
                    <a:lstStyle/>
                    <a:p>
                      <a:endParaRPr lang="en-US" dirty="0"/>
                    </a:p>
                  </a:txBody>
                  <a:tcPr/>
                </a:tc>
                <a:tc>
                  <a:txBody>
                    <a:bodyPr/>
                    <a:lstStyle/>
                    <a:p>
                      <a:r>
                        <a:rPr lang="en-US" dirty="0"/>
                        <a:t>VTT</a:t>
                      </a:r>
                    </a:p>
                  </a:txBody>
                  <a:tcPr/>
                </a:tc>
                <a:tc>
                  <a:txBody>
                    <a:bodyPr/>
                    <a:lstStyle/>
                    <a:p>
                      <a:pPr algn="r"/>
                      <a:r>
                        <a:rPr lang="en-US" dirty="0"/>
                        <a:t>24</a:t>
                      </a:r>
                    </a:p>
                  </a:txBody>
                  <a:tcPr/>
                </a:tc>
                <a:extLst>
                  <a:ext uri="{0D108BD9-81ED-4DB2-BD59-A6C34878D82A}">
                    <a16:rowId xmlns:a16="http://schemas.microsoft.com/office/drawing/2014/main" val="4095238096"/>
                  </a:ext>
                </a:extLst>
              </a:tr>
              <a:tr h="370840">
                <a:tc>
                  <a:txBody>
                    <a:bodyPr/>
                    <a:lstStyle/>
                    <a:p>
                      <a:r>
                        <a:rPr lang="en-US" dirty="0"/>
                        <a:t>Community economic development</a:t>
                      </a:r>
                    </a:p>
                  </a:txBody>
                  <a:tcPr/>
                </a:tc>
                <a:tc>
                  <a:txBody>
                    <a:bodyPr/>
                    <a:lstStyle/>
                    <a:p>
                      <a:pPr algn="r"/>
                      <a:r>
                        <a:rPr lang="en-US" dirty="0"/>
                        <a:t>148</a:t>
                      </a:r>
                    </a:p>
                  </a:txBody>
                  <a:tcPr/>
                </a:tc>
                <a:tc vMerge="1">
                  <a:txBody>
                    <a:bodyPr/>
                    <a:lstStyle/>
                    <a:p>
                      <a:endParaRPr lang="en-US" dirty="0"/>
                    </a:p>
                  </a:txBody>
                  <a:tcPr/>
                </a:tc>
                <a:tc>
                  <a:txBody>
                    <a:bodyPr/>
                    <a:lstStyle/>
                    <a:p>
                      <a:r>
                        <a:rPr lang="en-US" dirty="0"/>
                        <a:t>Scholar </a:t>
                      </a:r>
                    </a:p>
                  </a:txBody>
                  <a:tcPr/>
                </a:tc>
                <a:tc>
                  <a:txBody>
                    <a:bodyPr/>
                    <a:lstStyle/>
                    <a:p>
                      <a:pPr algn="r"/>
                      <a:r>
                        <a:rPr lang="en-US" dirty="0"/>
                        <a:t>145</a:t>
                      </a:r>
                    </a:p>
                  </a:txBody>
                  <a:tcPr/>
                </a:tc>
                <a:extLst>
                  <a:ext uri="{0D108BD9-81ED-4DB2-BD59-A6C34878D82A}">
                    <a16:rowId xmlns:a16="http://schemas.microsoft.com/office/drawing/2014/main" val="2478924987"/>
                  </a:ext>
                </a:extLst>
              </a:tr>
              <a:tr h="370840">
                <a:tc>
                  <a:txBody>
                    <a:bodyPr/>
                    <a:lstStyle/>
                    <a:p>
                      <a:r>
                        <a:rPr lang="en-US" dirty="0"/>
                        <a:t>Disease prevention and treatment</a:t>
                      </a:r>
                    </a:p>
                  </a:txBody>
                  <a:tcPr/>
                </a:tc>
                <a:tc>
                  <a:txBody>
                    <a:bodyPr/>
                    <a:lstStyle/>
                    <a:p>
                      <a:pPr algn="r"/>
                      <a:r>
                        <a:rPr lang="en-US" dirty="0"/>
                        <a:t>569</a:t>
                      </a:r>
                    </a:p>
                  </a:txBody>
                  <a:tcPr/>
                </a:tc>
                <a:tc vMerge="1">
                  <a:txBody>
                    <a:bodyPr/>
                    <a:lstStyle/>
                    <a:p>
                      <a:endParaRPr lang="en-US" dirty="0"/>
                    </a:p>
                  </a:txBody>
                  <a:tcPr/>
                </a:tc>
                <a:tc>
                  <a:txBody>
                    <a:bodyPr/>
                    <a:lstStyle/>
                    <a:p>
                      <a:endParaRPr lang="en-US" dirty="0"/>
                    </a:p>
                  </a:txBody>
                  <a:tcPr/>
                </a:tc>
                <a:tc>
                  <a:txBody>
                    <a:bodyPr/>
                    <a:lstStyle/>
                    <a:p>
                      <a:pPr algn="r"/>
                      <a:endParaRPr lang="en-US" dirty="0"/>
                    </a:p>
                  </a:txBody>
                  <a:tcPr/>
                </a:tc>
                <a:extLst>
                  <a:ext uri="{0D108BD9-81ED-4DB2-BD59-A6C34878D82A}">
                    <a16:rowId xmlns:a16="http://schemas.microsoft.com/office/drawing/2014/main" val="1017264709"/>
                  </a:ext>
                </a:extLst>
              </a:tr>
              <a:tr h="370840">
                <a:tc>
                  <a:txBody>
                    <a:bodyPr/>
                    <a:lstStyle/>
                    <a:p>
                      <a:r>
                        <a:rPr lang="en-US" dirty="0"/>
                        <a:t>Maternal and child health </a:t>
                      </a:r>
                    </a:p>
                  </a:txBody>
                  <a:tcPr/>
                </a:tc>
                <a:tc>
                  <a:txBody>
                    <a:bodyPr/>
                    <a:lstStyle/>
                    <a:p>
                      <a:pPr algn="r"/>
                      <a:r>
                        <a:rPr lang="en-US" dirty="0"/>
                        <a:t>90</a:t>
                      </a:r>
                    </a:p>
                  </a:txBody>
                  <a:tcPr/>
                </a:tc>
                <a:tc vMerge="1">
                  <a:txBody>
                    <a:bodyPr/>
                    <a:lstStyle/>
                    <a:p>
                      <a:endParaRPr lang="en-US" dirty="0"/>
                    </a:p>
                  </a:txBody>
                  <a:tcPr/>
                </a:tc>
                <a:tc rowSpan="3">
                  <a:txBody>
                    <a:bodyPr/>
                    <a:lstStyle/>
                    <a:p>
                      <a:endParaRPr lang="en-US" dirty="0"/>
                    </a:p>
                  </a:txBody>
                  <a:tcPr/>
                </a:tc>
                <a:tc rowSpan="3">
                  <a:txBody>
                    <a:bodyPr/>
                    <a:lstStyle/>
                    <a:p>
                      <a:pPr algn="r"/>
                      <a:endParaRPr lang="en-US" dirty="0"/>
                    </a:p>
                  </a:txBody>
                  <a:tcPr/>
                </a:tc>
                <a:extLst>
                  <a:ext uri="{0D108BD9-81ED-4DB2-BD59-A6C34878D82A}">
                    <a16:rowId xmlns:a16="http://schemas.microsoft.com/office/drawing/2014/main" val="3117340551"/>
                  </a:ext>
                </a:extLst>
              </a:tr>
              <a:tr h="370840">
                <a:tc>
                  <a:txBody>
                    <a:bodyPr/>
                    <a:lstStyle/>
                    <a:p>
                      <a:r>
                        <a:rPr lang="en-US" dirty="0"/>
                        <a:t>Peacebuilding and conflict prevention</a:t>
                      </a:r>
                    </a:p>
                  </a:txBody>
                  <a:tcPr/>
                </a:tc>
                <a:tc>
                  <a:txBody>
                    <a:bodyPr/>
                    <a:lstStyle/>
                    <a:p>
                      <a:pPr algn="r"/>
                      <a:r>
                        <a:rPr lang="en-US" dirty="0"/>
                        <a:t>67</a:t>
                      </a:r>
                    </a:p>
                  </a:txBody>
                  <a:tcPr/>
                </a:tc>
                <a:tc vMerge="1">
                  <a:txBody>
                    <a:bodyPr/>
                    <a:lstStyle/>
                    <a:p>
                      <a:endParaRPr lang="en-US" dirty="0"/>
                    </a:p>
                  </a:txBody>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3332425731"/>
                  </a:ext>
                </a:extLst>
              </a:tr>
              <a:tr h="370840">
                <a:tc>
                  <a:txBody>
                    <a:bodyPr/>
                    <a:lstStyle/>
                    <a:p>
                      <a:r>
                        <a:rPr lang="en-US" dirty="0"/>
                        <a:t>Water, sanitation, and hygiene </a:t>
                      </a:r>
                    </a:p>
                  </a:txBody>
                  <a:tcPr/>
                </a:tc>
                <a:tc>
                  <a:txBody>
                    <a:bodyPr/>
                    <a:lstStyle/>
                    <a:p>
                      <a:pPr algn="r"/>
                      <a:r>
                        <a:rPr lang="en-US" dirty="0"/>
                        <a:t>186</a:t>
                      </a:r>
                    </a:p>
                  </a:txBody>
                  <a:tcPr/>
                </a:tc>
                <a:tc vMerge="1">
                  <a:txBody>
                    <a:bodyPr/>
                    <a:lstStyle/>
                    <a:p>
                      <a:endParaRPr lang="en-US" dirty="0"/>
                    </a:p>
                  </a:txBody>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2629647031"/>
                  </a:ext>
                </a:extLst>
              </a:tr>
            </a:tbl>
          </a:graphicData>
        </a:graphic>
      </p:graphicFrame>
      <p:sp>
        <p:nvSpPr>
          <p:cNvPr id="8" name="TextBox 7">
            <a:extLst>
              <a:ext uri="{FF2B5EF4-FFF2-40B4-BE49-F238E27FC236}">
                <a16:creationId xmlns:a16="http://schemas.microsoft.com/office/drawing/2014/main" id="{33AD3C52-99B5-48B3-AB5D-849342B2ABF8}"/>
              </a:ext>
            </a:extLst>
          </p:cNvPr>
          <p:cNvSpPr txBox="1"/>
          <p:nvPr/>
        </p:nvSpPr>
        <p:spPr>
          <a:xfrm>
            <a:off x="381000" y="3446871"/>
            <a:ext cx="72738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Global grant areas of focus and activity types</a:t>
            </a:r>
          </a:p>
        </p:txBody>
      </p:sp>
    </p:spTree>
    <p:extLst>
      <p:ext uri="{BB962C8B-B14F-4D97-AF65-F5344CB8AC3E}">
        <p14:creationId xmlns:p14="http://schemas.microsoft.com/office/powerpoint/2010/main" val="109526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lvl="0"/>
            <a:r>
              <a:rPr lang="en-US" sz="4000" dirty="0"/>
              <a:t>2021-22 GRANT STATISTICS – THAILAND</a:t>
            </a:r>
            <a:endParaRPr lang="en-US" sz="2200" dirty="0"/>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6" name="Table 6">
            <a:extLst>
              <a:ext uri="{FF2B5EF4-FFF2-40B4-BE49-F238E27FC236}">
                <a16:creationId xmlns:a16="http://schemas.microsoft.com/office/drawing/2014/main" id="{D6D0D0FE-8C61-4075-92AC-D2A176BB7127}"/>
              </a:ext>
            </a:extLst>
          </p:cNvPr>
          <p:cNvGraphicFramePr>
            <a:graphicFrameLocks noGrp="1"/>
          </p:cNvGraphicFramePr>
          <p:nvPr>
            <p:ph idx="1"/>
          </p:nvPr>
        </p:nvGraphicFramePr>
        <p:xfrm>
          <a:off x="342900" y="1790202"/>
          <a:ext cx="11506200" cy="792480"/>
        </p:xfrm>
        <a:graphic>
          <a:graphicData uri="http://schemas.openxmlformats.org/drawingml/2006/table">
            <a:tbl>
              <a:tblPr firstRow="1" bandRow="1">
                <a:tableStyleId>{5C22544A-7EE6-4342-B048-85BDC9FD1C3A}</a:tableStyleId>
              </a:tblPr>
              <a:tblGrid>
                <a:gridCol w="4477294">
                  <a:extLst>
                    <a:ext uri="{9D8B030D-6E8A-4147-A177-3AD203B41FA5}">
                      <a16:colId xmlns:a16="http://schemas.microsoft.com/office/drawing/2014/main" val="3029835167"/>
                    </a:ext>
                  </a:extLst>
                </a:gridCol>
                <a:gridCol w="3790406">
                  <a:extLst>
                    <a:ext uri="{9D8B030D-6E8A-4147-A177-3AD203B41FA5}">
                      <a16:colId xmlns:a16="http://schemas.microsoft.com/office/drawing/2014/main" val="282688777"/>
                    </a:ext>
                  </a:extLst>
                </a:gridCol>
                <a:gridCol w="3238500">
                  <a:extLst>
                    <a:ext uri="{9D8B030D-6E8A-4147-A177-3AD203B41FA5}">
                      <a16:colId xmlns:a16="http://schemas.microsoft.com/office/drawing/2014/main" val="993048408"/>
                    </a:ext>
                  </a:extLst>
                </a:gridCol>
              </a:tblGrid>
              <a:tr h="370840">
                <a:tc>
                  <a:txBody>
                    <a:bodyPr/>
                    <a:lstStyle/>
                    <a:p>
                      <a:r>
                        <a:rPr lang="en-US" sz="2000" dirty="0"/>
                        <a:t>Grant type</a:t>
                      </a:r>
                    </a:p>
                  </a:txBody>
                  <a:tcPr>
                    <a:solidFill>
                      <a:srgbClr val="005DAA"/>
                    </a:solidFill>
                  </a:tcPr>
                </a:tc>
                <a:tc>
                  <a:txBody>
                    <a:bodyPr/>
                    <a:lstStyle/>
                    <a:p>
                      <a:r>
                        <a:rPr lang="en-US" sz="2000" dirty="0"/>
                        <a:t>Number of grants approved</a:t>
                      </a:r>
                    </a:p>
                  </a:txBody>
                  <a:tcPr>
                    <a:solidFill>
                      <a:srgbClr val="005DAA"/>
                    </a:solidFill>
                  </a:tcPr>
                </a:tc>
                <a:tc>
                  <a:txBody>
                    <a:bodyPr/>
                    <a:lstStyle/>
                    <a:p>
                      <a:r>
                        <a:rPr lang="en-US" sz="2000" dirty="0"/>
                        <a:t>Total funding</a:t>
                      </a:r>
                    </a:p>
                  </a:txBody>
                  <a:tcPr>
                    <a:solidFill>
                      <a:srgbClr val="005DAA"/>
                    </a:solidFill>
                  </a:tcPr>
                </a:tc>
                <a:extLst>
                  <a:ext uri="{0D108BD9-81ED-4DB2-BD59-A6C34878D82A}">
                    <a16:rowId xmlns:a16="http://schemas.microsoft.com/office/drawing/2014/main" val="2465495467"/>
                  </a:ext>
                </a:extLst>
              </a:tr>
              <a:tr h="370840">
                <a:tc>
                  <a:txBody>
                    <a:bodyPr/>
                    <a:lstStyle/>
                    <a:p>
                      <a:r>
                        <a:rPr lang="en-US" sz="2000" dirty="0"/>
                        <a:t>Global grants</a:t>
                      </a:r>
                    </a:p>
                  </a:txBody>
                  <a:tcPr/>
                </a:tc>
                <a:tc>
                  <a:txBody>
                    <a:bodyPr/>
                    <a:lstStyle/>
                    <a:p>
                      <a:pPr algn="r"/>
                      <a:r>
                        <a:rPr lang="en-US" sz="2000" dirty="0"/>
                        <a:t>54</a:t>
                      </a:r>
                    </a:p>
                  </a:txBody>
                  <a:tcPr/>
                </a:tc>
                <a:tc>
                  <a:txBody>
                    <a:bodyPr/>
                    <a:lstStyle/>
                    <a:p>
                      <a:pPr algn="r"/>
                      <a:r>
                        <a:rPr lang="en-US" sz="2000" dirty="0"/>
                        <a:t>$2,605,986</a:t>
                      </a:r>
                    </a:p>
                  </a:txBody>
                  <a:tcPr/>
                </a:tc>
                <a:extLst>
                  <a:ext uri="{0D108BD9-81ED-4DB2-BD59-A6C34878D82A}">
                    <a16:rowId xmlns:a16="http://schemas.microsoft.com/office/drawing/2014/main" val="746908166"/>
                  </a:ext>
                </a:extLst>
              </a:tr>
            </a:tbl>
          </a:graphicData>
        </a:graphic>
      </p:graphicFrame>
      <p:graphicFrame>
        <p:nvGraphicFramePr>
          <p:cNvPr id="2" name="Table 3">
            <a:extLst>
              <a:ext uri="{FF2B5EF4-FFF2-40B4-BE49-F238E27FC236}">
                <a16:creationId xmlns:a16="http://schemas.microsoft.com/office/drawing/2014/main" id="{D50C59F5-1C0F-41E4-A08E-6EFF1F934FA7}"/>
              </a:ext>
            </a:extLst>
          </p:cNvPr>
          <p:cNvGraphicFramePr>
            <a:graphicFrameLocks noGrp="1"/>
          </p:cNvGraphicFramePr>
          <p:nvPr/>
        </p:nvGraphicFramePr>
        <p:xfrm>
          <a:off x="381000" y="3426400"/>
          <a:ext cx="11468100" cy="2966720"/>
        </p:xfrm>
        <a:graphic>
          <a:graphicData uri="http://schemas.openxmlformats.org/drawingml/2006/table">
            <a:tbl>
              <a:tblPr firstRow="1" bandRow="1">
                <a:tableStyleId>{5C22544A-7EE6-4342-B048-85BDC9FD1C3A}</a:tableStyleId>
              </a:tblPr>
              <a:tblGrid>
                <a:gridCol w="4308566">
                  <a:extLst>
                    <a:ext uri="{9D8B030D-6E8A-4147-A177-3AD203B41FA5}">
                      <a16:colId xmlns:a16="http://schemas.microsoft.com/office/drawing/2014/main" val="4291057361"/>
                    </a:ext>
                  </a:extLst>
                </a:gridCol>
                <a:gridCol w="2286725">
                  <a:extLst>
                    <a:ext uri="{9D8B030D-6E8A-4147-A177-3AD203B41FA5}">
                      <a16:colId xmlns:a16="http://schemas.microsoft.com/office/drawing/2014/main" val="628283402"/>
                    </a:ext>
                  </a:extLst>
                </a:gridCol>
                <a:gridCol w="208280">
                  <a:extLst>
                    <a:ext uri="{9D8B030D-6E8A-4147-A177-3AD203B41FA5}">
                      <a16:colId xmlns:a16="http://schemas.microsoft.com/office/drawing/2014/main" val="1812425038"/>
                    </a:ext>
                  </a:extLst>
                </a:gridCol>
                <a:gridCol w="2416629">
                  <a:extLst>
                    <a:ext uri="{9D8B030D-6E8A-4147-A177-3AD203B41FA5}">
                      <a16:colId xmlns:a16="http://schemas.microsoft.com/office/drawing/2014/main" val="2187187355"/>
                    </a:ext>
                  </a:extLst>
                </a:gridCol>
                <a:gridCol w="2247900">
                  <a:extLst>
                    <a:ext uri="{9D8B030D-6E8A-4147-A177-3AD203B41FA5}">
                      <a16:colId xmlns:a16="http://schemas.microsoft.com/office/drawing/2014/main" val="2164051149"/>
                    </a:ext>
                  </a:extLst>
                </a:gridCol>
              </a:tblGrid>
              <a:tr h="370840">
                <a:tc>
                  <a:txBody>
                    <a:bodyPr/>
                    <a:lstStyle/>
                    <a:p>
                      <a:r>
                        <a:rPr lang="en-US" dirty="0"/>
                        <a:t>Area of focus</a:t>
                      </a:r>
                    </a:p>
                  </a:txBody>
                  <a:tcPr>
                    <a:solidFill>
                      <a:srgbClr val="005DAA"/>
                    </a:solidFill>
                  </a:tcPr>
                </a:tc>
                <a:tc>
                  <a:txBody>
                    <a:bodyPr/>
                    <a:lstStyle/>
                    <a:p>
                      <a:r>
                        <a:rPr lang="en-US" dirty="0"/>
                        <a:t>Number of grants</a:t>
                      </a:r>
                    </a:p>
                  </a:txBody>
                  <a:tcPr>
                    <a:solidFill>
                      <a:srgbClr val="005DAA"/>
                    </a:solidFill>
                  </a:tcPr>
                </a:tc>
                <a:tc rowSpan="8">
                  <a:txBody>
                    <a:bodyPr/>
                    <a:lstStyle/>
                    <a:p>
                      <a:endParaRPr lang="en-US" dirty="0"/>
                    </a:p>
                  </a:txBody>
                  <a:tcPr>
                    <a:solidFill>
                      <a:srgbClr val="005DAA"/>
                    </a:solidFill>
                  </a:tcPr>
                </a:tc>
                <a:tc>
                  <a:txBody>
                    <a:bodyPr/>
                    <a:lstStyle/>
                    <a:p>
                      <a:r>
                        <a:rPr lang="en-US" dirty="0"/>
                        <a:t>Activity type</a:t>
                      </a:r>
                    </a:p>
                  </a:txBody>
                  <a:tcPr>
                    <a:solidFill>
                      <a:srgbClr val="005DAA"/>
                    </a:solidFill>
                  </a:tcPr>
                </a:tc>
                <a:tc>
                  <a:txBody>
                    <a:bodyPr/>
                    <a:lstStyle/>
                    <a:p>
                      <a:r>
                        <a:rPr lang="en-US" dirty="0"/>
                        <a:t>Number of grants</a:t>
                      </a:r>
                    </a:p>
                  </a:txBody>
                  <a:tcPr>
                    <a:solidFill>
                      <a:srgbClr val="005DAA"/>
                    </a:solidFill>
                  </a:tcPr>
                </a:tc>
                <a:extLst>
                  <a:ext uri="{0D108BD9-81ED-4DB2-BD59-A6C34878D82A}">
                    <a16:rowId xmlns:a16="http://schemas.microsoft.com/office/drawing/2014/main" val="1624179761"/>
                  </a:ext>
                </a:extLst>
              </a:tr>
              <a:tr h="370840">
                <a:tc>
                  <a:txBody>
                    <a:bodyPr/>
                    <a:lstStyle/>
                    <a:p>
                      <a:r>
                        <a:rPr lang="en-US" dirty="0"/>
                        <a:t>Basic education and literacy</a:t>
                      </a:r>
                    </a:p>
                  </a:txBody>
                  <a:tcPr/>
                </a:tc>
                <a:tc>
                  <a:txBody>
                    <a:bodyPr/>
                    <a:lstStyle/>
                    <a:p>
                      <a:pPr algn="r"/>
                      <a:r>
                        <a:rPr lang="en-US" dirty="0"/>
                        <a:t>0</a:t>
                      </a:r>
                    </a:p>
                  </a:txBody>
                  <a:tcPr/>
                </a:tc>
                <a:tc vMerge="1">
                  <a:txBody>
                    <a:bodyPr/>
                    <a:lstStyle/>
                    <a:p>
                      <a:endParaRPr lang="en-US" dirty="0"/>
                    </a:p>
                  </a:txBody>
                  <a:tcPr>
                    <a:solidFill>
                      <a:srgbClr val="005DAA"/>
                    </a:solidFill>
                  </a:tcPr>
                </a:tc>
                <a:tc>
                  <a:txBody>
                    <a:bodyPr/>
                    <a:lstStyle/>
                    <a:p>
                      <a:r>
                        <a:rPr lang="en-US" dirty="0"/>
                        <a:t>Humanitarian</a:t>
                      </a:r>
                    </a:p>
                  </a:txBody>
                  <a:tcPr/>
                </a:tc>
                <a:tc>
                  <a:txBody>
                    <a:bodyPr/>
                    <a:lstStyle/>
                    <a:p>
                      <a:pPr algn="r"/>
                      <a:r>
                        <a:rPr lang="en-US" dirty="0"/>
                        <a:t>53</a:t>
                      </a:r>
                    </a:p>
                  </a:txBody>
                  <a:tcPr/>
                </a:tc>
                <a:extLst>
                  <a:ext uri="{0D108BD9-81ED-4DB2-BD59-A6C34878D82A}">
                    <a16:rowId xmlns:a16="http://schemas.microsoft.com/office/drawing/2014/main" val="4095238096"/>
                  </a:ext>
                </a:extLst>
              </a:tr>
              <a:tr h="370840">
                <a:tc>
                  <a:txBody>
                    <a:bodyPr/>
                    <a:lstStyle/>
                    <a:p>
                      <a:r>
                        <a:rPr lang="en-US" dirty="0"/>
                        <a:t>Community economic development</a:t>
                      </a:r>
                    </a:p>
                  </a:txBody>
                  <a:tcPr/>
                </a:tc>
                <a:tc>
                  <a:txBody>
                    <a:bodyPr/>
                    <a:lstStyle/>
                    <a:p>
                      <a:pPr algn="r"/>
                      <a:r>
                        <a:rPr lang="en-US" dirty="0"/>
                        <a:t>3</a:t>
                      </a:r>
                    </a:p>
                  </a:txBody>
                  <a:tcPr/>
                </a:tc>
                <a:tc vMerge="1">
                  <a:txBody>
                    <a:bodyPr/>
                    <a:lstStyle/>
                    <a:p>
                      <a:endParaRPr lang="en-US" dirty="0"/>
                    </a:p>
                  </a:txBody>
                  <a:tcPr>
                    <a:solidFill>
                      <a:srgbClr val="005DAA"/>
                    </a:solidFill>
                  </a:tcPr>
                </a:tc>
                <a:tc>
                  <a:txBody>
                    <a:bodyPr/>
                    <a:lstStyle/>
                    <a:p>
                      <a:r>
                        <a:rPr lang="en-US" dirty="0"/>
                        <a:t>Scholar</a:t>
                      </a:r>
                    </a:p>
                  </a:txBody>
                  <a:tcPr/>
                </a:tc>
                <a:tc>
                  <a:txBody>
                    <a:bodyPr/>
                    <a:lstStyle/>
                    <a:p>
                      <a:pPr algn="r"/>
                      <a:r>
                        <a:rPr lang="en-US" dirty="0"/>
                        <a:t>1</a:t>
                      </a:r>
                    </a:p>
                  </a:txBody>
                  <a:tcPr/>
                </a:tc>
                <a:extLst>
                  <a:ext uri="{0D108BD9-81ED-4DB2-BD59-A6C34878D82A}">
                    <a16:rowId xmlns:a16="http://schemas.microsoft.com/office/drawing/2014/main" val="2478924987"/>
                  </a:ext>
                </a:extLst>
              </a:tr>
              <a:tr h="370840">
                <a:tc>
                  <a:txBody>
                    <a:bodyPr/>
                    <a:lstStyle/>
                    <a:p>
                      <a:r>
                        <a:rPr lang="en-US" dirty="0"/>
                        <a:t>Disease prevention and treatment</a:t>
                      </a:r>
                    </a:p>
                  </a:txBody>
                  <a:tcPr/>
                </a:tc>
                <a:tc>
                  <a:txBody>
                    <a:bodyPr/>
                    <a:lstStyle/>
                    <a:p>
                      <a:pPr algn="r"/>
                      <a:r>
                        <a:rPr lang="en-US" dirty="0"/>
                        <a:t>41</a:t>
                      </a:r>
                    </a:p>
                  </a:txBody>
                  <a:tcPr/>
                </a:tc>
                <a:tc vMerge="1">
                  <a:txBody>
                    <a:bodyPr/>
                    <a:lstStyle/>
                    <a:p>
                      <a:endParaRPr lang="en-US" dirty="0"/>
                    </a:p>
                  </a:txBody>
                  <a:tcPr>
                    <a:solidFill>
                      <a:srgbClr val="005DAA"/>
                    </a:solidFill>
                  </a:tcPr>
                </a:tc>
                <a:tc rowSpan="5">
                  <a:txBody>
                    <a:bodyPr/>
                    <a:lstStyle/>
                    <a:p>
                      <a:endParaRPr lang="en-US" dirty="0"/>
                    </a:p>
                  </a:txBody>
                  <a:tcPr/>
                </a:tc>
                <a:tc rowSpan="5">
                  <a:txBody>
                    <a:bodyPr/>
                    <a:lstStyle/>
                    <a:p>
                      <a:pPr algn="r"/>
                      <a:endParaRPr lang="en-US" dirty="0"/>
                    </a:p>
                  </a:txBody>
                  <a:tcPr/>
                </a:tc>
                <a:extLst>
                  <a:ext uri="{0D108BD9-81ED-4DB2-BD59-A6C34878D82A}">
                    <a16:rowId xmlns:a16="http://schemas.microsoft.com/office/drawing/2014/main" val="1017264709"/>
                  </a:ext>
                </a:extLst>
              </a:tr>
              <a:tr h="370840">
                <a:tc>
                  <a:txBody>
                    <a:bodyPr/>
                    <a:lstStyle/>
                    <a:p>
                      <a:r>
                        <a:rPr lang="en-US" dirty="0"/>
                        <a:t>Environment</a:t>
                      </a:r>
                    </a:p>
                  </a:txBody>
                  <a:tcPr/>
                </a:tc>
                <a:tc>
                  <a:txBody>
                    <a:bodyPr/>
                    <a:lstStyle/>
                    <a:p>
                      <a:pPr algn="r"/>
                      <a:r>
                        <a:rPr lang="en-US" dirty="0"/>
                        <a:t>1</a:t>
                      </a:r>
                    </a:p>
                  </a:txBody>
                  <a:tcPr/>
                </a:tc>
                <a:tc vMerge="1">
                  <a:txBody>
                    <a:bodyPr/>
                    <a:lstStyle/>
                    <a:p>
                      <a:endParaRPr lang="en-US" dirty="0"/>
                    </a:p>
                  </a:txBody>
                  <a:tcPr>
                    <a:solidFill>
                      <a:srgbClr val="005DAA"/>
                    </a:solidFill>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3117340551"/>
                  </a:ext>
                </a:extLst>
              </a:tr>
              <a:tr h="370840">
                <a:tc>
                  <a:txBody>
                    <a:bodyPr/>
                    <a:lstStyle/>
                    <a:p>
                      <a:r>
                        <a:rPr lang="en-US" dirty="0"/>
                        <a:t>Maternal and child health </a:t>
                      </a:r>
                    </a:p>
                  </a:txBody>
                  <a:tcPr/>
                </a:tc>
                <a:tc>
                  <a:txBody>
                    <a:bodyPr/>
                    <a:lstStyle/>
                    <a:p>
                      <a:pPr algn="r"/>
                      <a:r>
                        <a:rPr lang="en-US" dirty="0"/>
                        <a:t>5</a:t>
                      </a:r>
                    </a:p>
                  </a:txBody>
                  <a:tcPr/>
                </a:tc>
                <a:tc vMerge="1">
                  <a:txBody>
                    <a:bodyPr/>
                    <a:lstStyle/>
                    <a:p>
                      <a:endParaRPr lang="en-US" dirty="0"/>
                    </a:p>
                  </a:txBody>
                  <a:tcPr>
                    <a:solidFill>
                      <a:srgbClr val="005DAA"/>
                    </a:solidFill>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3332425731"/>
                  </a:ext>
                </a:extLst>
              </a:tr>
              <a:tr h="370840">
                <a:tc>
                  <a:txBody>
                    <a:bodyPr/>
                    <a:lstStyle/>
                    <a:p>
                      <a:r>
                        <a:rPr lang="en-US" dirty="0"/>
                        <a:t>Peacebuilding and conflict prevention</a:t>
                      </a:r>
                    </a:p>
                  </a:txBody>
                  <a:tcPr/>
                </a:tc>
                <a:tc>
                  <a:txBody>
                    <a:bodyPr/>
                    <a:lstStyle/>
                    <a:p>
                      <a:pPr algn="r"/>
                      <a:r>
                        <a:rPr lang="en-US" dirty="0"/>
                        <a:t>1</a:t>
                      </a:r>
                    </a:p>
                  </a:txBody>
                  <a:tcPr/>
                </a:tc>
                <a:tc vMerge="1">
                  <a:txBody>
                    <a:bodyPr/>
                    <a:lstStyle/>
                    <a:p>
                      <a:endParaRPr lang="en-US" dirty="0"/>
                    </a:p>
                  </a:txBody>
                  <a:tcPr>
                    <a:solidFill>
                      <a:srgbClr val="005DAA"/>
                    </a:solidFill>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2629647031"/>
                  </a:ext>
                </a:extLst>
              </a:tr>
              <a:tr h="370840">
                <a:tc>
                  <a:txBody>
                    <a:bodyPr/>
                    <a:lstStyle/>
                    <a:p>
                      <a:r>
                        <a:rPr lang="en-US" dirty="0"/>
                        <a:t>Water, sanitation, and hygiene </a:t>
                      </a:r>
                    </a:p>
                  </a:txBody>
                  <a:tcPr/>
                </a:tc>
                <a:tc>
                  <a:txBody>
                    <a:bodyPr/>
                    <a:lstStyle/>
                    <a:p>
                      <a:pPr algn="r"/>
                      <a:r>
                        <a:rPr lang="en-US" dirty="0"/>
                        <a:t>3</a:t>
                      </a:r>
                    </a:p>
                  </a:txBody>
                  <a:tcPr/>
                </a:tc>
                <a:tc vMerge="1">
                  <a:txBody>
                    <a:bodyPr/>
                    <a:lstStyle/>
                    <a:p>
                      <a:endParaRPr lang="en-US" dirty="0"/>
                    </a:p>
                  </a:txBody>
                  <a:tcPr>
                    <a:solidFill>
                      <a:srgbClr val="005DAA"/>
                    </a:solidFill>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754799544"/>
                  </a:ext>
                </a:extLst>
              </a:tr>
            </a:tbl>
          </a:graphicData>
        </a:graphic>
      </p:graphicFrame>
      <p:sp>
        <p:nvSpPr>
          <p:cNvPr id="8" name="TextBox 7">
            <a:extLst>
              <a:ext uri="{FF2B5EF4-FFF2-40B4-BE49-F238E27FC236}">
                <a16:creationId xmlns:a16="http://schemas.microsoft.com/office/drawing/2014/main" id="{33AD3C52-99B5-48B3-AB5D-849342B2ABF8}"/>
              </a:ext>
            </a:extLst>
          </p:cNvPr>
          <p:cNvSpPr txBox="1"/>
          <p:nvPr/>
        </p:nvSpPr>
        <p:spPr>
          <a:xfrm>
            <a:off x="381000" y="3026290"/>
            <a:ext cx="72738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Global grant areas of focus and activity types</a:t>
            </a:r>
          </a:p>
        </p:txBody>
      </p:sp>
    </p:spTree>
    <p:extLst>
      <p:ext uri="{BB962C8B-B14F-4D97-AF65-F5344CB8AC3E}">
        <p14:creationId xmlns:p14="http://schemas.microsoft.com/office/powerpoint/2010/main" val="231292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solidFill>
            <a:srgbClr val="17458F"/>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666021" y="2141538"/>
            <a:ext cx="4978400" cy="1135062"/>
          </a:xfrm>
        </p:spPr>
        <p:txBody>
          <a:bodyPr/>
          <a:lstStyle/>
          <a:p>
            <a:pPr lvl="0"/>
            <a:r>
              <a:rPr lang="en-US" sz="4000" dirty="0"/>
              <a:t>DISTRICT GRANTS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57554" y="3383631"/>
            <a:ext cx="4986867" cy="3035097"/>
          </a:xfrm>
        </p:spPr>
        <p:txBody>
          <a:bodyPr>
            <a:normAutofit/>
          </a:bodyPr>
          <a:lstStyle/>
          <a:p>
            <a:pPr marL="342900" indent="-342900">
              <a:buFont typeface="Arial" panose="020B0604020202020204" pitchFamily="34" charset="0"/>
              <a:buChar char="•"/>
            </a:pPr>
            <a:r>
              <a:rPr lang="en-US" sz="2400" dirty="0"/>
              <a:t>Small-scale, short-term</a:t>
            </a:r>
          </a:p>
          <a:p>
            <a:pPr marL="342900" indent="-342900">
              <a:buFont typeface="Arial" panose="020B0604020202020204" pitchFamily="34" charset="0"/>
              <a:buChar char="•"/>
            </a:pPr>
            <a:r>
              <a:rPr lang="en-US" sz="2400" dirty="0"/>
              <a:t>Local or international activities</a:t>
            </a:r>
          </a:p>
          <a:p>
            <a:pPr marL="342900" indent="-342900">
              <a:buFont typeface="Arial" panose="020B0604020202020204" pitchFamily="34" charset="0"/>
              <a:buChar char="•"/>
            </a:pPr>
            <a:r>
              <a:rPr lang="en-US" sz="2400" dirty="0"/>
              <a:t>Aligned with the Foundation’s mission</a:t>
            </a:r>
          </a:p>
          <a:p>
            <a:pPr marL="342900" indent="-342900">
              <a:buFont typeface="Arial" panose="020B0604020202020204" pitchFamily="34" charset="0"/>
              <a:buChar char="•"/>
            </a:pPr>
            <a:r>
              <a:rPr lang="en-US" sz="2400" dirty="0"/>
              <a:t>Single grant awarded annually</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7</a:t>
            </a:fld>
            <a:endParaRPr lang="en-US" dirty="0"/>
          </a:p>
        </p:txBody>
      </p:sp>
      <p:pic>
        <p:nvPicPr>
          <p:cNvPr id="7" name="Picture Placeholder 6" descr="A picture containing person&#10;&#10;Description automatically generated">
            <a:extLst>
              <a:ext uri="{FF2B5EF4-FFF2-40B4-BE49-F238E27FC236}">
                <a16:creationId xmlns:a16="http://schemas.microsoft.com/office/drawing/2014/main" id="{47B935CB-3EA9-4108-857C-6275C2A0A13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4377" r="26306"/>
          <a:stretch/>
        </p:blipFill>
        <p:spPr>
          <a:xfrm>
            <a:off x="0" y="0"/>
            <a:ext cx="6096000" cy="6858000"/>
          </a:xfrm>
        </p:spPr>
      </p:pic>
    </p:spTree>
    <p:extLst>
      <p:ext uri="{BB962C8B-B14F-4D97-AF65-F5344CB8AC3E}">
        <p14:creationId xmlns:p14="http://schemas.microsoft.com/office/powerpoint/2010/main" val="26809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096000" cy="6858000"/>
          </a:xfrm>
          <a:solidFill>
            <a:srgbClr val="17458F"/>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38561" y="2141538"/>
            <a:ext cx="4978400" cy="1135062"/>
          </a:xfrm>
        </p:spPr>
        <p:txBody>
          <a:bodyPr/>
          <a:lstStyle/>
          <a:p>
            <a:pPr lvl="0"/>
            <a:r>
              <a:rPr lang="en-US" sz="4000" dirty="0"/>
              <a:t>GLOBAL GRANTS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30094" y="3383631"/>
            <a:ext cx="5159506" cy="3002655"/>
          </a:xfrm>
        </p:spPr>
        <p:txBody>
          <a:bodyPr>
            <a:normAutofit lnSpcReduction="10000"/>
          </a:bodyPr>
          <a:lstStyle/>
          <a:p>
            <a:pPr marL="342900" indent="-342900">
              <a:buFont typeface="Arial" panose="020B0604020202020204" pitchFamily="34" charset="0"/>
              <a:buChar char="•"/>
            </a:pPr>
            <a:r>
              <a:rPr lang="en-US" sz="2400" dirty="0"/>
              <a:t>Large, long-term projects</a:t>
            </a:r>
          </a:p>
          <a:p>
            <a:pPr marL="342900" indent="-342900">
              <a:buFont typeface="Arial" panose="020B0604020202020204" pitchFamily="34" charset="0"/>
              <a:buChar char="•"/>
            </a:pPr>
            <a:r>
              <a:rPr lang="en-US" sz="2400" dirty="0"/>
              <a:t>Sustainable, measurable outcomes</a:t>
            </a:r>
          </a:p>
          <a:p>
            <a:pPr marL="342900" indent="-342900">
              <a:buFont typeface="Arial" panose="020B0604020202020204" pitchFamily="34" charset="0"/>
              <a:buChar char="•"/>
            </a:pPr>
            <a:r>
              <a:rPr lang="en-US" sz="2400" dirty="0"/>
              <a:t>Alignment with areas of focus</a:t>
            </a:r>
          </a:p>
          <a:p>
            <a:pPr marL="342900" indent="-342900">
              <a:buFont typeface="Arial" panose="020B0604020202020204" pitchFamily="34" charset="0"/>
              <a:buChar char="•"/>
            </a:pPr>
            <a:r>
              <a:rPr lang="en-US" sz="2400" dirty="0"/>
              <a:t>International partnership</a:t>
            </a:r>
          </a:p>
          <a:p>
            <a:pPr marL="342900" indent="-342900">
              <a:buFont typeface="Arial" panose="020B0604020202020204" pitchFamily="34" charset="0"/>
              <a:buChar char="•"/>
            </a:pPr>
            <a:r>
              <a:rPr lang="en-US" sz="2400" dirty="0"/>
              <a:t>$30,000 minimum budget</a:t>
            </a:r>
          </a:p>
          <a:p>
            <a:pPr marL="342900" indent="-342900">
              <a:buFont typeface="Arial" panose="020B0604020202020204" pitchFamily="34" charset="0"/>
              <a:buChar char="•"/>
            </a:pPr>
            <a:r>
              <a:rPr lang="en-US" sz="2400" dirty="0"/>
              <a:t>World Fund match for DDF</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a:xfrm>
            <a:off x="5570184" y="115570"/>
            <a:ext cx="423334" cy="365125"/>
          </a:xfrm>
        </p:spPr>
        <p:txBody>
          <a:bodyPr/>
          <a:lstStyle/>
          <a:p>
            <a:fld id="{97A94E25-127B-4C48-AF96-44BA7B823777}" type="slidenum">
              <a:rPr lang="en-US" smtClean="0"/>
              <a:pPr/>
              <a:t>8</a:t>
            </a:fld>
            <a:endParaRPr lang="en-US" dirty="0"/>
          </a:p>
        </p:txBody>
      </p:sp>
      <p:pic>
        <p:nvPicPr>
          <p:cNvPr id="11" name="Picture Placeholder 10" descr="A picture containing text, person, preparing, cooking&#10;&#10;Description automatically generated">
            <a:extLst>
              <a:ext uri="{FF2B5EF4-FFF2-40B4-BE49-F238E27FC236}">
                <a16:creationId xmlns:a16="http://schemas.microsoft.com/office/drawing/2014/main" id="{EB4B6825-EB93-4E79-BC8D-DA7B2D7DAC8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26" r="20326"/>
          <a:stretch>
            <a:fillRect/>
          </a:stretch>
        </p:blipFill>
        <p:spPr>
          <a:xfrm>
            <a:off x="6096000" y="0"/>
            <a:ext cx="6096001" cy="6858000"/>
          </a:xfrm>
        </p:spPr>
      </p:pic>
    </p:spTree>
    <p:extLst>
      <p:ext uri="{BB962C8B-B14F-4D97-AF65-F5344CB8AC3E}">
        <p14:creationId xmlns:p14="http://schemas.microsoft.com/office/powerpoint/2010/main" val="39894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ground, outdoor, person&#10;&#10;Description automatically generated">
            <a:extLst>
              <a:ext uri="{FF2B5EF4-FFF2-40B4-BE49-F238E27FC236}">
                <a16:creationId xmlns:a16="http://schemas.microsoft.com/office/drawing/2014/main" id="{B07DA84F-7273-4A0A-9B7C-5A82891532F2}"/>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solidFill>
            <a:srgbClr val="17458F">
              <a:alpha val="60000"/>
            </a:srgbClr>
          </a:solidFill>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p:txBody>
          <a:bodyPr/>
          <a:lstStyle/>
          <a:p>
            <a:pPr lvl="0"/>
            <a:r>
              <a:rPr lang="en-US" dirty="0"/>
              <a:t>COMMUNITY ASSESSMENTS</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611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D6FF151D027145B6951FB397EC60AE" ma:contentTypeVersion="24" ma:contentTypeDescription="Create a new document." ma:contentTypeScope="" ma:versionID="3c1f2ebf7b9631ffbaa56f532894f6e3">
  <xsd:schema xmlns:xsd="http://www.w3.org/2001/XMLSchema" xmlns:xs="http://www.w3.org/2001/XMLSchema" xmlns:p="http://schemas.microsoft.com/office/2006/metadata/properties" xmlns:ns2="0560978c-9667-47dd-a61c-cb8d15eb73a7" xmlns:ns3="4e590c43-f40d-41a2-a9ac-ff53ebe7c334" targetNamespace="http://schemas.microsoft.com/office/2006/metadata/properties" ma:root="true" ma:fieldsID="28a0bc31a45a60c4e517d6633a854103" ns2:_="" ns3:_="">
    <xsd:import namespace="0560978c-9667-47dd-a61c-cb8d15eb73a7"/>
    <xsd:import namespace="4e590c43-f40d-41a2-a9ac-ff53ebe7c3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60978c-9667-47dd-a61c-cb8d15eb73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e590c43-f40d-41a2-a9ac-ff53ebe7c33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f47f5f6-cd6b-45a6-829f-4bf1295bb199}" ma:internalName="TaxCatchAll" ma:showField="CatchAllData" ma:web="4e590c43-f40d-41a2-a9ac-ff53ebe7c3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60978c-9667-47dd-a61c-cb8d15eb73a7">
      <Terms xmlns="http://schemas.microsoft.com/office/infopath/2007/PartnerControls"/>
    </lcf76f155ced4ddcb4097134ff3c332f>
    <TaxCatchAll xmlns="4e590c43-f40d-41a2-a9ac-ff53ebe7c334" xsi:nil="true"/>
  </documentManagement>
</p:properties>
</file>

<file path=customXml/itemProps1.xml><?xml version="1.0" encoding="utf-8"?>
<ds:datastoreItem xmlns:ds="http://schemas.openxmlformats.org/officeDocument/2006/customXml" ds:itemID="{470356E4-9DE1-4948-B8BC-59E578E2755A}">
  <ds:schemaRefs>
    <ds:schemaRef ds:uri="http://schemas.microsoft.com/sharepoint/v3/contenttype/forms"/>
  </ds:schemaRefs>
</ds:datastoreItem>
</file>

<file path=customXml/itemProps2.xml><?xml version="1.0" encoding="utf-8"?>
<ds:datastoreItem xmlns:ds="http://schemas.openxmlformats.org/officeDocument/2006/customXml" ds:itemID="{32255408-BA82-4115-B6DE-E45B589D5E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60978c-9667-47dd-a61c-cb8d15eb73a7"/>
    <ds:schemaRef ds:uri="4e590c43-f40d-41a2-a9ac-ff53ebe7c3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0DC917-550B-433B-9C3A-7ABC12196287}">
  <ds:schemaRefs>
    <ds:schemaRef ds:uri="http://purl.org/dc/elements/1.1/"/>
    <ds:schemaRef ds:uri="http://purl.org/dc/terms/"/>
    <ds:schemaRef ds:uri="http://schemas.openxmlformats.org/package/2006/metadata/core-properties"/>
    <ds:schemaRef ds:uri="http://purl.org/dc/dcmitype/"/>
    <ds:schemaRef ds:uri="4e590c43-f40d-41a2-a9ac-ff53ebe7c334"/>
    <ds:schemaRef ds:uri="http://schemas.microsoft.com/office/2006/documentManagement/types"/>
    <ds:schemaRef ds:uri="http://schemas.microsoft.com/office/infopath/2007/PartnerControls"/>
    <ds:schemaRef ds:uri="0560978c-9667-47dd-a61c-cb8d15eb73a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1567</TotalTime>
  <Words>3434</Words>
  <Application>Microsoft Macintosh PowerPoint</Application>
  <PresentationFormat>Widescreen</PresentationFormat>
  <Paragraphs>398</Paragraphs>
  <Slides>28</Slides>
  <Notes>27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MS Mincho</vt:lpstr>
      <vt:lpstr>ＭＳ Ｐゴシック</vt:lpstr>
      <vt:lpstr>ＭＳ Ｐゴシック</vt:lpstr>
      <vt:lpstr>ヒラギノ角ゴ Pro W3</vt:lpstr>
      <vt:lpstr>Arial</vt:lpstr>
      <vt:lpstr>Arial Narrow</vt:lpstr>
      <vt:lpstr>Calibri</vt:lpstr>
      <vt:lpstr>Georgia</vt:lpstr>
      <vt:lpstr>Times New Roman</vt:lpstr>
      <vt:lpstr>Tw Cen MT</vt:lpstr>
      <vt:lpstr>Office Theme</vt:lpstr>
      <vt:lpstr>1_Office Theme</vt:lpstr>
      <vt:lpstr>Custom Design</vt:lpstr>
      <vt:lpstr>2_Office Theme</vt:lpstr>
      <vt:lpstr>PowerPoint Presentation</vt:lpstr>
      <vt:lpstr>PowerPoint Presentation</vt:lpstr>
      <vt:lpstr>PowerPoint Presentation</vt:lpstr>
      <vt:lpstr>2021-22 GRANT STATISTICS</vt:lpstr>
      <vt:lpstr>2021-22 GRANT STATISTICS – worldwide (UNAUDITED)</vt:lpstr>
      <vt:lpstr>2021-22 GRANT STATISTICS – THAILAND</vt:lpstr>
      <vt:lpstr>PowerPoint Presentation</vt:lpstr>
      <vt:lpstr>PowerPoint Presentation</vt:lpstr>
      <vt:lpstr>PowerPoint Presentation</vt:lpstr>
      <vt:lpstr>AREAS OF FOCUS</vt:lpstr>
      <vt:lpstr>SUSTAINABILITY</vt:lpstr>
      <vt:lpstr>HOW To find partners</vt:lpstr>
      <vt:lpstr>PowerPoint Presentation</vt:lpstr>
      <vt:lpstr>DISTRICT QUALIFICATION</vt:lpstr>
      <vt:lpstr>CLUB QUALIFICATION</vt:lpstr>
      <vt:lpstr>ONLINE GRANT MANAGEMENT SEMINAR</vt:lpstr>
      <vt:lpstr>GLOBAL GRANT VS. DISTRICT GRANT</vt:lpstr>
      <vt:lpstr>PowerPoint Presentation</vt:lpstr>
      <vt:lpstr>PowerPoint Presentation</vt:lpstr>
      <vt:lpstr>PowerPoint Presentation</vt:lpstr>
      <vt:lpstr>PowerPoint Presentation</vt:lpstr>
      <vt:lpstr>ENVIRONMENT</vt:lpstr>
      <vt:lpstr>ENVIRONMENT STATS</vt:lpstr>
      <vt:lpstr>ROTARACT PARTICIPATION IN GRANTS</vt:lpstr>
      <vt:lpstr>Terms and conditions</vt:lpstr>
      <vt:lpstr>AREA OF FOCUS GUIDELINES</vt:lpstr>
      <vt:lpstr>RESOURCES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McLeod</dc:creator>
  <cp:lastModifiedBy>Nakarin Ratanakitsunthorn</cp:lastModifiedBy>
  <cp:revision>30</cp:revision>
  <dcterms:created xsi:type="dcterms:W3CDTF">2020-01-23T13:19:31Z</dcterms:created>
  <dcterms:modified xsi:type="dcterms:W3CDTF">2023-02-07T03:21:17Z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0x01010010D6FF151D027145B6951FB397EC60AE</vt:lpwstr>
  </property>
  <property fmtid="{D5CDD505-2E9C-101B-9397-08002B2CF9AE}" pid="3" name="MediaServiceImageTags">
    <vt:lpwstr/>
  </property>
</Properties>
</file>