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93" r:id="rId4"/>
    <p:sldMasterId id="2147483661" r:id="rId5"/>
    <p:sldMasterId id="2147484220" r:id="rId6"/>
    <p:sldMasterId id="2147484234" r:id="rId7"/>
  </p:sldMasterIdLst>
  <p:notesMasterIdLst>
    <p:notesMasterId r:id="rId42"/>
  </p:notesMasterIdLst>
  <p:handoutMasterIdLst>
    <p:handoutMasterId r:id="rId43"/>
  </p:handoutMasterIdLst>
  <p:sldIdLst>
    <p:sldId id="514" r:id="rId8"/>
    <p:sldId id="468" r:id="rId9"/>
    <p:sldId id="577" r:id="rId10"/>
    <p:sldId id="528" r:id="rId11"/>
    <p:sldId id="527" r:id="rId12"/>
    <p:sldId id="320" r:id="rId13"/>
    <p:sldId id="335" r:id="rId14"/>
    <p:sldId id="336" r:id="rId15"/>
    <p:sldId id="337" r:id="rId16"/>
    <p:sldId id="338" r:id="rId17"/>
    <p:sldId id="339" r:id="rId18"/>
    <p:sldId id="340" r:id="rId19"/>
    <p:sldId id="341" r:id="rId20"/>
    <p:sldId id="281" r:id="rId21"/>
    <p:sldId id="390" r:id="rId22"/>
    <p:sldId id="519" r:id="rId23"/>
    <p:sldId id="582" r:id="rId24"/>
    <p:sldId id="393" r:id="rId25"/>
    <p:sldId id="525" r:id="rId26"/>
    <p:sldId id="579" r:id="rId27"/>
    <p:sldId id="388" r:id="rId28"/>
    <p:sldId id="517" r:id="rId29"/>
    <p:sldId id="580" r:id="rId30"/>
    <p:sldId id="426" r:id="rId31"/>
    <p:sldId id="515" r:id="rId32"/>
    <p:sldId id="581" r:id="rId33"/>
    <p:sldId id="391" r:id="rId34"/>
    <p:sldId id="521" r:id="rId35"/>
    <p:sldId id="583" r:id="rId36"/>
    <p:sldId id="392" r:id="rId37"/>
    <p:sldId id="523" r:id="rId38"/>
    <p:sldId id="584" r:id="rId39"/>
    <p:sldId id="578" r:id="rId40"/>
    <p:sldId id="529" r:id="rId41"/>
  </p:sldIdLst>
  <p:sldSz cx="12192000" cy="6858000"/>
  <p:notesSz cx="6888163" cy="10018713"/>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Crawford" initials="SC" lastIdx="8" clrIdx="0">
    <p:extLst>
      <p:ext uri="{19B8F6BF-5375-455C-9EA6-DF929625EA0E}">
        <p15:presenceInfo xmlns:p15="http://schemas.microsoft.com/office/powerpoint/2012/main" userId="S::sarah.crawford@rotary.org::fb783b61-c5ce-4aa3-bb52-4222646968d3" providerId="AD"/>
      </p:ext>
    </p:extLst>
  </p:cmAuthor>
  <p:cmAuthor id="2" name="Mo Keita" initials="MK" lastIdx="4" clrIdx="1">
    <p:extLst>
      <p:ext uri="{19B8F6BF-5375-455C-9EA6-DF929625EA0E}">
        <p15:presenceInfo xmlns:p15="http://schemas.microsoft.com/office/powerpoint/2012/main" userId="S::Mo.Keita@rotary.org::3d1acb23-dc89-426f-bec7-7285c9be2600" providerId="AD"/>
      </p:ext>
    </p:extLst>
  </p:cmAuthor>
  <p:cmAuthor id="3" name="Mary Jo Jean-Francois" initials="MJ" lastIdx="1" clrIdx="2">
    <p:extLst>
      <p:ext uri="{19B8F6BF-5375-455C-9EA6-DF929625EA0E}">
        <p15:presenceInfo xmlns:p15="http://schemas.microsoft.com/office/powerpoint/2012/main" userId="S::maryjo.jeanfrancois@rotary.org::b7311c5f-9b89-4200-a246-c82a1ddb32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C8"/>
    <a:srgbClr val="F7A81B"/>
    <a:srgbClr val="901F93"/>
    <a:srgbClr val="00ADBB"/>
    <a:srgbClr val="00A2E0"/>
    <a:srgbClr val="009739"/>
    <a:srgbClr val="595959"/>
    <a:srgbClr val="404040"/>
    <a:srgbClr val="E02927"/>
    <a:srgbClr val="FF7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99" autoAdjust="0"/>
    <p:restoredTop sz="64642" autoAdjust="0"/>
  </p:normalViewPr>
  <p:slideViewPr>
    <p:cSldViewPr showGuides="1">
      <p:cViewPr varScale="1">
        <p:scale>
          <a:sx n="68" d="100"/>
          <a:sy n="68" d="100"/>
        </p:scale>
        <p:origin x="498" y="72"/>
      </p:cViewPr>
      <p:guideLst>
        <p:guide orient="horz" pos="2160"/>
        <p:guide pos="3840"/>
      </p:guideLst>
    </p:cSldViewPr>
  </p:slideViewPr>
  <p:outlineViewPr>
    <p:cViewPr>
      <p:scale>
        <a:sx n="75" d="100"/>
        <a:sy n="75" d="100"/>
      </p:scale>
      <p:origin x="120" y="0"/>
    </p:cViewPr>
  </p:outlineViewPr>
  <p:notesTextViewPr>
    <p:cViewPr>
      <p:scale>
        <a:sx n="100" d="100"/>
        <a:sy n="100" d="100"/>
      </p:scale>
      <p:origin x="0" y="0"/>
    </p:cViewPr>
  </p:notesTextViewPr>
  <p:sorterViewPr>
    <p:cViewPr varScale="1">
      <p:scale>
        <a:sx n="100" d="100"/>
        <a:sy n="100" d="100"/>
      </p:scale>
      <p:origin x="0" y="0"/>
    </p:cViewPr>
  </p:sorterViewPr>
  <p:notesViewPr>
    <p:cSldViewPr showGuides="1">
      <p:cViewPr varScale="1">
        <p:scale>
          <a:sx n="49" d="100"/>
          <a:sy n="49" d="100"/>
        </p:scale>
        <p:origin x="1976" y="48"/>
      </p:cViewPr>
      <p:guideLst>
        <p:guide orient="horz" pos="3156"/>
        <p:guide pos="217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https://rotary365-my.sharepoint.com/personal/karen_mcleod_rotary_org/Documents/Statistics/All%20global%20grants%20awarded%202014-202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528883898128075"/>
          <c:y val="2.4863048562143383E-2"/>
          <c:w val="0.66098426694377455"/>
          <c:h val="0.95027390287571323"/>
        </c:manualLayout>
      </c:layout>
      <c:barChart>
        <c:barDir val="bar"/>
        <c:grouping val="clustered"/>
        <c:varyColors val="0"/>
        <c:ser>
          <c:idx val="0"/>
          <c:order val="0"/>
          <c:tx>
            <c:strRef>
              <c:f>'Area of focus'!$E$1</c:f>
              <c:strCache>
                <c:ptCount val="1"/>
                <c:pt idx="0">
                  <c:v>Total Funding</c:v>
                </c:pt>
              </c:strCache>
            </c:strRef>
          </c:tx>
          <c:spPr>
            <a:solidFill>
              <a:schemeClr val="accent1"/>
            </a:solidFill>
            <a:ln>
              <a:noFill/>
            </a:ln>
            <a:effectLst>
              <a:outerShdw blurRad="50800" dist="38100" dir="2700000" algn="tl" rotWithShape="0">
                <a:prstClr val="black">
                  <a:alpha val="40000"/>
                </a:prstClr>
              </a:outerShdw>
            </a:effectLst>
          </c:spPr>
          <c:invertIfNegative val="0"/>
          <c:dPt>
            <c:idx val="0"/>
            <c:invertIfNegative val="0"/>
            <c:bubble3D val="0"/>
            <c:spPr>
              <a:solidFill>
                <a:srgbClr val="E02927"/>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460B-4823-B339-F69DC2D9DC2D}"/>
              </c:ext>
            </c:extLst>
          </c:dPt>
          <c:dPt>
            <c:idx val="1"/>
            <c:invertIfNegative val="0"/>
            <c:bubble3D val="0"/>
            <c:spPr>
              <a:solidFill>
                <a:srgbClr val="00A2E0"/>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6-460B-4823-B339-F69DC2D9DC2D}"/>
              </c:ext>
            </c:extLst>
          </c:dPt>
          <c:dPt>
            <c:idx val="2"/>
            <c:invertIfNegative val="0"/>
            <c:bubble3D val="0"/>
            <c:spPr>
              <a:solidFill>
                <a:srgbClr val="00ADBB"/>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460B-4823-B339-F69DC2D9DC2D}"/>
              </c:ext>
            </c:extLst>
          </c:dPt>
          <c:dPt>
            <c:idx val="3"/>
            <c:invertIfNegative val="0"/>
            <c:bubble3D val="0"/>
            <c:spPr>
              <a:solidFill>
                <a:srgbClr val="FF7600"/>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4-460B-4823-B339-F69DC2D9DC2D}"/>
              </c:ext>
            </c:extLst>
          </c:dPt>
          <c:dPt>
            <c:idx val="4"/>
            <c:invertIfNegative val="0"/>
            <c:bubble3D val="0"/>
            <c:spPr>
              <a:solidFill>
                <a:srgbClr val="901F93"/>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460B-4823-B339-F69DC2D9DC2D}"/>
              </c:ext>
            </c:extLst>
          </c:dPt>
          <c:dPt>
            <c:idx val="5"/>
            <c:invertIfNegative val="0"/>
            <c:bubble3D val="0"/>
            <c:spPr>
              <a:solidFill>
                <a:srgbClr val="0069C8"/>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460B-4823-B339-F69DC2D9DC2D}"/>
              </c:ext>
            </c:extLst>
          </c:dPt>
          <c:dPt>
            <c:idx val="6"/>
            <c:invertIfNegative val="0"/>
            <c:bubble3D val="0"/>
            <c:spPr>
              <a:solidFill>
                <a:srgbClr val="009739"/>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460B-4823-B339-F69DC2D9DC2D}"/>
              </c:ext>
            </c:extLst>
          </c:dPt>
          <c:dLbls>
            <c:dLbl>
              <c:idx val="0"/>
              <c:tx>
                <c:rich>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a:t>$338.9 M</a:t>
                    </a:r>
                    <a:endParaRPr lang="en-US" dirty="0"/>
                  </a:p>
                </c:rich>
              </c:tx>
              <c:spPr>
                <a:noFill/>
                <a:ln>
                  <a:noFill/>
                </a:ln>
                <a:effectLst/>
              </c:spPr>
              <c:txPr>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460B-4823-B339-F69DC2D9DC2D}"/>
                </c:ext>
              </c:extLst>
            </c:dLbl>
            <c:dLbl>
              <c:idx val="1"/>
              <c:tx>
                <c:rich>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a:t>$167.8 M</a:t>
                    </a:r>
                    <a:endParaRPr lang="en-US" dirty="0"/>
                  </a:p>
                </c:rich>
              </c:tx>
              <c:spPr>
                <a:noFill/>
                <a:ln>
                  <a:noFill/>
                </a:ln>
                <a:effectLst/>
              </c:spPr>
              <c:txPr>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60B-4823-B339-F69DC2D9DC2D}"/>
                </c:ext>
              </c:extLst>
            </c:dLbl>
            <c:dLbl>
              <c:idx val="2"/>
              <c:tx>
                <c:rich>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a:t>$100.2 M</a:t>
                    </a:r>
                    <a:endParaRPr lang="en-US" dirty="0"/>
                  </a:p>
                </c:rich>
              </c:tx>
              <c:spPr>
                <a:noFill/>
                <a:ln>
                  <a:noFill/>
                </a:ln>
                <a:effectLst/>
              </c:spPr>
              <c:txPr>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60B-4823-B339-F69DC2D9DC2D}"/>
                </c:ext>
              </c:extLst>
            </c:dLbl>
            <c:dLbl>
              <c:idx val="3"/>
              <c:tx>
                <c:rich>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a:t>$86.3 M</a:t>
                    </a:r>
                    <a:endParaRPr lang="en-US" dirty="0"/>
                  </a:p>
                </c:rich>
              </c:tx>
              <c:spPr>
                <a:noFill/>
                <a:ln>
                  <a:noFill/>
                </a:ln>
                <a:effectLst/>
              </c:spPr>
              <c:txPr>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60B-4823-B339-F69DC2D9DC2D}"/>
                </c:ext>
              </c:extLst>
            </c:dLbl>
            <c:dLbl>
              <c:idx val="4"/>
              <c:tx>
                <c:rich>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a:t>$64.2 M</a:t>
                    </a:r>
                    <a:endParaRPr lang="en-US" dirty="0"/>
                  </a:p>
                </c:rich>
              </c:tx>
              <c:spPr>
                <a:noFill/>
                <a:ln>
                  <a:noFill/>
                </a:ln>
                <a:effectLst/>
              </c:spPr>
              <c:txPr>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60B-4823-B339-F69DC2D9DC2D}"/>
                </c:ext>
              </c:extLst>
            </c:dLbl>
            <c:dLbl>
              <c:idx val="5"/>
              <c:tx>
                <c:rich>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dirty="0"/>
                      <a:t>$33.2 M</a:t>
                    </a:r>
                  </a:p>
                </c:rich>
              </c:tx>
              <c:spPr>
                <a:noFill/>
                <a:ln>
                  <a:noFill/>
                </a:ln>
                <a:effectLst/>
              </c:spPr>
              <c:txPr>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60B-4823-B339-F69DC2D9DC2D}"/>
                </c:ext>
              </c:extLst>
            </c:dLbl>
            <c:dLbl>
              <c:idx val="6"/>
              <c:tx>
                <c:rich>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dirty="0"/>
                      <a:t>$1.9 </a:t>
                    </a:r>
                    <a:r>
                      <a:rPr lang="en-US" sz="1400" b="0" i="0" u="none" strike="noStrike" kern="1200" baseline="0" dirty="0">
                        <a:solidFill>
                          <a:prstClr val="black">
                            <a:lumMod val="75000"/>
                            <a:lumOff val="25000"/>
                          </a:prstClr>
                        </a:solidFill>
                        <a:latin typeface="Arial" panose="020B0604020202020204" pitchFamily="34" charset="0"/>
                        <a:cs typeface="Arial" panose="020B0604020202020204" pitchFamily="34" charset="0"/>
                      </a:rPr>
                      <a:t>M</a:t>
                    </a:r>
                    <a:endParaRPr lang="en-US" dirty="0"/>
                  </a:p>
                </c:rich>
              </c:tx>
              <c:spPr>
                <a:noFill/>
                <a:ln>
                  <a:noFill/>
                </a:ln>
                <a:effectLst/>
              </c:spPr>
              <c:txPr>
                <a:bodyPr rot="0" spcFirstLastPara="1" vertOverflow="ellipsis" vert="horz" wrap="square" anchor="ctr" anchorCtr="0"/>
                <a:lstStyle/>
                <a:p>
                  <a:pPr algn="l">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12589849682403445"/>
                      <c:h val="7.0045988630983949E-2"/>
                    </c:manualLayout>
                  </c15:layout>
                  <c15:showDataLabelsRange val="0"/>
                </c:ext>
                <c:ext xmlns:c16="http://schemas.microsoft.com/office/drawing/2014/chart" uri="{C3380CC4-5D6E-409C-BE32-E72D297353CC}">
                  <c16:uniqueId val="{00000001-460B-4823-B339-F69DC2D9DC2D}"/>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'Area of focus'!$D$2:$D$8</c:f>
              <c:strCache>
                <c:ptCount val="7"/>
                <c:pt idx="0">
                  <c:v>Disease prevention and treatment</c:v>
                </c:pt>
                <c:pt idx="1">
                  <c:v>Water, sanitation, and hygiene</c:v>
                </c:pt>
                <c:pt idx="2">
                  <c:v>Community economic development</c:v>
                </c:pt>
                <c:pt idx="3">
                  <c:v>Basic education and literacy</c:v>
                </c:pt>
                <c:pt idx="4">
                  <c:v>Maternal and child health</c:v>
                </c:pt>
                <c:pt idx="5">
                  <c:v>Peacebuilding and conflict prevention</c:v>
                </c:pt>
                <c:pt idx="6">
                  <c:v>Environment</c:v>
                </c:pt>
              </c:strCache>
            </c:strRef>
          </c:cat>
          <c:val>
            <c:numRef>
              <c:f>'Area of focus'!$E$2:$E$8</c:f>
              <c:numCache>
                <c:formatCode>"$"#,##0</c:formatCode>
                <c:ptCount val="7"/>
                <c:pt idx="0">
                  <c:v>338916654.30999988</c:v>
                </c:pt>
                <c:pt idx="1">
                  <c:v>167814268.68000001</c:v>
                </c:pt>
                <c:pt idx="2">
                  <c:v>100231990.09</c:v>
                </c:pt>
                <c:pt idx="3">
                  <c:v>86315593.670000002</c:v>
                </c:pt>
                <c:pt idx="4">
                  <c:v>64183577.960000001</c:v>
                </c:pt>
                <c:pt idx="5">
                  <c:v>33237350</c:v>
                </c:pt>
                <c:pt idx="6">
                  <c:v>1928012</c:v>
                </c:pt>
              </c:numCache>
            </c:numRef>
          </c:val>
          <c:extLst>
            <c:ext xmlns:c16="http://schemas.microsoft.com/office/drawing/2014/chart" uri="{C3380CC4-5D6E-409C-BE32-E72D297353CC}">
              <c16:uniqueId val="{00000000-460B-4823-B339-F69DC2D9DC2D}"/>
            </c:ext>
          </c:extLst>
        </c:ser>
        <c:dLbls>
          <c:dLblPos val="outEnd"/>
          <c:showLegendKey val="0"/>
          <c:showVal val="1"/>
          <c:showCatName val="0"/>
          <c:showSerName val="0"/>
          <c:showPercent val="0"/>
          <c:showBubbleSize val="0"/>
        </c:dLbls>
        <c:gapWidth val="182"/>
        <c:axId val="430956800"/>
        <c:axId val="430962048"/>
      </c:barChart>
      <c:catAx>
        <c:axId val="43095680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30962048"/>
        <c:crosses val="autoZero"/>
        <c:auto val="1"/>
        <c:lblAlgn val="ctr"/>
        <c:lblOffset val="100"/>
        <c:noMultiLvlLbl val="0"/>
      </c:catAx>
      <c:valAx>
        <c:axId val="430962048"/>
        <c:scaling>
          <c:orientation val="minMax"/>
        </c:scaling>
        <c:delete val="1"/>
        <c:axPos val="b"/>
        <c:numFmt formatCode="&quot;$&quot;#,##0" sourceLinked="1"/>
        <c:majorTickMark val="out"/>
        <c:minorTickMark val="none"/>
        <c:tickLblPos val="nextTo"/>
        <c:crossAx val="430956800"/>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0.01853</cdr:x>
      <cdr:y>0.31485</cdr:y>
    </cdr:from>
    <cdr:to>
      <cdr:x>0.31444</cdr:x>
      <cdr:y>0.94765</cdr:y>
    </cdr:to>
    <cdr:sp macro="" textlink="">
      <cdr:nvSpPr>
        <cdr:cNvPr id="2" name="Rectangle 1">
          <a:extLst xmlns:a="http://schemas.openxmlformats.org/drawingml/2006/main">
            <a:ext uri="{FF2B5EF4-FFF2-40B4-BE49-F238E27FC236}">
              <a16:creationId xmlns:a16="http://schemas.microsoft.com/office/drawing/2014/main" id="{F6AF015D-E67E-DC13-A3AA-55BB69569776}"/>
            </a:ext>
          </a:extLst>
        </cdr:cNvPr>
        <cdr:cNvSpPr/>
      </cdr:nvSpPr>
      <cdr:spPr>
        <a:xfrm xmlns:a="http://schemas.openxmlformats.org/drawingml/2006/main">
          <a:off x="205693" y="1769093"/>
          <a:ext cx="3285330" cy="355554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85495" cy="50127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vl1pPr>
          </a:lstStyle>
          <a:p>
            <a:pPr>
              <a:defRPr/>
            </a:pPr>
            <a:endParaRPr lang="en-US" dirty="0"/>
          </a:p>
        </p:txBody>
      </p:sp>
      <p:sp>
        <p:nvSpPr>
          <p:cNvPr id="19459" name="Rectangle 3"/>
          <p:cNvSpPr>
            <a:spLocks noGrp="1" noChangeArrowheads="1"/>
          </p:cNvSpPr>
          <p:nvPr>
            <p:ph type="dt" sz="quarter" idx="1"/>
          </p:nvPr>
        </p:nvSpPr>
        <p:spPr bwMode="auto">
          <a:xfrm>
            <a:off x="3902669" y="0"/>
            <a:ext cx="2985495" cy="50127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vl1pPr>
          </a:lstStyle>
          <a:p>
            <a:pPr>
              <a:defRPr/>
            </a:pPr>
            <a:endParaRPr lang="en-US" dirty="0"/>
          </a:p>
        </p:txBody>
      </p:sp>
      <p:sp>
        <p:nvSpPr>
          <p:cNvPr id="19460" name="Rectangle 4"/>
          <p:cNvSpPr>
            <a:spLocks noGrp="1" noChangeArrowheads="1"/>
          </p:cNvSpPr>
          <p:nvPr>
            <p:ph type="ftr" sz="quarter" idx="2"/>
          </p:nvPr>
        </p:nvSpPr>
        <p:spPr bwMode="auto">
          <a:xfrm>
            <a:off x="0" y="9517436"/>
            <a:ext cx="2985495" cy="50127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vl1pPr>
          </a:lstStyle>
          <a:p>
            <a:pPr>
              <a:defRPr/>
            </a:pPr>
            <a:endParaRPr lang="en-US" dirty="0"/>
          </a:p>
        </p:txBody>
      </p:sp>
      <p:sp>
        <p:nvSpPr>
          <p:cNvPr id="19461" name="Rectangle 5"/>
          <p:cNvSpPr>
            <a:spLocks noGrp="1" noChangeArrowheads="1"/>
          </p:cNvSpPr>
          <p:nvPr>
            <p:ph type="sldNum" sz="quarter" idx="3"/>
          </p:nvPr>
        </p:nvSpPr>
        <p:spPr bwMode="auto">
          <a:xfrm>
            <a:off x="3902669" y="9517436"/>
            <a:ext cx="2985495" cy="50127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lvl1pPr>
          </a:lstStyle>
          <a:p>
            <a:pPr>
              <a:defRPr/>
            </a:pPr>
            <a:fld id="{410A48E3-3D13-BA4F-81CA-533016CB4456}" type="slidenum">
              <a:rPr lang="en-US"/>
              <a:pPr>
                <a:defRPr/>
              </a:pPr>
              <a:t>‹#›</a:t>
            </a:fld>
            <a:endParaRPr lang="en-US" dirty="0"/>
          </a:p>
        </p:txBody>
      </p:sp>
    </p:spTree>
    <p:extLst>
      <p:ext uri="{BB962C8B-B14F-4D97-AF65-F5344CB8AC3E}">
        <p14:creationId xmlns:p14="http://schemas.microsoft.com/office/powerpoint/2010/main" val="1790414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85495" cy="50127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vl1pPr>
          </a:lstStyle>
          <a:p>
            <a:pPr>
              <a:defRPr/>
            </a:pPr>
            <a:endParaRPr lang="en-US" dirty="0"/>
          </a:p>
        </p:txBody>
      </p:sp>
      <p:sp>
        <p:nvSpPr>
          <p:cNvPr id="3075" name="Rectangle 3"/>
          <p:cNvSpPr>
            <a:spLocks noGrp="1" noChangeArrowheads="1"/>
          </p:cNvSpPr>
          <p:nvPr>
            <p:ph type="dt" idx="1"/>
          </p:nvPr>
        </p:nvSpPr>
        <p:spPr bwMode="auto">
          <a:xfrm>
            <a:off x="3902669" y="0"/>
            <a:ext cx="2985495" cy="50127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04775" y="750888"/>
            <a:ext cx="6678613" cy="3757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918734" y="4759574"/>
            <a:ext cx="5050696" cy="4508079"/>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9517436"/>
            <a:ext cx="2985495" cy="50127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vl1pPr>
          </a:lstStyle>
          <a:p>
            <a:pPr>
              <a:defRPr/>
            </a:pPr>
            <a:endParaRPr lang="en-US" dirty="0"/>
          </a:p>
        </p:txBody>
      </p:sp>
      <p:sp>
        <p:nvSpPr>
          <p:cNvPr id="3079" name="Rectangle 7"/>
          <p:cNvSpPr>
            <a:spLocks noGrp="1" noChangeArrowheads="1"/>
          </p:cNvSpPr>
          <p:nvPr>
            <p:ph type="sldNum" sz="quarter" idx="5"/>
          </p:nvPr>
        </p:nvSpPr>
        <p:spPr bwMode="auto">
          <a:xfrm>
            <a:off x="3902669" y="9517436"/>
            <a:ext cx="2985495" cy="50127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lvl1pPr>
          </a:lstStyle>
          <a:p>
            <a:pPr>
              <a:defRPr/>
            </a:pPr>
            <a:fld id="{45B00B0F-9134-D147-87FE-B28F7C1F8955}" type="slidenum">
              <a:rPr lang="en-US"/>
              <a:pPr>
                <a:defRPr/>
              </a:pPr>
              <a:t>‹#›</a:t>
            </a:fld>
            <a:endParaRPr lang="en-US" dirty="0"/>
          </a:p>
        </p:txBody>
      </p:sp>
    </p:spTree>
    <p:extLst>
      <p:ext uri="{BB962C8B-B14F-4D97-AF65-F5344CB8AC3E}">
        <p14:creationId xmlns:p14="http://schemas.microsoft.com/office/powerpoint/2010/main" val="15162011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Rotary’s has 7 AOFs which are informed by the UN’s Sustainable Development Goals. They also represent areas that Rotarians accel working in. </a:t>
            </a:r>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1</a:t>
            </a:fld>
            <a:endParaRPr lang="en-US" dirty="0"/>
          </a:p>
        </p:txBody>
      </p:sp>
    </p:spTree>
    <p:extLst>
      <p:ext uri="{BB962C8B-B14F-4D97-AF65-F5344CB8AC3E}">
        <p14:creationId xmlns:p14="http://schemas.microsoft.com/office/powerpoint/2010/main" val="113671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#5 is strengthening the resilience of ecosystems and communities affected by climate change and climate disruption .</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Eligible activities for this goal include:</a:t>
            </a:r>
          </a:p>
          <a:p>
            <a:pPr marL="171450" indent="-171450">
              <a:buFont typeface="Arial" panose="020B0604020202020204" pitchFamily="34" charset="0"/>
              <a:buChar char="•"/>
              <a:defRPr/>
            </a:pPr>
            <a:r>
              <a:rPr lang="en-US" dirty="0"/>
              <a:t>Supporting adaptation and resiliency strategies for ecosystems and communities affected by climate-related events, with an emphasis on vulnerable segments of the population</a:t>
            </a:r>
          </a:p>
        </p:txBody>
      </p:sp>
      <p:sp>
        <p:nvSpPr>
          <p:cNvPr id="4" name="Slide Number Placeholder 3"/>
          <p:cNvSpPr>
            <a:spLocks noGrp="1"/>
          </p:cNvSpPr>
          <p:nvPr>
            <p:ph type="sldNum" sz="quarter" idx="5"/>
          </p:nvPr>
        </p:nvSpPr>
        <p:spPr/>
        <p:txBody>
          <a:bodyPr/>
          <a:lstStyle/>
          <a:p>
            <a:fld id="{93C78EDF-7F9E-A94B-AD72-CDE445A65B8A}" type="slidenum">
              <a:rPr lang="en-US" smtClean="0"/>
              <a:t>10</a:t>
            </a:fld>
            <a:endParaRPr lang="en-US"/>
          </a:p>
        </p:txBody>
      </p:sp>
    </p:spTree>
    <p:extLst>
      <p:ext uri="{BB962C8B-B14F-4D97-AF65-F5344CB8AC3E}">
        <p14:creationId xmlns:p14="http://schemas.microsoft.com/office/powerpoint/2010/main" val="2801926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#6 is supporting education to promote behaviors that protect the environment.</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Eligible activities for this goal include:</a:t>
            </a:r>
          </a:p>
          <a:p>
            <a:pPr marL="171450" indent="-171450">
              <a:buFont typeface="Arial" panose="020B0604020202020204" pitchFamily="34" charset="0"/>
              <a:buChar char="•"/>
              <a:defRPr/>
            </a:pPr>
            <a:r>
              <a:rPr lang="en-US" dirty="0"/>
              <a:t>Supporting environmental education programming in schools that aligns with local government curriculum (adhering to the policy statements and guidelines for the basic education and literacy area of focus)</a:t>
            </a:r>
          </a:p>
          <a:p>
            <a:pPr marL="171450" indent="-171450">
              <a:buFont typeface="Arial" panose="020B0604020202020204" pitchFamily="34" charset="0"/>
              <a:buChar char="•"/>
              <a:defRPr/>
            </a:pPr>
            <a:r>
              <a:rPr lang="en-US" dirty="0"/>
              <a:t>Promoting community-based environmental education, environmental awareness and advocacy initiatives, and strategies to facilitate engagement and behavior change to support environmentally sustainable living, environmental protection, and sustainable development</a:t>
            </a:r>
          </a:p>
        </p:txBody>
      </p:sp>
      <p:sp>
        <p:nvSpPr>
          <p:cNvPr id="4" name="Slide Number Placeholder 3"/>
          <p:cNvSpPr>
            <a:spLocks noGrp="1"/>
          </p:cNvSpPr>
          <p:nvPr>
            <p:ph type="sldNum" sz="quarter" idx="5"/>
          </p:nvPr>
        </p:nvSpPr>
        <p:spPr/>
        <p:txBody>
          <a:bodyPr/>
          <a:lstStyle/>
          <a:p>
            <a:fld id="{93C78EDF-7F9E-A94B-AD72-CDE445A65B8A}" type="slidenum">
              <a:rPr lang="en-US" smtClean="0"/>
              <a:t>11</a:t>
            </a:fld>
            <a:endParaRPr lang="en-US"/>
          </a:p>
        </p:txBody>
      </p:sp>
    </p:spTree>
    <p:extLst>
      <p:ext uri="{BB962C8B-B14F-4D97-AF65-F5344CB8AC3E}">
        <p14:creationId xmlns:p14="http://schemas.microsoft.com/office/powerpoint/2010/main" val="1626790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#7 is advocating for the sustainable consumption of products and the environmentally sound management of byproducts to build a more resource-efficient economy.</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Eligible activities for this goal include:</a:t>
            </a:r>
          </a:p>
          <a:p>
            <a:pPr marL="171450" indent="-171450">
              <a:buFont typeface="Arial" panose="020B0604020202020204" pitchFamily="34" charset="0"/>
              <a:buChar char="•"/>
              <a:defRPr/>
            </a:pPr>
            <a:r>
              <a:rPr lang="en-US" dirty="0"/>
              <a:t>Supporting community planning efforts to strengthen circular economies through composting, recycling, upcycling, and repurposing programs (for solid waste management projects, adhering to the policy statements and guidelines for the water, sanitation, and hygiene area of focus)</a:t>
            </a:r>
          </a:p>
          <a:p>
            <a:pPr marL="171450" indent="-171450">
              <a:buFont typeface="Arial" panose="020B0604020202020204" pitchFamily="34" charset="0"/>
              <a:buChar char="•"/>
              <a:defRPr/>
            </a:pPr>
            <a:r>
              <a:rPr lang="en-US" dirty="0"/>
              <a:t>Promoting efficient food consumption by reducing food waste by local businesses and households </a:t>
            </a:r>
          </a:p>
        </p:txBody>
      </p:sp>
      <p:sp>
        <p:nvSpPr>
          <p:cNvPr id="4" name="Slide Number Placeholder 3"/>
          <p:cNvSpPr>
            <a:spLocks noGrp="1"/>
          </p:cNvSpPr>
          <p:nvPr>
            <p:ph type="sldNum" sz="quarter" idx="5"/>
          </p:nvPr>
        </p:nvSpPr>
        <p:spPr/>
        <p:txBody>
          <a:bodyPr/>
          <a:lstStyle/>
          <a:p>
            <a:fld id="{93C78EDF-7F9E-A94B-AD72-CDE445A65B8A}" type="slidenum">
              <a:rPr lang="en-US" smtClean="0"/>
              <a:t>12</a:t>
            </a:fld>
            <a:endParaRPr lang="en-US"/>
          </a:p>
        </p:txBody>
      </p:sp>
    </p:spTree>
    <p:extLst>
      <p:ext uri="{BB962C8B-B14F-4D97-AF65-F5344CB8AC3E}">
        <p14:creationId xmlns:p14="http://schemas.microsoft.com/office/powerpoint/2010/main" val="421396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#8 is addressing environmental justice issues and environmental public health concerns.</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Eligible activities for this goal include:</a:t>
            </a:r>
          </a:p>
          <a:p>
            <a:pPr marL="171450" indent="-171450">
              <a:buFont typeface="Arial" panose="020B0604020202020204" pitchFamily="34" charset="0"/>
              <a:buChar char="•"/>
              <a:defRPr/>
            </a:pPr>
            <a:r>
              <a:rPr lang="en-US" dirty="0"/>
              <a:t>Addressing adverse environmental public health impacts in communities through education, outreach, and advocacy</a:t>
            </a:r>
          </a:p>
          <a:p>
            <a:pPr marL="171450" indent="-171450">
              <a:buFont typeface="Arial" panose="020B0604020202020204" pitchFamily="34" charset="0"/>
              <a:buChar char="•"/>
              <a:defRPr/>
            </a:pPr>
            <a:r>
              <a:rPr lang="en-US" dirty="0"/>
              <a:t>Eliminating and reducing exposure to environmental toxins in homes, schools, and communities within vulnerable and marginalized populations</a:t>
            </a:r>
          </a:p>
          <a:p>
            <a:pPr marL="171450" indent="-171450">
              <a:buFont typeface="Arial" panose="020B0604020202020204" pitchFamily="34" charset="0"/>
              <a:buChar char="•"/>
              <a:defRPr/>
            </a:pPr>
            <a:r>
              <a:rPr lang="en-US" dirty="0"/>
              <a:t>Increasing equitable access to organic, healthy, and nutritious food for vulnerable and marginalized populations</a:t>
            </a:r>
          </a:p>
        </p:txBody>
      </p:sp>
      <p:sp>
        <p:nvSpPr>
          <p:cNvPr id="4" name="Slide Number Placeholder 3"/>
          <p:cNvSpPr>
            <a:spLocks noGrp="1"/>
          </p:cNvSpPr>
          <p:nvPr>
            <p:ph type="sldNum" sz="quarter" idx="5"/>
          </p:nvPr>
        </p:nvSpPr>
        <p:spPr/>
        <p:txBody>
          <a:bodyPr/>
          <a:lstStyle/>
          <a:p>
            <a:fld id="{93C78EDF-7F9E-A94B-AD72-CDE445A65B8A}" type="slidenum">
              <a:rPr lang="en-US" smtClean="0"/>
              <a:t>13</a:t>
            </a:fld>
            <a:endParaRPr lang="en-US"/>
          </a:p>
        </p:txBody>
      </p:sp>
    </p:spTree>
    <p:extLst>
      <p:ext uri="{BB962C8B-B14F-4D97-AF65-F5344CB8AC3E}">
        <p14:creationId xmlns:p14="http://schemas.microsoft.com/office/powerpoint/2010/main" val="4029017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assessments in every area of focus has their own special considerations and the Environment is no exception. When completing a community assessment for an Environment project be certain to address these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currently the greatest environmental threats to local land, air, water resources, and the ecosystem?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 any cultural practices that are relevant to the project (such as agricultural techniques or traditions)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positive and negative environmental changes do you anticipate as a result of the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470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discuss the most popular area of focus for Rotarians, Disease Prevention and Treatment.</a:t>
            </a:r>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15</a:t>
            </a:fld>
            <a:endParaRPr lang="en-US" dirty="0"/>
          </a:p>
        </p:txBody>
      </p:sp>
    </p:spTree>
    <p:extLst>
      <p:ext uri="{BB962C8B-B14F-4D97-AF65-F5344CB8AC3E}">
        <p14:creationId xmlns:p14="http://schemas.microsoft.com/office/powerpoint/2010/main" val="3620454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120000"/>
              </a:lnSpc>
              <a:spcAft>
                <a:spcPts val="0"/>
              </a:spcAft>
            </a:pPr>
            <a:r>
              <a:rPr lang="en-US" sz="1200" b="1" dirty="0">
                <a:solidFill>
                  <a:schemeClr val="tx1"/>
                </a:solidFill>
              </a:rPr>
              <a:t>Reducing the causes and effects of disease and strengthening the health care system</a:t>
            </a:r>
            <a:br>
              <a:rPr lang="en-US" sz="1050" b="1" dirty="0">
                <a:solidFill>
                  <a:schemeClr val="tx1"/>
                </a:solidFill>
              </a:rPr>
            </a:br>
            <a:endParaRPr lang="en-US" sz="1200" b="1" dirty="0">
              <a:solidFill>
                <a:schemeClr val="tx1"/>
              </a:solidFill>
            </a:endParaRP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Improving the capacity of local health care professionals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Promoting disease prevention and treatment programs that limit the spread of communicable diseases and reduce the incidence and effect of noncommunicable diseases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Strengthening health care systems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Providing clinical treatment and rehabilitation for physical disabilities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Funding graduate scholarships for career-minded professionals related to disease prevention and treatment </a:t>
            </a:r>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16</a:t>
            </a:fld>
            <a:endParaRPr lang="en-US" dirty="0"/>
          </a:p>
        </p:txBody>
      </p:sp>
    </p:spTree>
    <p:extLst>
      <p:ext uri="{BB962C8B-B14F-4D97-AF65-F5344CB8AC3E}">
        <p14:creationId xmlns:p14="http://schemas.microsoft.com/office/powerpoint/2010/main" val="2235041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Medical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local, state, and national data to gather information about the health conditions in the community that the medical equipment will address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the equipment appropriate for the level of service currently offered in the health care facilities?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the Hospital or Clinic have staff capable of using and maintaining the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the space ready to receive the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Surgeries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local, state, and national data to gather information about the health conditions the surgeries will address.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the hospital already have a waiting list? Should be an identified pool of beneficiaries at the time of application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Should cover the whole cost of the surgery and provide follow up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Vaccines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Consult with local health authorities to provide the existing vaccination schedule and assess the gaps in vaccination coverage.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Hospital or clinic must receive and administer and take responsibility.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687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120000"/>
              </a:lnSpc>
              <a:spcAft>
                <a:spcPts val="0"/>
              </a:spcAft>
            </a:pPr>
            <a:r>
              <a:rPr lang="en-US" sz="1400" b="1" dirty="0">
                <a:solidFill>
                  <a:schemeClr val="tx1"/>
                </a:solidFill>
                <a:latin typeface="+mn-lt"/>
              </a:rPr>
              <a:t>Increasing sustainable access to water, sanitation and hygiene</a:t>
            </a:r>
            <a:endParaRPr lang="en-US" sz="1200" b="1" dirty="0">
              <a:solidFill>
                <a:schemeClr val="tx1"/>
              </a:solidFill>
            </a:endParaRPr>
          </a:p>
          <a:p>
            <a:pPr marL="850900" indent="-514350" fontAlgn="auto">
              <a:lnSpc>
                <a:spcPct val="120000"/>
              </a:lnSpc>
              <a:spcAft>
                <a:spcPts val="0"/>
              </a:spcAft>
              <a:buFont typeface="Arial" panose="020B0604020202020204" pitchFamily="34" charset="0"/>
              <a:buChar char="•"/>
            </a:pPr>
            <a:r>
              <a:rPr lang="en-US" sz="1200" dirty="0">
                <a:solidFill>
                  <a:schemeClr val="tx1"/>
                </a:solidFill>
                <a:latin typeface="+mn-lt"/>
              </a:rPr>
              <a:t>Facilitating universal and equitable access to safe and affordable drinking water and improving water quality by protecting and maintaining surface- and groundwater resources, and promoting wastewater reuse </a:t>
            </a:r>
          </a:p>
          <a:p>
            <a:pPr marL="850900" indent="-514350" fontAlgn="auto">
              <a:lnSpc>
                <a:spcPct val="120000"/>
              </a:lnSpc>
              <a:spcAft>
                <a:spcPts val="0"/>
              </a:spcAft>
              <a:buFont typeface="Arial" panose="020B0604020202020204" pitchFamily="34" charset="0"/>
              <a:buChar char="•"/>
            </a:pPr>
            <a:r>
              <a:rPr lang="en-US" sz="1200" dirty="0">
                <a:solidFill>
                  <a:schemeClr val="tx1"/>
                </a:solidFill>
                <a:latin typeface="+mn-lt"/>
              </a:rPr>
              <a:t>Facilitating universal and equitable access to improved sanitation and waste management services </a:t>
            </a:r>
          </a:p>
          <a:p>
            <a:pPr marL="850900" indent="-514350" fontAlgn="auto">
              <a:lnSpc>
                <a:spcPct val="120000"/>
              </a:lnSpc>
              <a:spcAft>
                <a:spcPts val="0"/>
              </a:spcAft>
              <a:buFont typeface="Arial" panose="020B0604020202020204" pitchFamily="34" charset="0"/>
              <a:buChar char="•"/>
            </a:pPr>
            <a:r>
              <a:rPr lang="en-US" sz="1200" dirty="0">
                <a:solidFill>
                  <a:schemeClr val="tx1"/>
                </a:solidFill>
                <a:latin typeface="+mn-lt"/>
              </a:rPr>
              <a:t>Improving community hygiene knowledge, behaviors, and practices </a:t>
            </a:r>
          </a:p>
          <a:p>
            <a:pPr marL="850900" indent="-514350" fontAlgn="auto">
              <a:lnSpc>
                <a:spcPct val="120000"/>
              </a:lnSpc>
              <a:spcAft>
                <a:spcPts val="0"/>
              </a:spcAft>
              <a:buFont typeface="Arial" panose="020B0604020202020204" pitchFamily="34" charset="0"/>
              <a:buChar char="•"/>
            </a:pPr>
            <a:r>
              <a:rPr lang="en-US" sz="1200" dirty="0">
                <a:solidFill>
                  <a:schemeClr val="tx1"/>
                </a:solidFill>
                <a:latin typeface="+mn-lt"/>
              </a:rPr>
              <a:t>Strengthening the capacity of governments, institutions, and communities to develop, finance, manage, and maintain sustainable water and sanitation services </a:t>
            </a:r>
          </a:p>
          <a:p>
            <a:pPr marL="850900" indent="-514350" fontAlgn="auto">
              <a:lnSpc>
                <a:spcPct val="120000"/>
              </a:lnSpc>
              <a:spcAft>
                <a:spcPts val="0"/>
              </a:spcAft>
              <a:buFont typeface="Arial" panose="020B0604020202020204" pitchFamily="34" charset="0"/>
              <a:buChar char="•"/>
            </a:pPr>
            <a:r>
              <a:rPr lang="en-US" sz="1200" dirty="0">
                <a:solidFill>
                  <a:schemeClr val="tx1"/>
                </a:solidFill>
                <a:latin typeface="+mn-lt"/>
              </a:rPr>
              <a:t>Funding graduate scholarships for career-minded professionals related to water, sanitation, and hygiene </a:t>
            </a:r>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19</a:t>
            </a:fld>
            <a:endParaRPr lang="en-US" dirty="0"/>
          </a:p>
        </p:txBody>
      </p:sp>
    </p:spTree>
    <p:extLst>
      <p:ext uri="{BB962C8B-B14F-4D97-AF65-F5344CB8AC3E}">
        <p14:creationId xmlns:p14="http://schemas.microsoft.com/office/powerpoint/2010/main" val="2194098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Operations and Maintenance plan &amp; Financial sustainability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WASH in schools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WASH is a system – holistic approach – current situation infrastructure/hygiene behaviors - behavior change – Student to Toilet Ratio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Water Supply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the supply meet the current and future demands? Is the technology choice appropriate to the location and water test results? If you are accessing groundwater, you will need a hydrological survey,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Sanitation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see a lot of projects aimed at constructing toilets for individual houses in the village setting.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do shared toilets, not equitable nor very sustainable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Behavior change / open defecation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 handwashing stations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77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chart that shows the funding levels in all the areas of focus since the launch of global grants. As you can Disease Prevention and Treatment is the most popular area of focus by far. But it is followed by Water, Sanitation and Hygiene and Community Economic Development. In this session we are going to look at each AOF and learn more about the goals under each Area of Focus and talk about some of the common project types. </a:t>
            </a:r>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2</a:t>
            </a:fld>
            <a:endParaRPr lang="en-US" dirty="0"/>
          </a:p>
        </p:txBody>
      </p:sp>
    </p:spTree>
    <p:extLst>
      <p:ext uri="{BB962C8B-B14F-4D97-AF65-F5344CB8AC3E}">
        <p14:creationId xmlns:p14="http://schemas.microsoft.com/office/powerpoint/2010/main" val="744573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21</a:t>
            </a:fld>
            <a:endParaRPr lang="en-US" dirty="0"/>
          </a:p>
        </p:txBody>
      </p:sp>
    </p:spTree>
    <p:extLst>
      <p:ext uri="{BB962C8B-B14F-4D97-AF65-F5344CB8AC3E}">
        <p14:creationId xmlns:p14="http://schemas.microsoft.com/office/powerpoint/2010/main" val="557029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120000"/>
              </a:lnSpc>
              <a:spcAft>
                <a:spcPts val="0"/>
              </a:spcAft>
            </a:pPr>
            <a:r>
              <a:rPr lang="en-US" sz="1200" b="1" dirty="0">
                <a:solidFill>
                  <a:schemeClr val="tx1"/>
                </a:solidFill>
              </a:rPr>
              <a:t>Alleviating poverty and creating measurable and enduring economic improvements in marginalized communities</a:t>
            </a:r>
            <a:br>
              <a:rPr lang="en-US" sz="1050" b="1" dirty="0">
                <a:solidFill>
                  <a:schemeClr val="tx1"/>
                </a:solidFill>
              </a:rPr>
            </a:br>
            <a:endParaRPr lang="en-US" sz="1200" b="1" dirty="0">
              <a:solidFill>
                <a:schemeClr val="tx1"/>
              </a:solidFill>
            </a:endParaRP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Building the capacity of local leaders, organizations, and networks to support economic development in poor communities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Developing opportunities for productive work and improving access to sustainable livelihoods</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Building the capacity of entrepreneurs, social businesses, and locally supported business innovators</a:t>
            </a:r>
            <a:r>
              <a:rPr lang="en-US" sz="1600" dirty="0">
                <a:solidFill>
                  <a:schemeClr val="tx1"/>
                </a:solidFill>
                <a:latin typeface="+mn-lt"/>
              </a:rPr>
              <a:t> </a:t>
            </a:r>
          </a:p>
          <a:p>
            <a:pPr marL="850900" indent="-514350" fontAlgn="auto">
              <a:lnSpc>
                <a:spcPct val="120000"/>
              </a:lnSpc>
              <a:spcAft>
                <a:spcPts val="600"/>
              </a:spcAft>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Arial" panose="020B0604020202020204"/>
              </a:rPr>
              <a:t>Funding graduate scholarships for career-minded professionals related to Community Economic Development</a:t>
            </a:r>
            <a:endParaRPr lang="en-US" sz="1600" dirty="0">
              <a:solidFill>
                <a:schemeClr val="tx1"/>
              </a:solidFill>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22</a:t>
            </a:fld>
            <a:endParaRPr lang="en-US" dirty="0"/>
          </a:p>
        </p:txBody>
      </p:sp>
    </p:spTree>
    <p:extLst>
      <p:ext uri="{BB962C8B-B14F-4D97-AF65-F5344CB8AC3E}">
        <p14:creationId xmlns:p14="http://schemas.microsoft.com/office/powerpoint/2010/main" val="1009936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Vocational Training 2 types, directly funding training for individuals or supporting an existing vocational training organization with program enhancement, more students or better quality training. Market survey to show the demand for these skills. Interest in the training from beneficiaries. Start their own business or job placement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Wide range of Agriculture projects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Capacity-building training is required. The goal should be to increase farmers’ income in the long term. Explain the gaps in skills, knowledge, and resources, and explain why the project improves the existing system. Supporting or creating farmers’ cooperatives and market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Enterprises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Business plan – what is the ownership structure going to be? Training to build capacity in business management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883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24</a:t>
            </a:fld>
            <a:endParaRPr lang="en-US" dirty="0"/>
          </a:p>
        </p:txBody>
      </p:sp>
    </p:spTree>
    <p:extLst>
      <p:ext uri="{BB962C8B-B14F-4D97-AF65-F5344CB8AC3E}">
        <p14:creationId xmlns:p14="http://schemas.microsoft.com/office/powerpoint/2010/main" val="591306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120000"/>
              </a:lnSpc>
              <a:spcAft>
                <a:spcPts val="0"/>
              </a:spcAft>
            </a:pPr>
            <a:r>
              <a:rPr lang="en-US" sz="1600" b="1" dirty="0">
                <a:solidFill>
                  <a:schemeClr val="tx1"/>
                </a:solidFill>
              </a:rPr>
              <a:t>Improving sustainable access to basic education &amp; literacy for all people</a:t>
            </a:r>
            <a:br>
              <a:rPr lang="en-US" sz="1050" b="1" dirty="0">
                <a:solidFill>
                  <a:schemeClr val="tx1"/>
                </a:solidFill>
              </a:rPr>
            </a:br>
            <a:endParaRPr lang="en-US" sz="1200" b="1" dirty="0">
              <a:solidFill>
                <a:schemeClr val="tx1"/>
              </a:solidFill>
            </a:endParaRPr>
          </a:p>
          <a:p>
            <a:pPr marL="850900" indent="-514350" fontAlgn="auto">
              <a:lnSpc>
                <a:spcPct val="120000"/>
              </a:lnSpc>
              <a:spcAft>
                <a:spcPts val="600"/>
              </a:spcAft>
              <a:buFont typeface="+mj-lt"/>
              <a:buAutoNum type="arabicPeriod"/>
            </a:pPr>
            <a:r>
              <a:rPr lang="en-US" sz="1200" dirty="0">
                <a:solidFill>
                  <a:schemeClr val="tx1"/>
                </a:solidFill>
                <a:latin typeface="+mn-lt"/>
              </a:rPr>
              <a:t>Strengthening the abilities of communities to provide basic education &amp; literacy to all </a:t>
            </a:r>
          </a:p>
          <a:p>
            <a:pPr marL="850900" indent="-514350" fontAlgn="auto">
              <a:lnSpc>
                <a:spcPct val="120000"/>
              </a:lnSpc>
              <a:spcAft>
                <a:spcPts val="600"/>
              </a:spcAft>
              <a:buFont typeface="+mj-lt"/>
              <a:buAutoNum type="arabicPeriod"/>
            </a:pPr>
            <a:r>
              <a:rPr lang="en-US" sz="1200" dirty="0">
                <a:solidFill>
                  <a:schemeClr val="tx1"/>
                </a:solidFill>
                <a:latin typeface="+mn-lt"/>
              </a:rPr>
              <a:t>Increasing adult literacy </a:t>
            </a:r>
          </a:p>
          <a:p>
            <a:pPr marL="850900" indent="-514350" fontAlgn="auto">
              <a:lnSpc>
                <a:spcPct val="120000"/>
              </a:lnSpc>
              <a:spcAft>
                <a:spcPts val="600"/>
              </a:spcAft>
              <a:buFont typeface="+mj-lt"/>
              <a:buAutoNum type="arabicPeriod"/>
            </a:pPr>
            <a:r>
              <a:rPr lang="en-US" sz="1200" dirty="0">
                <a:solidFill>
                  <a:schemeClr val="tx1"/>
                </a:solidFill>
                <a:latin typeface="+mn-lt"/>
              </a:rPr>
              <a:t>Reducing gender disparity in education </a:t>
            </a:r>
          </a:p>
          <a:p>
            <a:pPr marL="850900" indent="-514350" fontAlgn="auto">
              <a:lnSpc>
                <a:spcPct val="120000"/>
              </a:lnSpc>
              <a:spcAft>
                <a:spcPts val="600"/>
              </a:spcAft>
              <a:buFont typeface="+mj-lt"/>
              <a:buAutoNum type="arabicPeriod"/>
            </a:pPr>
            <a:r>
              <a:rPr lang="en-US" sz="1200" dirty="0">
                <a:solidFill>
                  <a:schemeClr val="tx1"/>
                </a:solidFill>
                <a:latin typeface="+mn-lt"/>
              </a:rPr>
              <a:t>Funding graduate scholarships for career-minded professionals related to basic education and literacy </a:t>
            </a:r>
          </a:p>
          <a:p>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25</a:t>
            </a:fld>
            <a:endParaRPr lang="en-US" dirty="0"/>
          </a:p>
        </p:txBody>
      </p:sp>
    </p:spTree>
    <p:extLst>
      <p:ext uri="{BB962C8B-B14F-4D97-AF65-F5344CB8AC3E}">
        <p14:creationId xmlns:p14="http://schemas.microsoft.com/office/powerpoint/2010/main" val="4176380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BEL projects should focus on specific educational outcomes in Basic education, reading, writing, math and science.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 grants can fund computer labs and infrastructure improvements, but the ultimate goal of the project must be improving educational outcomes. This means talking to teachers about where they would like to see improvement for their students academically and what type of professional development training, they feel will help them achieve those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things to keep in mind:</a:t>
            </a:r>
          </a:p>
          <a:p>
            <a:r>
              <a:rPr lang="en-US" sz="1200" dirty="0"/>
              <a:t>Assessment: baseline understanding of teachers’ computer knowledge and how to use technology to support instruction</a:t>
            </a:r>
          </a:p>
          <a:p>
            <a:r>
              <a:rPr lang="en-US" sz="1200" dirty="0"/>
              <a:t>Teacher training that specifies how teachers will use the technology and integrate it into the curriculum, lesson planning, instruction, or their evaluations.</a:t>
            </a:r>
          </a:p>
          <a:p>
            <a:r>
              <a:rPr lang="en-US" sz="1200" dirty="0"/>
              <a:t>Training: methodology, IT professionals not qualified trainers (unless have ed qualifications)</a:t>
            </a:r>
          </a:p>
          <a:p>
            <a:r>
              <a:rPr lang="en-US" sz="1200" dirty="0"/>
              <a:t>Technology maintenance plan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Language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Language projects can be implemented at schools if the school requires those language courses as part of a curriculum mandated by the national department of education.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plan to train teachers in how to teach the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School Tutoring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Tutoring programs can have a significant impact on students’ learning achievements, especially when the programs are staffed with qualified tutors. The primary goal of a grant-funded program needs to be improving academic performance. We will also be looking for professional development training for the tutors.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487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120000"/>
              </a:lnSpc>
              <a:spcAft>
                <a:spcPts val="0"/>
              </a:spcAft>
            </a:pPr>
            <a:r>
              <a:rPr lang="en-US" sz="1400" b="1" dirty="0">
                <a:solidFill>
                  <a:schemeClr val="tx1"/>
                </a:solidFill>
                <a:latin typeface="+mn-lt"/>
              </a:rPr>
              <a:t>Improving maternal health and reducing mortality for children under five.</a:t>
            </a:r>
            <a:br>
              <a:rPr lang="en-US" sz="1050" b="1" dirty="0">
                <a:solidFill>
                  <a:schemeClr val="tx1"/>
                </a:solidFill>
              </a:rPr>
            </a:br>
            <a:endParaRPr lang="en-US" sz="1200" b="1" dirty="0">
              <a:solidFill>
                <a:schemeClr val="tx1"/>
              </a:solidFill>
            </a:endParaRP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Reducing the neonatal and newborn mortality rate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Reducing the mortality and morbidity rate of children under five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Reducing the maternal mortality and morbidity rate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Improving access to essential medical services, trained community health workers, and health care providers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Funding graduate scholarships for career-minded professionals related to maternal and child health </a:t>
            </a:r>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28</a:t>
            </a:fld>
            <a:endParaRPr lang="en-US" dirty="0"/>
          </a:p>
        </p:txBody>
      </p:sp>
    </p:spTree>
    <p:extLst>
      <p:ext uri="{BB962C8B-B14F-4D97-AF65-F5344CB8AC3E}">
        <p14:creationId xmlns:p14="http://schemas.microsoft.com/office/powerpoint/2010/main" val="3843099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Medical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local, state, and national data to gather information about the health conditions in the community that the medical equipment will address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the equipment appropriate for the level of service currently offered in the health care facilities?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the Hospital or Clinic have staff capable of using and maintaining the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the space ready to receive the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Maternal and child health medical equipment projects must include educational activities at the hospital for women related to a healthy pregnancy, delivery, or neonatal care. This model of care is standard in most hospitals and is likely already part of the services that the hospital provides. Please describe the current educational programs the hospital provides for mothers.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003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lnSpc>
                <a:spcPct val="120000"/>
              </a:lnSpc>
              <a:spcAft>
                <a:spcPts val="0"/>
              </a:spcAft>
            </a:pPr>
            <a:r>
              <a:rPr lang="en-US" sz="1600" b="1" dirty="0">
                <a:solidFill>
                  <a:schemeClr val="tx1"/>
                </a:solidFill>
                <a:latin typeface="+mn-lt"/>
              </a:rPr>
              <a:t>Advancing peacebuilding and preventing conflict</a:t>
            </a:r>
            <a:br>
              <a:rPr lang="en-US" sz="1000" b="1" dirty="0">
                <a:solidFill>
                  <a:schemeClr val="tx1"/>
                </a:solidFill>
              </a:rPr>
            </a:br>
            <a:endParaRPr lang="en-US" sz="1100" b="1" dirty="0">
              <a:solidFill>
                <a:schemeClr val="tx1"/>
              </a:solidFill>
            </a:endParaRP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Enhancing the capacity of individuals and communities to transform conflict and build peace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Training community members in peace education, peace leadership, and conflict prevention and resolution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Providing services that help integrate vulnerable populations into society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Improving dialogue and community relations to determine how best to manage natural resources  </a:t>
            </a:r>
          </a:p>
          <a:p>
            <a:pPr marL="850900" indent="-514350" fontAlgn="auto">
              <a:lnSpc>
                <a:spcPct val="120000"/>
              </a:lnSpc>
              <a:spcAft>
                <a:spcPts val="600"/>
              </a:spcAft>
              <a:buFont typeface="Arial" panose="020B0604020202020204" pitchFamily="34" charset="0"/>
              <a:buChar char="•"/>
            </a:pPr>
            <a:r>
              <a:rPr lang="en-US" sz="1200" dirty="0">
                <a:solidFill>
                  <a:schemeClr val="tx1"/>
                </a:solidFill>
                <a:latin typeface="+mn-lt"/>
              </a:rPr>
              <a:t>Funding graduate scholarships for career-minded professionals related to peacebuilding and conflict prevention </a:t>
            </a:r>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31</a:t>
            </a:fld>
            <a:endParaRPr lang="en-US" dirty="0"/>
          </a:p>
        </p:txBody>
      </p:sp>
    </p:spTree>
    <p:extLst>
      <p:ext uri="{BB962C8B-B14F-4D97-AF65-F5344CB8AC3E}">
        <p14:creationId xmlns:p14="http://schemas.microsoft.com/office/powerpoint/2010/main" val="3590460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Integrating Vulnerable Populations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Rotary considers vulnerable populations to be people who have experienced violence or who are at risk of perpetrating violence. This could include at-risk young people, refugees, people who have been trafficked, communities that have been persecuted or marginalized, or other groups affected by conflict or violence. Projects to help these groups of people further integrate into society can include legal, psychological, social, and rehabilitation services. These projects have traditionally been implemented through partner organizations that provide training, support, and other direct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Conferences and Workshops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support members organizing conferences or workshops that train non-Rotary members in the community about peacebuilding and conflict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Collaborate with respected local organizations and experts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Preventing violence among youths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Youth projects can include after-school programs, youth camps, and other programs that incorporate a curriculum of nonviolence or peacebuilding.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484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Arial" pitchFamily="1" charset="0"/>
                <a:cs typeface="Arial" charset="0"/>
              </a:rPr>
              <a:t>Everything we are going to talk about, and so much more, can be found in the Area of Focus specific Guidelines for Global Grant funding. This is what I reference when reviewing a global grant application to determine if it is a fit in the Area of Focus. </a:t>
            </a:r>
          </a:p>
          <a:p>
            <a:endParaRPr lang="en-US" sz="1200" b="0" kern="1200" dirty="0">
              <a:solidFill>
                <a:schemeClr val="tx1"/>
              </a:solidFill>
              <a:effectLst/>
              <a:latin typeface="Arial" charset="0"/>
              <a:ea typeface="Arial" pitchFamily="1" charset="0"/>
              <a:cs typeface="Arial" charset="0"/>
            </a:endParaRPr>
          </a:p>
          <a:p>
            <a:r>
              <a:rPr lang="en-US" sz="1200" b="0" kern="1200" dirty="0">
                <a:solidFill>
                  <a:schemeClr val="tx1"/>
                </a:solidFill>
                <a:effectLst/>
                <a:latin typeface="Arial" charset="0"/>
                <a:ea typeface="Arial" pitchFamily="1" charset="0"/>
                <a:cs typeface="Arial" charset="0"/>
              </a:rPr>
              <a:t>We’ve recently updated these documents and they can be found on My Rotary.</a:t>
            </a:r>
          </a:p>
          <a:p>
            <a:endParaRPr lang="en-US" sz="1200" b="0" kern="1200" dirty="0">
              <a:solidFill>
                <a:schemeClr val="tx1"/>
              </a:solidFill>
              <a:effectLst/>
              <a:latin typeface="Arial" charset="0"/>
              <a:ea typeface="Calibri"/>
              <a:cs typeface="Arial" charset="0"/>
            </a:endParaRPr>
          </a:p>
          <a:p>
            <a:r>
              <a:rPr lang="en-US" dirty="0">
                <a:ea typeface="Calibri"/>
                <a:cs typeface="Calibri"/>
              </a:rPr>
              <a:t>Each document includes information specific to that area of focus. They provide detailed guidance on the Area of Focus goals, information on what kinds of community assessment information we are looking for and key components of sustainability in that area of focus. They also describe what kinds of projects are eligible for funding and which ones aren’t. And they provide important coaching on best practices for successful projects, all tailored to the project type. I really cannot overstate how important it is to look through the Area of Focus Funding Guidelines when considering doing a project.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345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Calibri"/>
                <a:cs typeface="Arial" charset="0"/>
              </a:rPr>
              <a:t>Just to remind you, all this information about community assessments, sustainability and eligibility is available in the Area of Focus Guidelines for Global Grant Funding resources located on My Rotary.</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345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Environment is our newest area of focus. In June 2020, both the Trustees and Board unanimously approved the motion to add a new Area of Focus: Protecting the Environment. The cause officially launched on 1 July 2021. Clubs and districts are now able to apply for global grants to support environment-focused activities.</a:t>
            </a:r>
          </a:p>
          <a:p>
            <a:endParaRPr lang="en-US" dirty="0"/>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4</a:t>
            </a:fld>
            <a:endParaRPr lang="en-US" dirty="0"/>
          </a:p>
        </p:txBody>
      </p:sp>
    </p:spTree>
    <p:extLst>
      <p:ext uri="{BB962C8B-B14F-4D97-AF65-F5344CB8AC3E}">
        <p14:creationId xmlns:p14="http://schemas.microsoft.com/office/powerpoint/2010/main" val="2761447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objectives under the Environment area of focus are:</a:t>
            </a:r>
          </a:p>
          <a:p>
            <a:endParaRPr lang="en-US" dirty="0"/>
          </a:p>
          <a:p>
            <a:r>
              <a:rPr lang="en-US" dirty="0"/>
              <a:t>I. Conserve nature and biodiversity, from species to landscape-scale protection </a:t>
            </a:r>
          </a:p>
          <a:p>
            <a:r>
              <a:rPr lang="en-US" dirty="0"/>
              <a:t>II. Mitigate climate change by reducing or avoiding greenhouse gas emissions or ensuring that they are absorbed or stored in natural carbon sinks</a:t>
            </a:r>
          </a:p>
          <a:p>
            <a:r>
              <a:rPr lang="en-US" dirty="0"/>
              <a:t>III. Facilitate sustainable and adaptable livelihoods with smaller ecological footprints that maintain people’s social well-being in compatibility with flourishing natural systems</a:t>
            </a:r>
          </a:p>
          <a:p>
            <a:r>
              <a:rPr lang="en-US" dirty="0"/>
              <a:t>IV. Strengthen environmental equity by addressing socio-environmental issues that disproportionally affect marginalized communities</a:t>
            </a:r>
          </a:p>
          <a:p>
            <a:endParaRPr lang="en-US" dirty="0"/>
          </a:p>
          <a:p>
            <a:r>
              <a:rPr lang="en-US" dirty="0"/>
              <a:t>Since this is a new area of focus for us…we haven’t yet started to see a pattern in the types of projects Rotarians like to do most, but the guidelines clear action goals. So let’s take a look at those goals. </a:t>
            </a:r>
          </a:p>
        </p:txBody>
      </p:sp>
      <p:sp>
        <p:nvSpPr>
          <p:cNvPr id="4" name="Slide Number Placeholder 3"/>
          <p:cNvSpPr>
            <a:spLocks noGrp="1"/>
          </p:cNvSpPr>
          <p:nvPr>
            <p:ph type="sldNum" sz="quarter" idx="5"/>
          </p:nvPr>
        </p:nvSpPr>
        <p:spPr/>
        <p:txBody>
          <a:bodyPr/>
          <a:lstStyle/>
          <a:p>
            <a:pPr>
              <a:defRPr/>
            </a:pPr>
            <a:fld id="{45B00B0F-9134-D147-87FE-B28F7C1F8955}" type="slidenum">
              <a:rPr lang="en-US" smtClean="0"/>
              <a:pPr>
                <a:defRPr/>
              </a:pPr>
              <a:t>5</a:t>
            </a:fld>
            <a:endParaRPr lang="en-US" dirty="0"/>
          </a:p>
        </p:txBody>
      </p:sp>
    </p:spTree>
    <p:extLst>
      <p:ext uri="{BB962C8B-B14F-4D97-AF65-F5344CB8AC3E}">
        <p14:creationId xmlns:p14="http://schemas.microsoft.com/office/powerpoint/2010/main" val="1316795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There are eight main goals within the new area of focus and within each goal are specific parameters for eligibility. To be eligible to receive global grant funding, grant activities or a scholar candidate's academic program must be strongly aligned with one or more of these goals You can find more information about these goals and parameters for eligibility in the Areas of Focus Policy Statements, which are available on My Rotary. Now, we will briefly cover each of the eight goals.</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#1 is protecting and restoring land, coastal, marine, and freshwater resources</a:t>
            </a:r>
          </a:p>
          <a:p>
            <a:pPr>
              <a:defRPr/>
            </a:pPr>
            <a:endParaRPr lang="en-US" dirty="0"/>
          </a:p>
          <a:p>
            <a:pPr>
              <a:defRPr/>
            </a:pPr>
            <a:r>
              <a:rPr lang="en-US" dirty="0"/>
              <a:t>Eligible activities for this goal include:</a:t>
            </a:r>
          </a:p>
          <a:p>
            <a:pPr marL="171450" indent="-171450">
              <a:buFont typeface="Arial" panose="020B0604020202020204" pitchFamily="34" charset="0"/>
              <a:buChar char="•"/>
              <a:defRPr/>
            </a:pPr>
            <a:r>
              <a:rPr lang="en-US" dirty="0"/>
              <a:t>Protecting and restoring terrestrial ecosystems and improving their resiliency through initiatives such as promoting reforestation, preventing deforestation, planting native vegetation, restoring habitats, and removing invasive plant and animal species</a:t>
            </a:r>
          </a:p>
          <a:p>
            <a:pPr marL="171450" indent="-171450">
              <a:buFont typeface="Arial" panose="020B0604020202020204" pitchFamily="34" charset="0"/>
              <a:buChar char="•"/>
              <a:defRPr/>
            </a:pPr>
            <a:r>
              <a:rPr lang="en-US" dirty="0"/>
              <a:t>Preserving biodiversity by protecting and restoring habitats, conserving native species, removing invasive plant and animal species, conserving and protecting endangered species, and preventing poaching and the illegal wildlife trade</a:t>
            </a:r>
          </a:p>
          <a:p>
            <a:pPr marL="171450" indent="-171450">
              <a:buFont typeface="Arial" panose="020B0604020202020204" pitchFamily="34" charset="0"/>
              <a:buChar char="•"/>
              <a:defRPr/>
            </a:pPr>
            <a:r>
              <a:rPr lang="en-US" dirty="0"/>
              <a:t>Supporting strategies and targeted initiatives to improve aquifer and groundwater recharging, water conservation, water quality, sanitation, and watershed management (adhering to the policy statements and guidelines for the water, sanitation, and hygiene area of focus)</a:t>
            </a:r>
          </a:p>
          <a:p>
            <a:pPr marL="171450" indent="-171450">
              <a:buFont typeface="Arial" panose="020B0604020202020204" pitchFamily="34" charset="0"/>
              <a:buChar char="•"/>
              <a:defRPr/>
            </a:pPr>
            <a:r>
              <a:rPr lang="en-US" dirty="0"/>
              <a:t>Protecting and restoring coastal, marine, and freshwater ecosystems through initiatives such as habitat restoration, protecting and propagating native plant and animal species, removing invasive plant and animal species, addressing overfishing, pollution, coastal erosion and ocean acidification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20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#2 is enhancing the capacity of communities and local governments to support natural resource management and conservation.</a:t>
            </a:r>
          </a:p>
          <a:p>
            <a:pPr>
              <a:defRPr/>
            </a:pPr>
            <a:endParaRPr lang="en-US" dirty="0">
              <a:cs typeface="Calibri"/>
            </a:endParaRPr>
          </a:p>
          <a:p>
            <a:pPr>
              <a:defRPr/>
            </a:pPr>
            <a:r>
              <a:rPr lang="en-US" dirty="0"/>
              <a:t>Eligible activities for this goal include:</a:t>
            </a:r>
          </a:p>
          <a:p>
            <a:pPr marL="171450" indent="-171450">
              <a:buFont typeface="Arial" panose="020B0604020202020204" pitchFamily="34" charset="0"/>
              <a:buChar char="•"/>
              <a:defRPr/>
            </a:pPr>
            <a:r>
              <a:rPr lang="en-US" dirty="0"/>
              <a:t>Developing peacebuilding and conflict prevention initiatives related to the management and use of natural resources (adhering to the policy statements and guidelines for the peacebuilding and conflict prevention area of focus)</a:t>
            </a:r>
          </a:p>
          <a:p>
            <a:pPr marL="171450" indent="-171450">
              <a:buFont typeface="Arial" panose="020B0604020202020204" pitchFamily="34" charset="0"/>
              <a:buChar char="•"/>
              <a:defRPr/>
            </a:pPr>
            <a:r>
              <a:rPr lang="en-US" dirty="0"/>
              <a:t>Mitigating human-wildlife conflict through ecologically sound and peaceful resolutions</a:t>
            </a:r>
          </a:p>
          <a:p>
            <a:pPr marL="171450" indent="-171450">
              <a:buFont typeface="Arial" panose="020B0604020202020204" pitchFamily="34" charset="0"/>
              <a:buChar char="•"/>
              <a:defRPr/>
            </a:pPr>
            <a:r>
              <a:rPr lang="en-US" dirty="0"/>
              <a:t>Training and educating communities in conservation and resource management to preserve, protect, and sustainably use natural resources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C78EDF-7F9E-A94B-AD72-CDE445A65B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1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#3 is supporting agroecology and sustainable agriculture, fishing, and aquaculture practices to improve ecological health.</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Eligible activities for this goal include:</a:t>
            </a:r>
          </a:p>
          <a:p>
            <a:pPr marL="171450" indent="-171450">
              <a:buFont typeface="Arial" panose="020B0604020202020204" pitchFamily="34" charset="0"/>
              <a:buChar char="•"/>
              <a:defRPr/>
            </a:pPr>
            <a:r>
              <a:rPr lang="en-US" dirty="0"/>
              <a:t>Creating awareness of and supporting ecologically viable agriculture through activities such as regenerative agriculture, conservation agriculture, managed grazing, </a:t>
            </a:r>
            <a:r>
              <a:rPr lang="en-US" dirty="0" err="1"/>
              <a:t>silvopasture</a:t>
            </a:r>
            <a:r>
              <a:rPr lang="en-US" dirty="0"/>
              <a:t>, and tree intercropping</a:t>
            </a:r>
          </a:p>
          <a:p>
            <a:pPr marL="171450" indent="-171450">
              <a:buFont typeface="Arial" panose="020B0604020202020204" pitchFamily="34" charset="0"/>
              <a:buChar char="•"/>
              <a:defRPr/>
            </a:pPr>
            <a:r>
              <a:rPr lang="en-US" dirty="0"/>
              <a:t>Supporting sustainable fisheries and ecologically sound aquaculture (adhering to the policy statements and guidelines for the community economic development area of focus)</a:t>
            </a:r>
          </a:p>
          <a:p>
            <a:pPr marL="171450" indent="-171450">
              <a:buFont typeface="Arial" panose="020B0604020202020204" pitchFamily="34" charset="0"/>
              <a:buChar char="•"/>
              <a:defRPr/>
            </a:pPr>
            <a:r>
              <a:rPr lang="en-US" dirty="0"/>
              <a:t>Promoting the use of traditional and Indigenous knowledge in agricultural, land, ocean, and natural resource management practices</a:t>
            </a:r>
          </a:p>
          <a:p>
            <a:pPr marL="171450" indent="-171450">
              <a:buFont typeface="Arial" panose="020B0604020202020204" pitchFamily="34" charset="0"/>
              <a:buChar char="•"/>
              <a:defRPr/>
            </a:pPr>
            <a:r>
              <a:rPr lang="en-US" dirty="0"/>
              <a:t>Improving food security through sustainable agricultural, </a:t>
            </a:r>
            <a:r>
              <a:rPr lang="en-US" dirty="0" err="1"/>
              <a:t>aquacultural</a:t>
            </a:r>
            <a:r>
              <a:rPr lang="en-US" dirty="0"/>
              <a:t>, and fishing methods, enhanced local food production and consumption, reduction of food waste, and equitable access to high-quality food</a:t>
            </a:r>
          </a:p>
        </p:txBody>
      </p:sp>
      <p:sp>
        <p:nvSpPr>
          <p:cNvPr id="4" name="Slide Number Placeholder 3"/>
          <p:cNvSpPr>
            <a:spLocks noGrp="1"/>
          </p:cNvSpPr>
          <p:nvPr>
            <p:ph type="sldNum" sz="quarter" idx="5"/>
          </p:nvPr>
        </p:nvSpPr>
        <p:spPr/>
        <p:txBody>
          <a:bodyPr/>
          <a:lstStyle/>
          <a:p>
            <a:fld id="{93C78EDF-7F9E-A94B-AD72-CDE445A65B8A}" type="slidenum">
              <a:rPr lang="en-US" smtClean="0"/>
              <a:t>8</a:t>
            </a:fld>
            <a:endParaRPr lang="en-US"/>
          </a:p>
        </p:txBody>
      </p:sp>
    </p:spTree>
    <p:extLst>
      <p:ext uri="{BB962C8B-B14F-4D97-AF65-F5344CB8AC3E}">
        <p14:creationId xmlns:p14="http://schemas.microsoft.com/office/powerpoint/2010/main" val="426042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#4 is addressing the causes of climate change and climate disruption and supporting solutions to reduce the emission of greenhouse gases.</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Eligible activities for this goal include:</a:t>
            </a:r>
          </a:p>
          <a:p>
            <a:pPr marL="171450" indent="-171450">
              <a:buFont typeface="Arial" panose="020B0604020202020204" pitchFamily="34" charset="0"/>
              <a:buChar char="•"/>
              <a:defRPr/>
            </a:pPr>
            <a:r>
              <a:rPr lang="en-US" dirty="0"/>
              <a:t>Providing access to locally sourced, renewable energy, including solar, methane-capture, and small-scale wind and hydropower systems, as part of holistic interventions to mitigate climate change and disruption</a:t>
            </a:r>
          </a:p>
          <a:p>
            <a:pPr marL="171450" indent="-171450">
              <a:buFont typeface="Arial" panose="020B0604020202020204" pitchFamily="34" charset="0"/>
              <a:buChar char="•"/>
              <a:defRPr/>
            </a:pPr>
            <a:r>
              <a:rPr lang="en-US" dirty="0"/>
              <a:t>Providing clean-cooking technologies as part of a holistic approach to reduce or eliminate the burning of biomass and fossil fuels that results in deforestation, degraded land, or increased air pollution</a:t>
            </a:r>
          </a:p>
          <a:p>
            <a:pPr marL="171450" indent="-171450">
              <a:buFont typeface="Arial" panose="020B0604020202020204" pitchFamily="34" charset="0"/>
              <a:buChar char="•"/>
              <a:defRPr/>
            </a:pPr>
            <a:r>
              <a:rPr lang="en-US" dirty="0"/>
              <a:t>Supporting the transition to sustainable, energy-efficient transportation modes through holistic urban and regional planning, education, or infrastructure changes</a:t>
            </a:r>
          </a:p>
        </p:txBody>
      </p:sp>
      <p:sp>
        <p:nvSpPr>
          <p:cNvPr id="4" name="Slide Number Placeholder 3"/>
          <p:cNvSpPr>
            <a:spLocks noGrp="1"/>
          </p:cNvSpPr>
          <p:nvPr>
            <p:ph type="sldNum" sz="quarter" idx="5"/>
          </p:nvPr>
        </p:nvSpPr>
        <p:spPr/>
        <p:txBody>
          <a:bodyPr/>
          <a:lstStyle/>
          <a:p>
            <a:fld id="{93C78EDF-7F9E-A94B-AD72-CDE445A65B8A}" type="slidenum">
              <a:rPr lang="en-US" smtClean="0"/>
              <a:t>9</a:t>
            </a:fld>
            <a:endParaRPr lang="en-US"/>
          </a:p>
        </p:txBody>
      </p:sp>
    </p:spTree>
    <p:extLst>
      <p:ext uri="{BB962C8B-B14F-4D97-AF65-F5344CB8AC3E}">
        <p14:creationId xmlns:p14="http://schemas.microsoft.com/office/powerpoint/2010/main" val="4150539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p:nvSpPr>
        <p:spPr>
          <a:xfrm>
            <a:off x="0" y="0"/>
            <a:ext cx="12192000" cy="6858000"/>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Box 3" hidden="1">
            <a:extLst>
              <a:ext uri="{FF2B5EF4-FFF2-40B4-BE49-F238E27FC236}">
                <a16:creationId xmlns:a16="http://schemas.microsoft.com/office/drawing/2014/main" id="{690739EB-94C1-4415-B19F-879B952D09F0}"/>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74123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Box 3" hidden="1">
            <a:extLst>
              <a:ext uri="{FF2B5EF4-FFF2-40B4-BE49-F238E27FC236}">
                <a16:creationId xmlns:a16="http://schemas.microsoft.com/office/drawing/2014/main" id="{690739EB-94C1-4415-B19F-879B952D09F0}"/>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7412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p:nvSpPr>
        <p:spPr>
          <a:xfrm>
            <a:off x="0" y="2"/>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175901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142067"/>
            <a:ext cx="11506199" cy="4034896"/>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hidden="1">
            <a:extLst>
              <a:ext uri="{FF2B5EF4-FFF2-40B4-BE49-F238E27FC236}">
                <a16:creationId xmlns:a16="http://schemas.microsoft.com/office/drawing/2014/main" id="{134820A4-D5DF-4EEE-9F8B-8C9C8D423F7B}"/>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184748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TextBox 6" hidden="1">
            <a:extLst>
              <a:ext uri="{FF2B5EF4-FFF2-40B4-BE49-F238E27FC236}">
                <a16:creationId xmlns:a16="http://schemas.microsoft.com/office/drawing/2014/main" id="{C429B5C5-40F0-413F-82DE-781C809F82A3}"/>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78656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6356352"/>
            <a:ext cx="423335"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endParaRPr lang="en-US" dirty="0"/>
          </a:p>
        </p:txBody>
      </p:sp>
      <p:sp>
        <p:nvSpPr>
          <p:cNvPr id="5" name="TextBox 4" hidden="1">
            <a:extLst>
              <a:ext uri="{FF2B5EF4-FFF2-40B4-BE49-F238E27FC236}">
                <a16:creationId xmlns:a16="http://schemas.microsoft.com/office/drawing/2014/main" id="{31265F87-D1A9-4FC6-9F13-66361C11DF35}"/>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p:nvSpPr>
        <p:spPr>
          <a:xfrm>
            <a:off x="11650134" y="115572"/>
            <a:ext cx="423335" cy="365125"/>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900" smtClean="0">
                <a:solidFill>
                  <a:schemeClr val="tx1"/>
                </a:solidFill>
              </a:rPr>
              <a:pPr/>
              <a:t>‹#›</a:t>
            </a:fld>
            <a:endParaRPr lang="en-US" sz="900" dirty="0">
              <a:solidFill>
                <a:schemeClr val="tx1"/>
              </a:solidFill>
            </a:endParaRPr>
          </a:p>
        </p:txBody>
      </p:sp>
    </p:spTree>
    <p:extLst>
      <p:ext uri="{BB962C8B-B14F-4D97-AF65-F5344CB8AC3E}">
        <p14:creationId xmlns:p14="http://schemas.microsoft.com/office/powerpoint/2010/main" val="1382240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p:nvSpPr>
        <p:spPr>
          <a:xfrm>
            <a:off x="0" y="0"/>
            <a:ext cx="12192000" cy="9144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914399"/>
          </a:xfrm>
        </p:spPr>
        <p:txBody>
          <a:bodyPr tIns="0" bIns="91440" anchor="ctr"/>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9" name="Rectangle 8">
            <a:extLst>
              <a:ext uri="{FF2B5EF4-FFF2-40B4-BE49-F238E27FC236}">
                <a16:creationId xmlns:a16="http://schemas.microsoft.com/office/drawing/2014/main" id="{360C2807-E7CB-4BEE-80BB-61C283DF7F99}"/>
              </a:ext>
            </a:extLst>
          </p:cNvPr>
          <p:cNvSpPr/>
          <p:nvPr userDrawn="1"/>
        </p:nvSpPr>
        <p:spPr>
          <a:xfrm>
            <a:off x="-5181600" y="5867399"/>
            <a:ext cx="838200" cy="587829"/>
          </a:xfrm>
          <a:prstGeom prst="rect">
            <a:avLst/>
          </a:prstGeom>
          <a:solidFill>
            <a:srgbClr val="01B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949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a:t>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161507070"/>
      </p:ext>
    </p:extLst>
  </p:cSld>
  <p:clrMapOvr>
    <a:masterClrMapping/>
  </p:clrMapOvr>
  <p:extLst>
    <p:ext uri="{DCECCB84-F9BA-43D5-87BE-67443E8EF086}">
      <p15:sldGuideLst xmlns:p15="http://schemas.microsoft.com/office/powerpoint/2012/main">
        <p15:guide id="1" pos="508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5" y="398463"/>
            <a:ext cx="5265737" cy="6019800"/>
          </a:xfrm>
        </p:spPr>
        <p:txBody>
          <a:bodyPr/>
          <a:lstStyle/>
          <a:p>
            <a:r>
              <a:rPr lang="en-US"/>
              <a:t>Click icon to add picture</a:t>
            </a:r>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147362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13" name="Freeform: Shape 12">
            <a:extLst>
              <a:ext uri="{FF2B5EF4-FFF2-40B4-BE49-F238E27FC236}">
                <a16:creationId xmlns:a16="http://schemas.microsoft.com/office/drawing/2014/main" id="{3F3DCB0E-7364-4B69-BA11-325DFB75F039}"/>
              </a:ext>
            </a:extLst>
          </p:cNvPr>
          <p:cNvSpPr/>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800"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216737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5"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5375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174068"/>
            <a:ext cx="10532535" cy="465667"/>
          </a:xfrm>
        </p:spPr>
        <p:txBody>
          <a:bodyPr/>
          <a:lstStyle>
            <a:lvl1pPr marL="0" indent="0" algn="ctr">
              <a:buNone/>
              <a:defRPr sz="1800">
                <a:solidFill>
                  <a:srgbClr val="01B0E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24355667"/>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r>
              <a:rPr lang="en-US"/>
              <a:t>Click icon to add picture</a:t>
            </a:r>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0" y="0"/>
            <a:ext cx="6096000" cy="6858000"/>
          </a:xfrm>
          <a:solidFill>
            <a:srgbClr val="005DAA"/>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5"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163872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endParaRPr lang="en-US" dirty="0"/>
          </a:p>
        </p:txBody>
      </p:sp>
      <p:sp>
        <p:nvSpPr>
          <p:cNvPr id="6" name="TextBox 5" hidden="1">
            <a:extLst>
              <a:ext uri="{FF2B5EF4-FFF2-40B4-BE49-F238E27FC236}">
                <a16:creationId xmlns:a16="http://schemas.microsoft.com/office/drawing/2014/main" id="{F881E11F-8C40-406B-8C33-2D779A9666EE}"/>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p:nvSpPr>
        <p:spPr>
          <a:xfrm>
            <a:off x="1" y="6273115"/>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75732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3"/>
            <a:ext cx="12192000" cy="939799"/>
          </a:xfrm>
          <a:noFill/>
        </p:spPr>
        <p:txBody>
          <a:bodyPr tIns="274320" bIns="91440" anchor="t">
            <a:normAutofit/>
          </a:bodyPr>
          <a:lstStyle>
            <a:lvl1pPr marL="298847" indent="0">
              <a:defRPr sz="33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5" cy="600002"/>
          </a:xfrm>
        </p:spPr>
        <p:txBody>
          <a:bodyPr>
            <a:normAutofit/>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207201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r>
              <a:rPr lang="en-US"/>
              <a:t>Click icon to add picture</a:t>
            </a:r>
            <a:endParaRPr lang="en-US" dirty="0"/>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667653"/>
            <a:ext cx="11506199" cy="3773628"/>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3300" b="1">
                <a:solidFill>
                  <a:schemeClr val="bg1"/>
                </a:solidFill>
                <a:latin typeface="+mj-lt"/>
              </a:defRPr>
            </a:lvl1pPr>
          </a:lstStyle>
          <a:p>
            <a:pPr lvl="0"/>
            <a:r>
              <a:rPr lang="en-US"/>
              <a:t>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57514827"/>
      </p:ext>
    </p:extLst>
  </p:cSld>
  <p:clrMapOvr>
    <a:masterClrMapping/>
  </p:clrMapOvr>
  <p:extLst>
    <p:ext uri="{DCECCB84-F9BA-43D5-87BE-67443E8EF086}">
      <p15:sldGuideLst xmlns:p15="http://schemas.microsoft.com/office/powerpoint/2012/main">
        <p15:guide id="1" pos="736">
          <p15:clr>
            <a:srgbClr val="FBAE40"/>
          </p15:clr>
        </p15:guide>
        <p15:guide id="2" orient="horz" pos="57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2"/>
            <a:ext cx="3860800" cy="2434167"/>
          </a:xfrm>
          <a:noFill/>
          <a:ln w="50800">
            <a:solidFill>
              <a:schemeClr val="bg1"/>
            </a:solidFill>
          </a:ln>
        </p:spPr>
        <p:txBody>
          <a:bodyPr anchor="ctr">
            <a:norm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a:t>Edit Master text styles</a:t>
            </a:r>
          </a:p>
          <a:p>
            <a:pPr lvl="1"/>
            <a:r>
              <a:rPr lang="en-US"/>
              <a:t>Second level</a:t>
            </a:r>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a:t>Edit Master text styles</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07215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37976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39FD6-6F5B-FD48-975A-ABEBEE08DF59}"/>
              </a:ext>
            </a:extLst>
          </p:cNvPr>
          <p:cNvPicPr>
            <a:picLocks noChangeAspect="1"/>
          </p:cNvPicPr>
          <p:nvPr userDrawn="1"/>
        </p:nvPicPr>
        <p:blipFill rotWithShape="1">
          <a:blip r:embed="rId2"/>
          <a:srcRect r="61888" b="-3446"/>
          <a:stretch/>
        </p:blipFill>
        <p:spPr>
          <a:xfrm>
            <a:off x="10816943" y="6285423"/>
            <a:ext cx="1035272" cy="400191"/>
          </a:xfrm>
          <a:prstGeom prst="rect">
            <a:avLst/>
          </a:prstGeom>
        </p:spPr>
      </p:pic>
    </p:spTree>
    <p:extLst>
      <p:ext uri="{BB962C8B-B14F-4D97-AF65-F5344CB8AC3E}">
        <p14:creationId xmlns:p14="http://schemas.microsoft.com/office/powerpoint/2010/main" val="56703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93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37492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C572-DEA6-43DA-9BD4-F1AD0455DA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4C2415-FEF9-4B31-87D6-6421086013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5E844B-45F8-4810-B73E-B22F09F1CF9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E2FC391-5DDC-4DB3-8072-9B921D7294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A67E64-BBDD-413D-96AB-31B3E8742380}"/>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35649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342900" indent="0" algn="ctr">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330702"/>
            <a:ext cx="10532535" cy="465667"/>
          </a:xfrm>
        </p:spPr>
        <p:txBody>
          <a:bodyPr tIns="91440">
            <a:noAutofit/>
          </a:bodyPr>
          <a:lstStyle>
            <a:lvl1pPr marL="0" indent="0" algn="ctr">
              <a:buNone/>
              <a:defRPr sz="24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20203201"/>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AD4E-CCEA-4E09-B827-7861C18E49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C61190-70BD-47E0-83B5-9B9EDB2410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82EA-3F7A-49C5-9E85-EA468DBB89F1}"/>
              </a:ext>
            </a:extLst>
          </p:cNvPr>
          <p:cNvSpPr>
            <a:spLocks noGrp="1"/>
          </p:cNvSpPr>
          <p:nvPr>
            <p:ph type="dt" sz="half" idx="10"/>
          </p:nvPr>
        </p:nvSpPr>
        <p:spPr/>
        <p:txBody>
          <a:bodyPr/>
          <a:lstStyle/>
          <a:p>
            <a:fld id="{DB62473B-1598-45D0-B15D-1F6FC64BFD4F}" type="datetimeFigureOut">
              <a:rPr lang="en-US" smtClean="0"/>
              <a:t>3/10/2023</a:t>
            </a:fld>
            <a:endParaRPr lang="en-US"/>
          </a:p>
        </p:txBody>
      </p:sp>
      <p:sp>
        <p:nvSpPr>
          <p:cNvPr id="5" name="Footer Placeholder 4">
            <a:extLst>
              <a:ext uri="{FF2B5EF4-FFF2-40B4-BE49-F238E27FC236}">
                <a16:creationId xmlns:a16="http://schemas.microsoft.com/office/drawing/2014/main" id="{896B9270-BDE8-4098-83AB-CAF36B7F6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91D64-F804-4860-8D55-AC2BC09F74C0}"/>
              </a:ext>
            </a:extLst>
          </p:cNvPr>
          <p:cNvSpPr>
            <a:spLocks noGrp="1"/>
          </p:cNvSpPr>
          <p:nvPr>
            <p:ph type="sldNum" sz="quarter" idx="12"/>
          </p:nvPr>
        </p:nvSpPr>
        <p:spPr/>
        <p:txBody>
          <a:body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73646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7C871-9AB6-4455-9523-B35E20ECE5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0C7CC7-BA27-46A6-B196-0E0846777C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64CBDB-EDD0-44D5-B6A5-C89A74242F5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51C703C-BD0A-4567-9162-B9D35FED7C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251F4C-160E-4D41-90D5-F41EE236F98A}"/>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1246322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40E3-2E4A-4597-8E12-6BFAE7BB26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7A43ED-19BD-4F4C-AD96-263A5C56A9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7AD8B4-76A5-4DBF-87C3-97B7A3019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3521CA-4F39-4EEB-A3BB-59917738EE8F}"/>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BCE07C1-62A6-46C9-8D5A-9F6A60B368F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42F4B8-3B77-4BB1-AAB8-1118B1C75518}"/>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129971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5F77-2A93-42B1-8052-70E99EBA74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31F8D8-F5C3-4BBF-BBD9-6DEBCB00A7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1D3F3-A847-4F39-887D-E3C322DFE0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9FF4E9-92F7-4122-B205-8949B32805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7AC37-6ADD-4C32-807E-13A88D7B04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6B93F-E61D-4382-B015-A4439742A9AF}"/>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46A3A4A6-026A-43CB-97C5-6677F20EABC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EDAABBD-FBB9-4B99-9CF4-93348C1CB437}"/>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839181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72233-B091-422A-986A-FC9309B36B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957943-902D-46C8-8F45-C2D0539CA0C2}"/>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ECA54E17-1495-4568-9426-E789923B543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5C34D9-E980-4890-9527-0C900200A0AF}"/>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4767788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5604C0-89C5-4AB1-855C-37A5BEF8EBCB}"/>
              </a:ext>
            </a:extLst>
          </p:cNvPr>
          <p:cNvSpPr>
            <a:spLocks noGrp="1"/>
          </p:cNvSpPr>
          <p:nvPr>
            <p:ph type="dt" sz="half" idx="10"/>
          </p:nvPr>
        </p:nvSpPr>
        <p:spPr/>
        <p:txBody>
          <a:bodyPr/>
          <a:lstStyle/>
          <a:p>
            <a:fld id="{DB62473B-1598-45D0-B15D-1F6FC64BFD4F}" type="datetimeFigureOut">
              <a:rPr lang="en-US" smtClean="0"/>
              <a:t>3/10/2023</a:t>
            </a:fld>
            <a:endParaRPr lang="en-US"/>
          </a:p>
        </p:txBody>
      </p:sp>
      <p:sp>
        <p:nvSpPr>
          <p:cNvPr id="3" name="Footer Placeholder 2">
            <a:extLst>
              <a:ext uri="{FF2B5EF4-FFF2-40B4-BE49-F238E27FC236}">
                <a16:creationId xmlns:a16="http://schemas.microsoft.com/office/drawing/2014/main" id="{7AA2F66E-4FB0-414C-89BB-E041D9CD1F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93A085-78C6-4B14-9168-3D5A54D2C2D7}"/>
              </a:ext>
            </a:extLst>
          </p:cNvPr>
          <p:cNvSpPr>
            <a:spLocks noGrp="1"/>
          </p:cNvSpPr>
          <p:nvPr>
            <p:ph type="sldNum" sz="quarter" idx="12"/>
          </p:nvPr>
        </p:nvSpPr>
        <p:spPr/>
        <p:txBody>
          <a:body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37891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713EB-109F-4A2E-8610-AF60A705B4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70E0EE-376D-4519-9022-C1D9ACF1D8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CE6BF2-2FCC-4748-AB3A-789CB49C7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3754B6-CEFB-4819-AD97-9FCC47631FB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76E109A-C724-4328-879B-BD646AD468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C61F845-8CA6-4F9A-805B-31C9394CDEC8}"/>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80319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1DD6-DE5E-4659-BD7D-1C64023A7B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0B32D6-CC4A-4A7F-8180-C8A2E2C977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1F9A02-39CA-496C-9964-F92ECC210F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93DB9B-2B8B-401D-90CC-B8B8F9F8C3B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2CEDD10-48FE-422E-AF28-310913D96E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1F1BB7-4119-4146-B18C-F34E5AABB9CD}"/>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99067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138C-1BD6-46D8-94ED-590FB0B893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4736BF-8904-40B2-8AE8-2E84FE5509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E3E12-4CC0-45B9-840D-5FF0EAB6822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635F34E-48B0-4464-AE35-DA6504E43C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2C5D3E-B978-4741-8F34-854F3A53E545}"/>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827711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25849B-51D7-447B-98D8-2121EBAEE2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75B9F1-3C93-4BBB-8692-2D864295F7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7A064-BDD0-4EFD-BFAB-C57BB077A61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2A7F95D-1B46-43FA-BBB2-582729383D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CA5EC7-3A3D-4DB4-9362-F1289CEFDD84}"/>
              </a:ext>
            </a:extLst>
          </p:cNvPr>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18784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070643402"/>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22635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00165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28074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4767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6422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421143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13788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9816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504106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0752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Click icon to add picture</a:t>
            </a:r>
            <a:endParaRPr lang="en-US" dirty="0"/>
          </a:p>
        </p:txBody>
      </p:sp>
      <p:sp>
        <p:nvSpPr>
          <p:cNvPr id="6" name="Freeform: Shape 5">
            <a:extLst>
              <a:ext uri="{FF2B5EF4-FFF2-40B4-BE49-F238E27FC236}">
                <a16:creationId xmlns:a16="http://schemas.microsoft.com/office/drawing/2014/main" id="{0EEDB4C5-4D50-4C91-B9A5-A9BCE42BF8DE}"/>
              </a:ext>
            </a:extLst>
          </p:cNvPr>
          <p:cNvSpPr/>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800"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4" y="3429000"/>
            <a:ext cx="10532535" cy="1135062"/>
          </a:xfrm>
        </p:spPr>
        <p:txBody>
          <a:bodyPr>
            <a:norm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85979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907249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936723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39FD6-6F5B-FD48-975A-ABEBEE08DF59}"/>
              </a:ext>
            </a:extLst>
          </p:cNvPr>
          <p:cNvPicPr>
            <a:picLocks noChangeAspect="1"/>
          </p:cNvPicPr>
          <p:nvPr userDrawn="1"/>
        </p:nvPicPr>
        <p:blipFill rotWithShape="1">
          <a:blip r:embed="rId2"/>
          <a:srcRect r="61888" b="-3446"/>
          <a:stretch/>
        </p:blipFill>
        <p:spPr>
          <a:xfrm>
            <a:off x="10816943" y="6285423"/>
            <a:ext cx="1035272" cy="400191"/>
          </a:xfrm>
          <a:prstGeom prst="rect">
            <a:avLst/>
          </a:prstGeom>
        </p:spPr>
      </p:pic>
    </p:spTree>
    <p:extLst>
      <p:ext uri="{BB962C8B-B14F-4D97-AF65-F5344CB8AC3E}">
        <p14:creationId xmlns:p14="http://schemas.microsoft.com/office/powerpoint/2010/main" val="375551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B40D9-ABD3-1347-8D44-E5C5D9BA445B}"/>
              </a:ext>
            </a:extLst>
          </p:cNvPr>
          <p:cNvPicPr>
            <a:picLocks noChangeAspect="1"/>
          </p:cNvPicPr>
          <p:nvPr userDrawn="1"/>
        </p:nvPicPr>
        <p:blipFill>
          <a:blip r:embed="rId2"/>
          <a:stretch>
            <a:fillRect/>
          </a:stretch>
        </p:blipFill>
        <p:spPr>
          <a:xfrm>
            <a:off x="9168033" y="6285422"/>
            <a:ext cx="2716435" cy="386860"/>
          </a:xfrm>
          <a:prstGeom prst="rect">
            <a:avLst/>
          </a:prstGeom>
        </p:spPr>
      </p:pic>
    </p:spTree>
    <p:extLst>
      <p:ext uri="{BB962C8B-B14F-4D97-AF65-F5344CB8AC3E}">
        <p14:creationId xmlns:p14="http://schemas.microsoft.com/office/powerpoint/2010/main" val="35292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7396B0-6F1B-2D48-BB61-CCCD3D35AC53}"/>
              </a:ext>
            </a:extLst>
          </p:cNvPr>
          <p:cNvPicPr>
            <a:picLocks noChangeAspect="1"/>
          </p:cNvPicPr>
          <p:nvPr userDrawn="1"/>
        </p:nvPicPr>
        <p:blipFill>
          <a:blip r:embed="rId2"/>
          <a:stretch>
            <a:fillRect/>
          </a:stretch>
        </p:blipFill>
        <p:spPr>
          <a:xfrm>
            <a:off x="6760119" y="4010273"/>
            <a:ext cx="2568496" cy="542935"/>
          </a:xfrm>
          <a:prstGeom prst="rect">
            <a:avLst/>
          </a:prstGeom>
        </p:spPr>
      </p:pic>
      <p:pic>
        <p:nvPicPr>
          <p:cNvPr id="4" name="Picture 3">
            <a:extLst>
              <a:ext uri="{FF2B5EF4-FFF2-40B4-BE49-F238E27FC236}">
                <a16:creationId xmlns:a16="http://schemas.microsoft.com/office/drawing/2014/main" id="{D3E30316-9094-2F42-9D83-62B843E14464}"/>
              </a:ext>
            </a:extLst>
          </p:cNvPr>
          <p:cNvPicPr>
            <a:picLocks noChangeAspect="1"/>
          </p:cNvPicPr>
          <p:nvPr userDrawn="1"/>
        </p:nvPicPr>
        <p:blipFill>
          <a:blip r:embed="rId3"/>
          <a:stretch>
            <a:fillRect/>
          </a:stretch>
        </p:blipFill>
        <p:spPr>
          <a:xfrm>
            <a:off x="9168033" y="6285422"/>
            <a:ext cx="2716435" cy="386860"/>
          </a:xfrm>
          <a:prstGeom prst="rect">
            <a:avLst/>
          </a:prstGeom>
        </p:spPr>
      </p:pic>
    </p:spTree>
    <p:extLst>
      <p:ext uri="{BB962C8B-B14F-4D97-AF65-F5344CB8AC3E}">
        <p14:creationId xmlns:p14="http://schemas.microsoft.com/office/powerpoint/2010/main" val="143041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8"/>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r>
              <a:rPr lang="en-US"/>
              <a:t>Click icon to add picture</a:t>
            </a:r>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7"/>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800"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93866"/>
            <a:ext cx="11065935" cy="635000"/>
          </a:xfr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1338934"/>
            <a:ext cx="11065935" cy="465667"/>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36423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E9DC1D0-3644-45DF-A146-AEC5F8D9A0AF}"/>
              </a:ext>
            </a:extLst>
          </p:cNvPr>
          <p:cNvSpPr/>
          <p:nvPr/>
        </p:nvSpPr>
        <p:spPr>
          <a:xfrm>
            <a:off x="0" y="1"/>
            <a:ext cx="12192000" cy="122886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381000"/>
            <a:ext cx="11065935" cy="63500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9" name="Rectangle 8">
            <a:extLst>
              <a:ext uri="{FF2B5EF4-FFF2-40B4-BE49-F238E27FC236}">
                <a16:creationId xmlns:a16="http://schemas.microsoft.com/office/drawing/2014/main" id="{9ACA3BC4-7967-4DCF-A8E2-153C616A3174}"/>
              </a:ext>
            </a:extLst>
          </p:cNvPr>
          <p:cNvSpPr/>
          <p:nvPr userDrawn="1"/>
        </p:nvSpPr>
        <p:spPr>
          <a:xfrm>
            <a:off x="-5181600" y="5867399"/>
            <a:ext cx="838200" cy="587829"/>
          </a:xfrm>
          <a:prstGeom prst="rect">
            <a:avLst/>
          </a:prstGeom>
          <a:solidFill>
            <a:srgbClr val="01B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946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689598"/>
          </a:xfrm>
          <a:prstGeom prst="rect">
            <a:avLst/>
          </a:prstGeom>
        </p:spPr>
        <p:txBody>
          <a:bodyPr wrap="square">
            <a:noAutofit/>
          </a:bodyPr>
          <a:lstStyle/>
          <a:p>
            <a:r>
              <a:rPr lang="en-US"/>
              <a:t>Click icon to add picture</a:t>
            </a:r>
            <a:endParaRPr lang="en-US" dirty="0"/>
          </a:p>
        </p:txBody>
      </p:sp>
      <p:sp>
        <p:nvSpPr>
          <p:cNvPr id="24" name="Rectangle 23">
            <a:extLst>
              <a:ext uri="{FF2B5EF4-FFF2-40B4-BE49-F238E27FC236}">
                <a16:creationId xmlns:a16="http://schemas.microsoft.com/office/drawing/2014/main" id="{109702C4-ABB0-4FA9-AC7F-FD0C1056D0BB}"/>
              </a:ext>
            </a:extLst>
          </p:cNvPr>
          <p:cNvSpPr/>
          <p:nvPr/>
        </p:nvSpPr>
        <p:spPr>
          <a:xfrm>
            <a:off x="0" y="2"/>
            <a:ext cx="12192000" cy="56895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80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p:nvSpPr>
        <p:spPr>
          <a:xfrm>
            <a:off x="0" y="5689600"/>
            <a:ext cx="12192000" cy="11684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689600"/>
            <a:ext cx="9733039" cy="635000"/>
          </a:xfr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239933"/>
            <a:ext cx="9733039" cy="465667"/>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p:nvSpPr>
        <p:spPr bwMode="auto">
          <a:xfrm>
            <a:off x="10226674" y="6041017"/>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800" dirty="0"/>
          </a:p>
        </p:txBody>
      </p:sp>
      <p:sp>
        <p:nvSpPr>
          <p:cNvPr id="8" name="TextBox 7" hidden="1">
            <a:extLst>
              <a:ext uri="{FF2B5EF4-FFF2-40B4-BE49-F238E27FC236}">
                <a16:creationId xmlns:a16="http://schemas.microsoft.com/office/drawing/2014/main" id="{14C5DF7C-5C7E-463F-BC2C-54928278EB71}"/>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08201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r>
              <a:rPr lang="en-US"/>
              <a:t>Click icon to add picture</a:t>
            </a:r>
            <a:endParaRPr lang="en-US" dirty="0"/>
          </a:p>
        </p:txBody>
      </p:sp>
      <p:sp>
        <p:nvSpPr>
          <p:cNvPr id="27" name="Rectangle 26">
            <a:extLst>
              <a:ext uri="{FF2B5EF4-FFF2-40B4-BE49-F238E27FC236}">
                <a16:creationId xmlns:a16="http://schemas.microsoft.com/office/drawing/2014/main" id="{6D468973-885C-4EB1-BD5B-E7545B32CF5C}"/>
              </a:ext>
            </a:extLst>
          </p:cNvPr>
          <p:cNvSpPr/>
          <p:nvPr/>
        </p:nvSpPr>
        <p:spPr>
          <a:xfrm>
            <a:off x="0" y="5932712"/>
            <a:ext cx="12192000" cy="925287"/>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042781"/>
            <a:ext cx="9733039" cy="465667"/>
          </a:xfr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p:nvSpPr>
        <p:spPr bwMode="auto">
          <a:xfrm>
            <a:off x="10226674" y="6041017"/>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800" dirty="0"/>
          </a:p>
        </p:txBody>
      </p:sp>
      <p:sp>
        <p:nvSpPr>
          <p:cNvPr id="8" name="TextBox 7" hidden="1">
            <a:extLst>
              <a:ext uri="{FF2B5EF4-FFF2-40B4-BE49-F238E27FC236}">
                <a16:creationId xmlns:a16="http://schemas.microsoft.com/office/drawing/2014/main" id="{84DDCCAD-79C7-47DD-ADFA-662E6C9F15A6}"/>
              </a:ext>
            </a:extLst>
          </p:cNvPr>
          <p:cNvSpPr txBox="1"/>
          <p:nvPr/>
        </p:nvSpPr>
        <p:spPr>
          <a:xfrm>
            <a:off x="0" y="6673336"/>
            <a:ext cx="9144000" cy="161583"/>
          </a:xfrm>
          <a:prstGeom prst="rect">
            <a:avLst/>
          </a:prstGeom>
          <a:noFill/>
        </p:spPr>
        <p:txBody>
          <a:bodyPr wrap="square" rtlCol="0">
            <a:spAutoFit/>
          </a:bodyPr>
          <a:lstStyle/>
          <a:p>
            <a:r>
              <a:rPr lang="en-US" sz="45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8120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p:nvSpPr>
        <p:spPr>
          <a:xfrm>
            <a:off x="12192000" y="0"/>
            <a:ext cx="5613400" cy="6381234"/>
          </a:xfrm>
          <a:prstGeom prst="rect">
            <a:avLst/>
          </a:prstGeom>
        </p:spPr>
        <p:txBody>
          <a:bodyPr wrap="square">
            <a:spAutoFit/>
          </a:bodyPr>
          <a:lstStyle/>
          <a:p>
            <a:pPr algn="l">
              <a:spcBef>
                <a:spcPts val="450"/>
              </a:spcBef>
              <a:spcAft>
                <a:spcPts val="450"/>
              </a:spcAft>
            </a:pPr>
            <a:r>
              <a:rPr lang="en-US" sz="1800"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450"/>
              </a:spcBef>
              <a:spcAft>
                <a:spcPts val="450"/>
              </a:spcAft>
            </a:pPr>
            <a:r>
              <a:rPr lang="en-US" sz="1800" b="0" i="0" dirty="0">
                <a:solidFill>
                  <a:srgbClr val="222222"/>
                </a:solidFill>
                <a:effectLst/>
                <a:latin typeface="Arial" panose="020B0604020202020204" pitchFamily="34" charset="0"/>
              </a:rPr>
              <a:t> </a:t>
            </a:r>
          </a:p>
          <a:p>
            <a:pPr algn="l">
              <a:spcBef>
                <a:spcPts val="450"/>
              </a:spcBef>
              <a:spcAft>
                <a:spcPts val="450"/>
              </a:spcAft>
            </a:pPr>
            <a:r>
              <a:rPr lang="en-US" sz="1800" b="0" i="0" dirty="0">
                <a:solidFill>
                  <a:srgbClr val="000000"/>
                </a:solidFill>
                <a:effectLst/>
                <a:latin typeface="Arial" panose="020B0604020202020204" pitchFamily="34" charset="0"/>
              </a:rPr>
              <a:t>• revise any of the “how-to” text on the first pages</a:t>
            </a:r>
            <a:endParaRPr lang="en-US" sz="1800" b="0" i="0" dirty="0">
              <a:solidFill>
                <a:srgbClr val="222222"/>
              </a:solidFill>
              <a:effectLst/>
              <a:latin typeface="Arial" panose="020B0604020202020204" pitchFamily="34" charset="0"/>
            </a:endParaRPr>
          </a:p>
          <a:p>
            <a:pPr algn="l">
              <a:spcBef>
                <a:spcPts val="450"/>
              </a:spcBef>
              <a:spcAft>
                <a:spcPts val="450"/>
              </a:spcAft>
            </a:pPr>
            <a:r>
              <a:rPr lang="en-US" sz="1800"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sz="1800" b="0" i="0" dirty="0">
              <a:solidFill>
                <a:srgbClr val="222222"/>
              </a:solidFill>
              <a:effectLst/>
              <a:latin typeface="Arial" panose="020B0604020202020204" pitchFamily="34" charset="0"/>
            </a:endParaRPr>
          </a:p>
          <a:p>
            <a:pPr algn="l">
              <a:spcBef>
                <a:spcPts val="450"/>
              </a:spcBef>
              <a:spcAft>
                <a:spcPts val="450"/>
              </a:spcAft>
            </a:pPr>
            <a:r>
              <a:rPr lang="en-US" sz="1800" b="0" i="0" dirty="0">
                <a:solidFill>
                  <a:srgbClr val="000000"/>
                </a:solidFill>
                <a:effectLst/>
                <a:latin typeface="Arial" panose="020B0604020202020204" pitchFamily="34" charset="0"/>
              </a:rPr>
              <a:t>• create text placeholders within each slide</a:t>
            </a:r>
            <a:endParaRPr lang="en-US" sz="1800" b="0" i="0" dirty="0">
              <a:solidFill>
                <a:srgbClr val="222222"/>
              </a:solidFill>
              <a:effectLst/>
              <a:latin typeface="Arial" panose="020B0604020202020204" pitchFamily="34" charset="0"/>
            </a:endParaRPr>
          </a:p>
          <a:p>
            <a:pPr algn="l">
              <a:spcBef>
                <a:spcPts val="450"/>
              </a:spcBef>
              <a:spcAft>
                <a:spcPts val="450"/>
              </a:spcAft>
            </a:pPr>
            <a:r>
              <a:rPr lang="en-US" sz="1800"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sz="1800" b="0" i="0" dirty="0">
              <a:solidFill>
                <a:srgbClr val="222222"/>
              </a:solidFill>
              <a:effectLst/>
              <a:latin typeface="Arial" panose="020B0604020202020204" pitchFamily="34" charset="0"/>
            </a:endParaRPr>
          </a:p>
          <a:p>
            <a:pPr algn="l">
              <a:spcBef>
                <a:spcPts val="450"/>
              </a:spcBef>
              <a:spcAft>
                <a:spcPts val="450"/>
              </a:spcAft>
            </a:pPr>
            <a:r>
              <a:rPr lang="en-US" sz="1800"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sz="1800" b="0" i="0" dirty="0">
              <a:solidFill>
                <a:srgbClr val="222222"/>
              </a:solidFill>
              <a:effectLst/>
              <a:latin typeface="Arial" panose="020B0604020202020204" pitchFamily="34" charset="0"/>
            </a:endParaRPr>
          </a:p>
          <a:p>
            <a:pPr algn="l">
              <a:spcBef>
                <a:spcPts val="450"/>
              </a:spcBef>
              <a:spcAft>
                <a:spcPts val="450"/>
              </a:spcAft>
            </a:pPr>
            <a:r>
              <a:rPr lang="en-US" sz="1800" b="0" i="0" dirty="0">
                <a:solidFill>
                  <a:srgbClr val="000000"/>
                </a:solidFill>
                <a:effectLst/>
                <a:latin typeface="Arial" panose="020B0604020202020204" pitchFamily="34" charset="0"/>
              </a:rPr>
              <a:t>• need your advice on fonts – I’m thinking we should only use the “free option” fonts? (see attached)</a:t>
            </a:r>
            <a:endParaRPr lang="en-US" sz="1800" b="0" i="0" dirty="0">
              <a:solidFill>
                <a:srgbClr val="222222"/>
              </a:solidFill>
              <a:effectLst/>
              <a:latin typeface="Arial" panose="020B0604020202020204" pitchFamily="34" charset="0"/>
            </a:endParaRPr>
          </a:p>
          <a:p>
            <a:pPr algn="l">
              <a:spcBef>
                <a:spcPts val="450"/>
              </a:spcBef>
              <a:spcAft>
                <a:spcPts val="450"/>
              </a:spcAft>
            </a:pPr>
            <a:r>
              <a:rPr lang="en-US" sz="1800"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p:nvGrpSpPr>
        <p:grpSpPr>
          <a:xfrm>
            <a:off x="0" y="6985001"/>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72,89,93</a:t>
              </a:r>
            </a:p>
          </p:txBody>
        </p:sp>
        <p:sp>
          <p:nvSpPr>
            <p:cNvPr id="10" name="Rectangle 9">
              <a:extLst>
                <a:ext uri="{FF2B5EF4-FFF2-40B4-BE49-F238E27FC236}">
                  <a16:creationId xmlns:a16="http://schemas.microsoft.com/office/drawing/2014/main" id="{E172C24F-CD6F-466D-9F22-DEAB6D3D48CA}"/>
                </a:ext>
              </a:extLst>
            </p:cNvPr>
            <p:cNvSpPr/>
            <p:nvPr/>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0,178,177</a:t>
              </a:r>
            </a:p>
          </p:txBody>
        </p:sp>
        <p:sp>
          <p:nvSpPr>
            <p:cNvPr id="11" name="Rectangle 10">
              <a:extLst>
                <a:ext uri="{FF2B5EF4-FFF2-40B4-BE49-F238E27FC236}">
                  <a16:creationId xmlns:a16="http://schemas.microsoft.com/office/drawing/2014/main" id="{769599F9-3B73-4368-98A9-9DF824ECE483}"/>
                </a:ext>
              </a:extLst>
            </p:cNvPr>
            <p:cNvSpPr/>
            <p:nvPr/>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1,176,227</a:t>
              </a:r>
            </a:p>
          </p:txBody>
        </p:sp>
        <p:sp>
          <p:nvSpPr>
            <p:cNvPr id="12" name="Rectangle 11">
              <a:extLst>
                <a:ext uri="{FF2B5EF4-FFF2-40B4-BE49-F238E27FC236}">
                  <a16:creationId xmlns:a16="http://schemas.microsoft.com/office/drawing/2014/main" id="{A64D2A59-F06E-4454-835D-B1B119399FF0}"/>
                </a:ext>
              </a:extLst>
            </p:cNvPr>
            <p:cNvSpPr/>
            <p:nvPr/>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0,111,211</a:t>
              </a:r>
            </a:p>
          </p:txBody>
        </p:sp>
        <p:sp>
          <p:nvSpPr>
            <p:cNvPr id="13" name="Rectangle 12">
              <a:extLst>
                <a:ext uri="{FF2B5EF4-FFF2-40B4-BE49-F238E27FC236}">
                  <a16:creationId xmlns:a16="http://schemas.microsoft.com/office/drawing/2014/main" id="{C1B62E1E-3C53-4822-A67E-EEBA9A88892C}"/>
                </a:ext>
              </a:extLst>
            </p:cNvPr>
            <p:cNvSpPr/>
            <p:nvPr/>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125,23,158</a:t>
              </a:r>
            </a:p>
          </p:txBody>
        </p:sp>
        <p:sp>
          <p:nvSpPr>
            <p:cNvPr id="14" name="Rectangle 13">
              <a:extLst>
                <a:ext uri="{FF2B5EF4-FFF2-40B4-BE49-F238E27FC236}">
                  <a16:creationId xmlns:a16="http://schemas.microsoft.com/office/drawing/2014/main" id="{DD450576-31D2-4B6E-8BCF-0CBCAD997009}"/>
                </a:ext>
              </a:extLst>
            </p:cNvPr>
            <p:cNvSpPr/>
            <p:nvPr/>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p:nvSpPr>
        <p:spPr bwMode="auto">
          <a:xfrm>
            <a:off x="12939394" y="6041017"/>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800" dirty="0"/>
          </a:p>
        </p:txBody>
      </p:sp>
    </p:spTree>
    <p:extLst>
      <p:ext uri="{BB962C8B-B14F-4D97-AF65-F5344CB8AC3E}">
        <p14:creationId xmlns:p14="http://schemas.microsoft.com/office/powerpoint/2010/main" val="3732679121"/>
      </p:ext>
    </p:extLst>
  </p:cSld>
  <p:clrMap bg1="lt1" tx1="dk1" bg2="lt2" tx2="dk2" accent1="accent1" accent2="accent2" accent3="accent3" accent4="accent4" accent5="accent5" accent6="accent6" hlink="hlink" folHlink="folHlink"/>
  <p:sldLayoutIdLst>
    <p:sldLayoutId id="214748423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5" r:id="rId13"/>
    <p:sldLayoutId id="2147484206" r:id="rId14"/>
    <p:sldLayoutId id="2147484207" r:id="rId15"/>
    <p:sldLayoutId id="2147484208" r:id="rId16"/>
    <p:sldLayoutId id="2147484209" r:id="rId17"/>
    <p:sldLayoutId id="2147484210" r:id="rId18"/>
    <p:sldLayoutId id="2147484211" r:id="rId19"/>
    <p:sldLayoutId id="2147484212" r:id="rId20"/>
    <p:sldLayoutId id="2147484213" r:id="rId21"/>
    <p:sldLayoutId id="2147484214" r:id="rId22"/>
    <p:sldLayoutId id="2147484215" r:id="rId23"/>
    <p:sldLayoutId id="2147484216" r:id="rId24"/>
    <p:sldLayoutId id="2147484217" r:id="rId25"/>
    <p:sldLayoutId id="2147484251" r:id="rId26"/>
  </p:sldLayoutIdLst>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534E8-6B0C-8A41-9869-A3F5CDF2CC98}" type="datetimeFigureOut">
              <a:rPr lang="en-US" smtClean="0"/>
              <a:t>3/10/2023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41C85-46E5-8649-8CB5-559295B1D80A}" type="slidenum">
              <a:rPr lang="en-US" smtClean="0"/>
              <a:t>‹#›</a:t>
            </a:fld>
            <a:endParaRPr lang="en-US"/>
          </a:p>
        </p:txBody>
      </p:sp>
    </p:spTree>
    <p:extLst>
      <p:ext uri="{BB962C8B-B14F-4D97-AF65-F5344CB8AC3E}">
        <p14:creationId xmlns:p14="http://schemas.microsoft.com/office/powerpoint/2010/main" val="138094458"/>
      </p:ext>
    </p:extLst>
  </p:cSld>
  <p:clrMap bg1="lt1" tx1="dk1" bg2="lt2" tx2="dk2" accent1="accent1" accent2="accent2" accent3="accent3" accent4="accent4" accent5="accent5" accent6="accent6" hlink="hlink" folHlink="folHlink"/>
  <p:sldLayoutIdLst>
    <p:sldLayoutId id="2147483663" r:id="rId1"/>
    <p:sldLayoutId id="21474842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933F55-69A2-4941-98D6-F9604549A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3063C4-F093-41BB-81F9-37E5D304EE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680D9-C9B5-43D3-AE81-6E7005A331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E2DBBADF-D4F8-4D37-ABF2-6B19156E7C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C7C4E95-76E8-47B0-BA94-D2CF6A41B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Tree>
    <p:extLst>
      <p:ext uri="{BB962C8B-B14F-4D97-AF65-F5344CB8AC3E}">
        <p14:creationId xmlns:p14="http://schemas.microsoft.com/office/powerpoint/2010/main" val="2149274613"/>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3/10/2023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421353761"/>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hart" Target="../charts/chart1.xml"/><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2.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3.emf"/><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41.png"/><Relationship Id="rId4" Type="http://schemas.openxmlformats.org/officeDocument/2006/relationships/image" Target="../media/image23.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3.xml"/><Relationship Id="rId7" Type="http://schemas.openxmlformats.org/officeDocument/2006/relationships/image" Target="../media/image16.png"/><Relationship Id="rId2" Type="http://schemas.openxmlformats.org/officeDocument/2006/relationships/slideLayout" Target="../slideLayouts/slideLayout40.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3.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30.xml"/><Relationship Id="rId7" Type="http://schemas.openxmlformats.org/officeDocument/2006/relationships/image" Target="../media/image16.png"/><Relationship Id="rId2" Type="http://schemas.openxmlformats.org/officeDocument/2006/relationships/slideLayout" Target="../slideLayouts/slideLayout28.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emf"/><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54B8398-C080-48C1-AF2D-D09707F899F8}"/>
              </a:ext>
            </a:extLst>
          </p:cNvPr>
          <p:cNvGrpSpPr/>
          <p:nvPr/>
        </p:nvGrpSpPr>
        <p:grpSpPr>
          <a:xfrm>
            <a:off x="8751502" y="-152400"/>
            <a:ext cx="3516698" cy="7129745"/>
            <a:chOff x="7467601" y="-119345"/>
            <a:chExt cx="3516698" cy="7129745"/>
          </a:xfrm>
        </p:grpSpPr>
        <p:pic>
          <p:nvPicPr>
            <p:cNvPr id="33" name="Picture 32" descr="Graphical user interface&#10;&#10;Description automatically generated">
              <a:extLst>
                <a:ext uri="{FF2B5EF4-FFF2-40B4-BE49-F238E27FC236}">
                  <a16:creationId xmlns:a16="http://schemas.microsoft.com/office/drawing/2014/main" id="{E3255C69-8350-4441-88FF-6B6016821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1" y="-119345"/>
              <a:ext cx="3516698" cy="7129745"/>
            </a:xfrm>
            <a:prstGeom prst="rect">
              <a:avLst/>
            </a:prstGeom>
          </p:spPr>
        </p:pic>
        <p:grpSp>
          <p:nvGrpSpPr>
            <p:cNvPr id="16" name="Group 15">
              <a:extLst>
                <a:ext uri="{FF2B5EF4-FFF2-40B4-BE49-F238E27FC236}">
                  <a16:creationId xmlns:a16="http://schemas.microsoft.com/office/drawing/2014/main" id="{7C831B26-2F90-44B6-8C67-E8D4797A18FC}"/>
                </a:ext>
              </a:extLst>
            </p:cNvPr>
            <p:cNvGrpSpPr/>
            <p:nvPr/>
          </p:nvGrpSpPr>
          <p:grpSpPr>
            <a:xfrm>
              <a:off x="7848600" y="76200"/>
              <a:ext cx="2797629" cy="6705600"/>
              <a:chOff x="7848600" y="76200"/>
              <a:chExt cx="2797629" cy="6705600"/>
            </a:xfrm>
          </p:grpSpPr>
          <p:sp>
            <p:nvSpPr>
              <p:cNvPr id="3" name="Rectangle 2">
                <a:extLst>
                  <a:ext uri="{FF2B5EF4-FFF2-40B4-BE49-F238E27FC236}">
                    <a16:creationId xmlns:a16="http://schemas.microsoft.com/office/drawing/2014/main" id="{92AB6C7E-4245-468D-8D05-B60FE1EBFCC7}"/>
                  </a:ext>
                </a:extLst>
              </p:cNvPr>
              <p:cNvSpPr/>
              <p:nvPr/>
            </p:nvSpPr>
            <p:spPr>
              <a:xfrm>
                <a:off x="8774499" y="2014255"/>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B38FBE-8043-4919-8DD1-6C9A44F442A6}"/>
                  </a:ext>
                </a:extLst>
              </p:cNvPr>
              <p:cNvSpPr/>
              <p:nvPr/>
            </p:nvSpPr>
            <p:spPr>
              <a:xfrm>
                <a:off x="7848600" y="2057400"/>
                <a:ext cx="8382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116691-0FA1-48A5-B2F1-A4623A3C5B38}"/>
                  </a:ext>
                </a:extLst>
              </p:cNvPr>
              <p:cNvSpPr/>
              <p:nvPr/>
            </p:nvSpPr>
            <p:spPr>
              <a:xfrm>
                <a:off x="9731829" y="76200"/>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FF06ED-267F-4C5C-A965-0FFC0CDCDA52}"/>
                  </a:ext>
                </a:extLst>
              </p:cNvPr>
              <p:cNvSpPr/>
              <p:nvPr/>
            </p:nvSpPr>
            <p:spPr>
              <a:xfrm>
                <a:off x="9731828" y="1066800"/>
                <a:ext cx="859971"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EF8084-6062-47EC-9E9F-5E7D34916414}"/>
                  </a:ext>
                </a:extLst>
              </p:cNvPr>
              <p:cNvSpPr/>
              <p:nvPr/>
            </p:nvSpPr>
            <p:spPr>
              <a:xfrm>
                <a:off x="7863320" y="3026427"/>
                <a:ext cx="861579"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39C36E-C009-46BB-90CE-7EAB86630E66}"/>
                  </a:ext>
                </a:extLst>
              </p:cNvPr>
              <p:cNvSpPr/>
              <p:nvPr/>
            </p:nvSpPr>
            <p:spPr>
              <a:xfrm>
                <a:off x="9731828" y="3015541"/>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8BE641-3CA1-4798-B748-769D12E8BFEE}"/>
                  </a:ext>
                </a:extLst>
              </p:cNvPr>
              <p:cNvSpPr/>
              <p:nvPr/>
            </p:nvSpPr>
            <p:spPr>
              <a:xfrm>
                <a:off x="8773886" y="3984172"/>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50CC18-2F3D-4519-992B-A3006D3C7B2C}"/>
                  </a:ext>
                </a:extLst>
              </p:cNvPr>
              <p:cNvSpPr/>
              <p:nvPr/>
            </p:nvSpPr>
            <p:spPr>
              <a:xfrm>
                <a:off x="8773886" y="5943600"/>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E7FEB85-661C-4689-BBA9-1ADC7C2BA8BE}"/>
                  </a:ext>
                </a:extLst>
              </p:cNvPr>
              <p:cNvSpPr/>
              <p:nvPr/>
            </p:nvSpPr>
            <p:spPr>
              <a:xfrm>
                <a:off x="8763000" y="4953000"/>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ectangle 14">
            <a:extLst>
              <a:ext uri="{FF2B5EF4-FFF2-40B4-BE49-F238E27FC236}">
                <a16:creationId xmlns:a16="http://schemas.microsoft.com/office/drawing/2014/main" id="{7375D61B-F920-455E-BA95-54DAC442F1A4}"/>
              </a:ext>
            </a:extLst>
          </p:cNvPr>
          <p:cNvSpPr/>
          <p:nvPr/>
        </p:nvSpPr>
        <p:spPr>
          <a:xfrm>
            <a:off x="4724400" y="0"/>
            <a:ext cx="3776728"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8A9EDA1-706C-4670-BA0E-AC5C1BD9C386}"/>
              </a:ext>
            </a:extLst>
          </p:cNvPr>
          <p:cNvSpPr/>
          <p:nvPr/>
        </p:nvSpPr>
        <p:spPr>
          <a:xfrm>
            <a:off x="11072468" y="4919945"/>
            <a:ext cx="857661"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D95B26A-4477-4B6E-8FCA-18DB740618FB}"/>
              </a:ext>
            </a:extLst>
          </p:cNvPr>
          <p:cNvSpPr/>
          <p:nvPr/>
        </p:nvSpPr>
        <p:spPr>
          <a:xfrm>
            <a:off x="9067800" y="5910545"/>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7A1135-32D7-4520-B99D-B8BCDC71AADF}"/>
              </a:ext>
            </a:extLst>
          </p:cNvPr>
          <p:cNvSpPr/>
          <p:nvPr/>
        </p:nvSpPr>
        <p:spPr>
          <a:xfrm>
            <a:off x="9147222" y="4926733"/>
            <a:ext cx="808757"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973424-418F-43EE-B88C-BA6439629F81}"/>
              </a:ext>
            </a:extLst>
          </p:cNvPr>
          <p:cNvSpPr/>
          <p:nvPr/>
        </p:nvSpPr>
        <p:spPr>
          <a:xfrm>
            <a:off x="10114527" y="2982486"/>
            <a:ext cx="782074"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E84DA7-5976-4A0F-BB15-A98D73B2C5D7}"/>
              </a:ext>
            </a:extLst>
          </p:cNvPr>
          <p:cNvSpPr/>
          <p:nvPr/>
        </p:nvSpPr>
        <p:spPr>
          <a:xfrm>
            <a:off x="9122769" y="3967445"/>
            <a:ext cx="857661"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220242-8065-429B-AB7D-54E3E2598808}"/>
              </a:ext>
            </a:extLst>
          </p:cNvPr>
          <p:cNvSpPr/>
          <p:nvPr/>
        </p:nvSpPr>
        <p:spPr>
          <a:xfrm>
            <a:off x="11065177" y="3951117"/>
            <a:ext cx="857661"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hape&#10;&#10;Description automatically generated">
            <a:extLst>
              <a:ext uri="{FF2B5EF4-FFF2-40B4-BE49-F238E27FC236}">
                <a16:creationId xmlns:a16="http://schemas.microsoft.com/office/drawing/2014/main" id="{F13A1EC9-A7DC-06DE-8E90-2D9E6B667A1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2914" y="204089"/>
            <a:ext cx="6599696" cy="6449820"/>
          </a:xfrm>
          <a:prstGeom prst="rect">
            <a:avLst/>
          </a:prstGeom>
        </p:spPr>
      </p:pic>
      <p:sp>
        <p:nvSpPr>
          <p:cNvPr id="2" name="TextBox 1">
            <a:extLst>
              <a:ext uri="{FF2B5EF4-FFF2-40B4-BE49-F238E27FC236}">
                <a16:creationId xmlns:a16="http://schemas.microsoft.com/office/drawing/2014/main" id="{49D34EED-FC84-6341-3111-B147FBFF0A9E}"/>
              </a:ext>
            </a:extLst>
          </p:cNvPr>
          <p:cNvSpPr txBox="1"/>
          <p:nvPr/>
        </p:nvSpPr>
        <p:spPr>
          <a:xfrm>
            <a:off x="2971800" y="2819400"/>
            <a:ext cx="2514600" cy="1600200"/>
          </a:xfrm>
          <a:prstGeom prst="rect">
            <a:avLst/>
          </a:prstGeom>
          <a:noFill/>
        </p:spPr>
        <p:txBody>
          <a:bodyPr wrap="square" rtlCol="0">
            <a:spAutoFit/>
          </a:bodyPr>
          <a:lstStyle/>
          <a:p>
            <a:endParaRPr lang="en-US" dirty="0"/>
          </a:p>
        </p:txBody>
      </p:sp>
      <p:sp>
        <p:nvSpPr>
          <p:cNvPr id="6" name="Rectangle 5">
            <a:extLst>
              <a:ext uri="{FF2B5EF4-FFF2-40B4-BE49-F238E27FC236}">
                <a16:creationId xmlns:a16="http://schemas.microsoft.com/office/drawing/2014/main" id="{E8DB4AFD-C8B6-4876-0084-79C7B1592F9A}"/>
              </a:ext>
            </a:extLst>
          </p:cNvPr>
          <p:cNvSpPr/>
          <p:nvPr/>
        </p:nvSpPr>
        <p:spPr>
          <a:xfrm>
            <a:off x="2971800" y="2819400"/>
            <a:ext cx="24384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4" name="TextBox 3">
            <a:extLst>
              <a:ext uri="{FF2B5EF4-FFF2-40B4-BE49-F238E27FC236}">
                <a16:creationId xmlns:a16="http://schemas.microsoft.com/office/drawing/2014/main" id="{DDC77228-EE39-7636-CD5C-F66D2CA7FC75}"/>
              </a:ext>
            </a:extLst>
          </p:cNvPr>
          <p:cNvSpPr txBox="1"/>
          <p:nvPr/>
        </p:nvSpPr>
        <p:spPr>
          <a:xfrm>
            <a:off x="2898341" y="2443445"/>
            <a:ext cx="2514600" cy="2123658"/>
          </a:xfrm>
          <a:prstGeom prst="rect">
            <a:avLst/>
          </a:prstGeom>
          <a:noFill/>
          <a:ln>
            <a:noFill/>
          </a:ln>
        </p:spPr>
        <p:txBody>
          <a:bodyPr wrap="square" rtlCol="0">
            <a:spAutoFit/>
          </a:bodyPr>
          <a:lstStyle/>
          <a:p>
            <a:pPr algn="ctr">
              <a:spcAft>
                <a:spcPts val="0"/>
              </a:spcAft>
            </a:pPr>
            <a:r>
              <a:rPr lang="th-TH" sz="4400" b="1" dirty="0">
                <a:solidFill>
                  <a:srgbClr val="0069C8"/>
                </a:solidFill>
                <a:effectLst/>
                <a:latin typeface="Calibri" panose="020F0502020204030204" pitchFamily="34" charset="0"/>
                <a:ea typeface="Calibri" panose="020F0502020204030204" pitchFamily="34" charset="0"/>
                <a:cs typeface="Cordia New" panose="020B0304020202020204" pitchFamily="34" charset="-34"/>
              </a:rPr>
              <a:t>เรื่องที่เน้นความสำคัญของโรตารี</a:t>
            </a:r>
            <a:endParaRPr lang="en-US" sz="4400" b="1" dirty="0">
              <a:solidFill>
                <a:srgbClr val="0069C8"/>
              </a:solidFill>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3684499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Content Placeholder 2"/>
          <p:cNvSpPr txBox="1">
            <a:spLocks/>
          </p:cNvSpPr>
          <p:nvPr/>
        </p:nvSpPr>
        <p:spPr>
          <a:xfrm>
            <a:off x="977309" y="2151891"/>
            <a:ext cx="4964363" cy="426820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Aft>
                <a:spcPts val="800"/>
              </a:spcAft>
              <a:buNone/>
            </a:pPr>
            <a:r>
              <a:rPr lang="th-TH" sz="3600" b="1" dirty="0">
                <a:effectLst/>
                <a:latin typeface="Calibri" panose="020F0502020204030204" pitchFamily="34" charset="0"/>
                <a:ea typeface="Calibri" panose="020F0502020204030204" pitchFamily="34" charset="0"/>
                <a:cs typeface="Cordia New" panose="020B0304020202020204" pitchFamily="34" charset="-34"/>
              </a:rPr>
              <a:t>เสริมสร้างการฟื้นฟูระบบนิเวศ  และชุมชนที่ได้รับผลกระทบจากการเปลี่ยนแปลงภูมิอากาศ      และการเสื่อมโทรมของภูมิอากาศ</a:t>
            </a:r>
            <a:endParaRPr lang="en-US" sz="3600" b="1"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816827"/>
          </a:xfrm>
          <a:prstGeom prst="rect">
            <a:avLst/>
          </a:prstGeom>
          <a:noFill/>
        </p:spPr>
        <p:txBody>
          <a:bodyPr wrap="square" rtlCol="0">
            <a:spAutoFit/>
          </a:bodyPr>
          <a:lstStyle/>
          <a:p>
            <a:pPr>
              <a:lnSpc>
                <a:spcPct val="107000"/>
              </a:lnSpc>
              <a:spcAft>
                <a:spcPts val="800"/>
              </a:spcAft>
            </a:pPr>
            <a:r>
              <a:rPr lang="th-TH" sz="4400" b="1" dirty="0">
                <a:solidFill>
                  <a:schemeClr val="bg1"/>
                </a:solidFill>
                <a:effectLst/>
                <a:latin typeface="Calibri" panose="020F0502020204030204" pitchFamily="34" charset="0"/>
                <a:ea typeface="Calibri" panose="020F0502020204030204" pitchFamily="34" charset="0"/>
                <a:cs typeface="+mn-cs"/>
              </a:rPr>
              <a:t>คุณสมบัติในการขอรับทุน </a:t>
            </a:r>
            <a:r>
              <a:rPr lang="en-US" sz="4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GG </a:t>
            </a:r>
            <a:r>
              <a:rPr lang="en-US" sz="4400" b="1" dirty="0">
                <a:solidFill>
                  <a:schemeClr val="bg1"/>
                </a:solidFill>
                <a:latin typeface="Cordia New" panose="020B0304020202020204" pitchFamily="34" charset="-34"/>
                <a:ea typeface="Calibri" panose="020F0502020204030204" pitchFamily="34" charset="0"/>
                <a:cs typeface="Cordia New" panose="020B0304020202020204" pitchFamily="34" charset="-34"/>
              </a:rPr>
              <a:t>:</a:t>
            </a:r>
            <a:r>
              <a:rPr lang="th-TH" sz="4400" b="1" dirty="0">
                <a:solidFill>
                  <a:schemeClr val="bg1"/>
                </a:solidFill>
                <a:effectLst/>
                <a:latin typeface="Calibri" panose="020F0502020204030204" pitchFamily="34" charset="0"/>
                <a:ea typeface="Calibri" panose="020F0502020204030204" pitchFamily="34" charset="0"/>
                <a:cs typeface="Cordia New" panose="020B0304020202020204" pitchFamily="34" charset="-34"/>
              </a:rPr>
              <a:t> </a:t>
            </a:r>
            <a:r>
              <a:rPr lang="th-TH" sz="4400" b="1" dirty="0">
                <a:solidFill>
                  <a:schemeClr val="bg1"/>
                </a:solidFill>
                <a:effectLst/>
                <a:latin typeface="Calibri" panose="020F0502020204030204" pitchFamily="34" charset="0"/>
                <a:ea typeface="Calibri" panose="020F0502020204030204" pitchFamily="34" charset="0"/>
                <a:cs typeface="+mn-cs"/>
              </a:rPr>
              <a:t>เป้าหมาย </a:t>
            </a:r>
            <a:r>
              <a:rPr lang="en-US" sz="4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#5</a:t>
            </a:r>
            <a:endParaRPr lang="en-US" sz="4400" dirty="0">
              <a:solidFill>
                <a:schemeClr val="bg1"/>
              </a:solidFill>
              <a:effectLst/>
              <a:latin typeface="Calibri" panose="020F0502020204030204" pitchFamily="34" charset="0"/>
              <a:ea typeface="Calibri" panose="020F0502020204030204" pitchFamily="34" charset="0"/>
              <a:cs typeface="+mn-cs"/>
            </a:endParaRPr>
          </a:p>
        </p:txBody>
      </p:sp>
      <p:pic>
        <p:nvPicPr>
          <p:cNvPr id="3" name="Picture 2">
            <a:extLst>
              <a:ext uri="{FF2B5EF4-FFF2-40B4-BE49-F238E27FC236}">
                <a16:creationId xmlns:a16="http://schemas.microsoft.com/office/drawing/2014/main" id="{72A2207D-15DB-48C0-AC74-681706D057C2}"/>
              </a:ext>
            </a:extLst>
          </p:cNvPr>
          <p:cNvPicPr>
            <a:picLocks noChangeAspect="1"/>
          </p:cNvPicPr>
          <p:nvPr/>
        </p:nvPicPr>
        <p:blipFill rotWithShape="1">
          <a:blip r:embed="rId3"/>
          <a:srcRect l="23046" t="15100" r="21156" b="8780"/>
          <a:stretch/>
        </p:blipFill>
        <p:spPr>
          <a:xfrm>
            <a:off x="6452050" y="1637688"/>
            <a:ext cx="5739951" cy="5220312"/>
          </a:xfrm>
          <a:prstGeom prst="rect">
            <a:avLst/>
          </a:prstGeom>
        </p:spPr>
      </p:pic>
    </p:spTree>
    <p:extLst>
      <p:ext uri="{BB962C8B-B14F-4D97-AF65-F5344CB8AC3E}">
        <p14:creationId xmlns:p14="http://schemas.microsoft.com/office/powerpoint/2010/main" val="68622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Content Placeholder 2"/>
          <p:cNvSpPr txBox="1">
            <a:spLocks/>
          </p:cNvSpPr>
          <p:nvPr/>
        </p:nvSpPr>
        <p:spPr>
          <a:xfrm>
            <a:off x="977309" y="2151891"/>
            <a:ext cx="5895528" cy="3917016"/>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Aft>
                <a:spcPts val="800"/>
              </a:spcAft>
              <a:buNone/>
            </a:pPr>
            <a:r>
              <a:rPr lang="th-TH" sz="3600" b="1" dirty="0">
                <a:effectLst/>
                <a:latin typeface="Calibri" panose="020F0502020204030204" pitchFamily="34" charset="0"/>
                <a:ea typeface="Calibri" panose="020F0502020204030204" pitchFamily="34" charset="0"/>
                <a:cs typeface="Cordia New" panose="020B0304020202020204" pitchFamily="34" charset="-34"/>
              </a:rPr>
              <a:t>สนับสนุนการศึกษาเพื่อส่งเสริมพฤติกรรมที่ปกป้องสิ่งแวดล้อม</a:t>
            </a:r>
            <a:endParaRPr lang="en-US" sz="3600" b="1"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816827"/>
          </a:xfrm>
          <a:prstGeom prst="rect">
            <a:avLst/>
          </a:prstGeom>
          <a:noFill/>
        </p:spPr>
        <p:txBody>
          <a:bodyPr wrap="square" rtlCol="0">
            <a:spAutoFit/>
          </a:bodyPr>
          <a:lstStyle/>
          <a:p>
            <a:pPr>
              <a:lnSpc>
                <a:spcPct val="107000"/>
              </a:lnSpc>
              <a:spcAft>
                <a:spcPts val="800"/>
              </a:spcAft>
            </a:pPr>
            <a:r>
              <a:rPr lang="th-TH" sz="4400" b="1" dirty="0">
                <a:solidFill>
                  <a:schemeClr val="bg1"/>
                </a:solidFill>
                <a:effectLst/>
                <a:latin typeface="Calibri" panose="020F0502020204030204" pitchFamily="34" charset="0"/>
                <a:ea typeface="Calibri" panose="020F0502020204030204" pitchFamily="34" charset="0"/>
                <a:cs typeface="+mn-cs"/>
              </a:rPr>
              <a:t>คุณสมบัติในการขอรับทุน </a:t>
            </a:r>
            <a:r>
              <a:rPr lang="en-US" sz="4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GG </a:t>
            </a:r>
            <a:r>
              <a:rPr lang="en-US" sz="4400" b="1" dirty="0">
                <a:solidFill>
                  <a:schemeClr val="bg1"/>
                </a:solidFill>
                <a:latin typeface="Cordia New" panose="020B0304020202020204" pitchFamily="34" charset="-34"/>
                <a:ea typeface="Calibri" panose="020F0502020204030204" pitchFamily="34" charset="0"/>
                <a:cs typeface="Cordia New" panose="020B0304020202020204" pitchFamily="34" charset="-34"/>
              </a:rPr>
              <a:t>:</a:t>
            </a:r>
            <a:r>
              <a:rPr lang="th-TH" sz="4400" b="1" dirty="0">
                <a:solidFill>
                  <a:schemeClr val="bg1"/>
                </a:solidFill>
                <a:effectLst/>
                <a:latin typeface="Calibri" panose="020F0502020204030204" pitchFamily="34" charset="0"/>
                <a:ea typeface="Calibri" panose="020F0502020204030204" pitchFamily="34" charset="0"/>
                <a:cs typeface="Cordia New" panose="020B0304020202020204" pitchFamily="34" charset="-34"/>
              </a:rPr>
              <a:t> </a:t>
            </a:r>
            <a:r>
              <a:rPr lang="th-TH" sz="4400" b="1" dirty="0">
                <a:solidFill>
                  <a:schemeClr val="bg1"/>
                </a:solidFill>
                <a:effectLst/>
                <a:latin typeface="Calibri" panose="020F0502020204030204" pitchFamily="34" charset="0"/>
                <a:ea typeface="Calibri" panose="020F0502020204030204" pitchFamily="34" charset="0"/>
                <a:cs typeface="+mn-cs"/>
              </a:rPr>
              <a:t>เป้าหมาย </a:t>
            </a:r>
            <a:r>
              <a:rPr lang="en-US" sz="4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#6</a:t>
            </a:r>
            <a:endParaRPr lang="en-US" sz="4400" dirty="0">
              <a:solidFill>
                <a:schemeClr val="bg1"/>
              </a:solidFill>
              <a:effectLst/>
              <a:latin typeface="Calibri" panose="020F0502020204030204" pitchFamily="34" charset="0"/>
              <a:ea typeface="Calibri" panose="020F0502020204030204" pitchFamily="34" charset="0"/>
              <a:cs typeface="+mn-cs"/>
            </a:endParaRPr>
          </a:p>
        </p:txBody>
      </p:sp>
      <p:pic>
        <p:nvPicPr>
          <p:cNvPr id="3" name="Picture 2">
            <a:extLst>
              <a:ext uri="{FF2B5EF4-FFF2-40B4-BE49-F238E27FC236}">
                <a16:creationId xmlns:a16="http://schemas.microsoft.com/office/drawing/2014/main" id="{9163C36C-DB86-4963-8847-8B0188F11663}"/>
              </a:ext>
            </a:extLst>
          </p:cNvPr>
          <p:cNvPicPr>
            <a:picLocks noChangeAspect="1"/>
          </p:cNvPicPr>
          <p:nvPr/>
        </p:nvPicPr>
        <p:blipFill rotWithShape="1">
          <a:blip r:embed="rId3"/>
          <a:srcRect t="5144" b="18736"/>
          <a:stretch/>
        </p:blipFill>
        <p:spPr>
          <a:xfrm>
            <a:off x="7619997" y="1637688"/>
            <a:ext cx="4572000" cy="5220312"/>
          </a:xfrm>
          <a:prstGeom prst="rect">
            <a:avLst/>
          </a:prstGeom>
        </p:spPr>
      </p:pic>
    </p:spTree>
    <p:extLst>
      <p:ext uri="{BB962C8B-B14F-4D97-AF65-F5344CB8AC3E}">
        <p14:creationId xmlns:p14="http://schemas.microsoft.com/office/powerpoint/2010/main" val="218974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Content Placeholder 2"/>
          <p:cNvSpPr txBox="1">
            <a:spLocks/>
          </p:cNvSpPr>
          <p:nvPr/>
        </p:nvSpPr>
        <p:spPr>
          <a:xfrm>
            <a:off x="5462429" y="1990407"/>
            <a:ext cx="6279528" cy="463031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Aft>
                <a:spcPts val="800"/>
              </a:spcAft>
              <a:buNone/>
            </a:pPr>
            <a:r>
              <a:rPr lang="th-TH" sz="3600" b="1" dirty="0">
                <a:effectLst/>
                <a:latin typeface="Calibri" panose="020F0502020204030204" pitchFamily="34" charset="0"/>
                <a:ea typeface="Calibri" panose="020F0502020204030204" pitchFamily="34" charset="0"/>
                <a:cs typeface="Cordia New" panose="020B0304020202020204" pitchFamily="34" charset="-34"/>
              </a:rPr>
              <a:t>สนับสนุนการบริโภคผลิตภัณฑ์แบบยั่งยืนและการจัดการผลิตภัณฑ์พลอยได้ที่เป็นมิตรกับสิ่งแวดล้อม เพื่อสร้างเศรษฐกิจที่ใช้ทรัพยากรอย่างมีประสิทธิผลมากขึ้น</a:t>
            </a:r>
            <a:endParaRPr lang="en-US" sz="3600" b="1"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816827"/>
          </a:xfrm>
          <a:prstGeom prst="rect">
            <a:avLst/>
          </a:prstGeom>
          <a:noFill/>
        </p:spPr>
        <p:txBody>
          <a:bodyPr wrap="square" rtlCol="0">
            <a:spAutoFit/>
          </a:bodyPr>
          <a:lstStyle/>
          <a:p>
            <a:pPr>
              <a:lnSpc>
                <a:spcPct val="107000"/>
              </a:lnSpc>
              <a:spcAft>
                <a:spcPts val="800"/>
              </a:spcAft>
            </a:pPr>
            <a:r>
              <a:rPr lang="th-TH" sz="4400" b="1" dirty="0">
                <a:solidFill>
                  <a:schemeClr val="bg1"/>
                </a:solidFill>
                <a:effectLst/>
                <a:latin typeface="Calibri" panose="020F0502020204030204" pitchFamily="34" charset="0"/>
                <a:ea typeface="Calibri" panose="020F0502020204030204" pitchFamily="34" charset="0"/>
                <a:cs typeface="+mn-cs"/>
              </a:rPr>
              <a:t>คุณสมบัติในการขอรับทุน </a:t>
            </a:r>
            <a:r>
              <a:rPr lang="en-US" sz="4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GG </a:t>
            </a:r>
            <a:r>
              <a:rPr lang="en-US" sz="4400" b="1" dirty="0">
                <a:solidFill>
                  <a:schemeClr val="bg1"/>
                </a:solidFill>
                <a:latin typeface="Cordia New" panose="020B0304020202020204" pitchFamily="34" charset="-34"/>
                <a:ea typeface="Calibri" panose="020F0502020204030204" pitchFamily="34" charset="0"/>
                <a:cs typeface="Cordia New" panose="020B0304020202020204" pitchFamily="34" charset="-34"/>
              </a:rPr>
              <a:t>:</a:t>
            </a:r>
            <a:r>
              <a:rPr lang="th-TH" sz="4400" b="1" dirty="0">
                <a:solidFill>
                  <a:schemeClr val="bg1"/>
                </a:solidFill>
                <a:effectLst/>
                <a:latin typeface="Calibri" panose="020F0502020204030204" pitchFamily="34" charset="0"/>
                <a:ea typeface="Calibri" panose="020F0502020204030204" pitchFamily="34" charset="0"/>
                <a:cs typeface="Cordia New" panose="020B0304020202020204" pitchFamily="34" charset="-34"/>
              </a:rPr>
              <a:t> </a:t>
            </a:r>
            <a:r>
              <a:rPr lang="th-TH" sz="4400" b="1" dirty="0">
                <a:solidFill>
                  <a:schemeClr val="bg1"/>
                </a:solidFill>
                <a:effectLst/>
                <a:latin typeface="Calibri" panose="020F0502020204030204" pitchFamily="34" charset="0"/>
                <a:ea typeface="Calibri" panose="020F0502020204030204" pitchFamily="34" charset="0"/>
                <a:cs typeface="+mn-cs"/>
              </a:rPr>
              <a:t>เป้าหมาย </a:t>
            </a:r>
            <a:r>
              <a:rPr lang="en-US" sz="4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#7</a:t>
            </a:r>
            <a:endParaRPr lang="en-US" sz="4400" dirty="0">
              <a:solidFill>
                <a:schemeClr val="bg1"/>
              </a:solidFill>
              <a:effectLst/>
              <a:latin typeface="Calibri" panose="020F0502020204030204" pitchFamily="34" charset="0"/>
              <a:ea typeface="Calibri" panose="020F0502020204030204" pitchFamily="34" charset="0"/>
              <a:cs typeface="+mn-cs"/>
            </a:endParaRPr>
          </a:p>
        </p:txBody>
      </p:sp>
      <p:pic>
        <p:nvPicPr>
          <p:cNvPr id="4" name="Picture 6" descr="A picture containing outdoor&#10;&#10;Description automatically generated">
            <a:extLst>
              <a:ext uri="{FF2B5EF4-FFF2-40B4-BE49-F238E27FC236}">
                <a16:creationId xmlns:a16="http://schemas.microsoft.com/office/drawing/2014/main" id="{3EE5FFAB-A639-4324-9A58-C95DBA7B6ECC}"/>
              </a:ext>
            </a:extLst>
          </p:cNvPr>
          <p:cNvPicPr>
            <a:picLocks noChangeAspect="1"/>
          </p:cNvPicPr>
          <p:nvPr/>
        </p:nvPicPr>
        <p:blipFill rotWithShape="1">
          <a:blip r:embed="rId3"/>
          <a:srcRect l="10912" r="26460" b="275"/>
          <a:stretch/>
        </p:blipFill>
        <p:spPr>
          <a:xfrm>
            <a:off x="-5793" y="1637711"/>
            <a:ext cx="4983457" cy="5235992"/>
          </a:xfrm>
          <a:prstGeom prst="rect">
            <a:avLst/>
          </a:prstGeom>
        </p:spPr>
      </p:pic>
    </p:spTree>
    <p:extLst>
      <p:ext uri="{BB962C8B-B14F-4D97-AF65-F5344CB8AC3E}">
        <p14:creationId xmlns:p14="http://schemas.microsoft.com/office/powerpoint/2010/main" val="19553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Content Placeholder 2"/>
          <p:cNvSpPr txBox="1">
            <a:spLocks/>
          </p:cNvSpPr>
          <p:nvPr/>
        </p:nvSpPr>
        <p:spPr>
          <a:xfrm>
            <a:off x="817944" y="2121026"/>
            <a:ext cx="10556112" cy="164414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Aft>
                <a:spcPts val="800"/>
              </a:spcAft>
              <a:buNone/>
            </a:pPr>
            <a:r>
              <a:rPr lang="th-TH" sz="3600" b="1" dirty="0">
                <a:effectLst/>
                <a:latin typeface="Calibri" panose="020F0502020204030204" pitchFamily="34" charset="0"/>
                <a:ea typeface="Calibri" panose="020F0502020204030204" pitchFamily="34" charset="0"/>
                <a:cs typeface="Cordia New" panose="020B0304020202020204" pitchFamily="34" charset="-34"/>
              </a:rPr>
              <a:t>การจัดการประเด็นความเท่าเทียมในการใช้ประโยชน์จากสิ่งแวดล้อม และความห่วงใยทางด้านสาธารณสุขสิ่งแวดล้อม</a:t>
            </a:r>
            <a:endParaRPr lang="en-US" sz="3600" b="1"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816827"/>
          </a:xfrm>
          <a:prstGeom prst="rect">
            <a:avLst/>
          </a:prstGeom>
          <a:noFill/>
        </p:spPr>
        <p:txBody>
          <a:bodyPr wrap="square" rtlCol="0">
            <a:spAutoFit/>
          </a:bodyPr>
          <a:lstStyle/>
          <a:p>
            <a:pPr>
              <a:lnSpc>
                <a:spcPct val="107000"/>
              </a:lnSpc>
              <a:spcAft>
                <a:spcPts val="800"/>
              </a:spcAft>
            </a:pPr>
            <a:r>
              <a:rPr lang="th-TH" sz="4400" b="1" dirty="0">
                <a:solidFill>
                  <a:schemeClr val="bg1"/>
                </a:solidFill>
                <a:effectLst/>
                <a:latin typeface="Calibri" panose="020F0502020204030204" pitchFamily="34" charset="0"/>
                <a:ea typeface="Calibri" panose="020F0502020204030204" pitchFamily="34" charset="0"/>
                <a:cs typeface="+mn-cs"/>
              </a:rPr>
              <a:t>คุณสมบัติในการขอรับทุน </a:t>
            </a:r>
            <a:r>
              <a:rPr lang="en-US" sz="4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GG </a:t>
            </a:r>
            <a:r>
              <a:rPr lang="en-US" sz="4400" b="1" dirty="0">
                <a:solidFill>
                  <a:schemeClr val="bg1"/>
                </a:solidFill>
                <a:latin typeface="Cordia New" panose="020B0304020202020204" pitchFamily="34" charset="-34"/>
                <a:ea typeface="Calibri" panose="020F0502020204030204" pitchFamily="34" charset="0"/>
                <a:cs typeface="Cordia New" panose="020B0304020202020204" pitchFamily="34" charset="-34"/>
              </a:rPr>
              <a:t>:</a:t>
            </a:r>
            <a:r>
              <a:rPr lang="th-TH" sz="4400" b="1" dirty="0">
                <a:solidFill>
                  <a:schemeClr val="bg1"/>
                </a:solidFill>
                <a:effectLst/>
                <a:latin typeface="Calibri" panose="020F0502020204030204" pitchFamily="34" charset="0"/>
                <a:ea typeface="Calibri" panose="020F0502020204030204" pitchFamily="34" charset="0"/>
                <a:cs typeface="Cordia New" panose="020B0304020202020204" pitchFamily="34" charset="-34"/>
              </a:rPr>
              <a:t> </a:t>
            </a:r>
            <a:r>
              <a:rPr lang="th-TH" sz="4400" b="1" dirty="0">
                <a:solidFill>
                  <a:schemeClr val="bg1"/>
                </a:solidFill>
                <a:effectLst/>
                <a:latin typeface="Calibri" panose="020F0502020204030204" pitchFamily="34" charset="0"/>
                <a:ea typeface="Calibri" panose="020F0502020204030204" pitchFamily="34" charset="0"/>
                <a:cs typeface="+mn-cs"/>
              </a:rPr>
              <a:t>เป้าหมาย </a:t>
            </a:r>
            <a:r>
              <a:rPr lang="en-US" sz="4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#8</a:t>
            </a:r>
            <a:endParaRPr lang="en-US" sz="4400" dirty="0">
              <a:solidFill>
                <a:schemeClr val="bg1"/>
              </a:solidFill>
              <a:effectLst/>
              <a:latin typeface="Calibri" panose="020F0502020204030204" pitchFamily="34" charset="0"/>
              <a:ea typeface="Calibri" panose="020F0502020204030204" pitchFamily="34" charset="0"/>
              <a:cs typeface="+mn-cs"/>
            </a:endParaRPr>
          </a:p>
        </p:txBody>
      </p:sp>
      <p:pic>
        <p:nvPicPr>
          <p:cNvPr id="3" name="Picture 2">
            <a:extLst>
              <a:ext uri="{FF2B5EF4-FFF2-40B4-BE49-F238E27FC236}">
                <a16:creationId xmlns:a16="http://schemas.microsoft.com/office/drawing/2014/main" id="{32ED1DE3-9C40-42D2-902B-CF184DBFB31B}"/>
              </a:ext>
            </a:extLst>
          </p:cNvPr>
          <p:cNvPicPr>
            <a:picLocks noChangeAspect="1"/>
          </p:cNvPicPr>
          <p:nvPr/>
        </p:nvPicPr>
        <p:blipFill rotWithShape="1">
          <a:blip r:embed="rId3"/>
          <a:srcRect t="30720" b="31631"/>
          <a:stretch/>
        </p:blipFill>
        <p:spPr>
          <a:xfrm>
            <a:off x="0" y="3797861"/>
            <a:ext cx="12192000" cy="3060139"/>
          </a:xfrm>
          <a:prstGeom prst="rect">
            <a:avLst/>
          </a:prstGeom>
        </p:spPr>
      </p:pic>
    </p:spTree>
    <p:extLst>
      <p:ext uri="{BB962C8B-B14F-4D97-AF65-F5344CB8AC3E}">
        <p14:creationId xmlns:p14="http://schemas.microsoft.com/office/powerpoint/2010/main" val="125003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US">
              <a:solidFill>
                <a:prstClr val="white"/>
              </a:solidFill>
              <a:latin typeface="Calibri" panose="020F0502020204030204"/>
            </a:endParaRPr>
          </a:p>
        </p:txBody>
      </p:sp>
      <p:sp>
        <p:nvSpPr>
          <p:cNvPr id="8" name="Content Placeholder 2"/>
          <p:cNvSpPr txBox="1">
            <a:spLocks/>
          </p:cNvSpPr>
          <p:nvPr/>
        </p:nvSpPr>
        <p:spPr>
          <a:xfrm>
            <a:off x="977308" y="2151891"/>
            <a:ext cx="10189456" cy="391701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Aft>
                <a:spcPts val="800"/>
              </a:spcAft>
            </a:pPr>
            <a:r>
              <a:rPr lang="th-TH" sz="3600" dirty="0">
                <a:effectLst/>
                <a:latin typeface="Calibri" panose="020F0502020204030204" pitchFamily="34" charset="0"/>
                <a:ea typeface="Calibri" panose="020F0502020204030204" pitchFamily="34" charset="0"/>
                <a:cs typeface="Cordia New" panose="020B0304020202020204" pitchFamily="34" charset="-34"/>
              </a:rPr>
              <a:t>ในปัจจุบันอะไรบ้างที่เป็นภัยต่อสิ่งแวดล้อมมากที่สุด ต่อทรัพยากรพื้นดิน อากาศ น้ำและระบบนิเวศในท้องถิ่น</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th-TH" sz="3600" dirty="0">
                <a:effectLst/>
                <a:latin typeface="Calibri" panose="020F0502020204030204" pitchFamily="34" charset="0"/>
                <a:ea typeface="Calibri" panose="020F0502020204030204" pitchFamily="34" charset="0"/>
                <a:cs typeface="Cordia New" panose="020B0304020202020204" pitchFamily="34" charset="-34"/>
              </a:rPr>
              <a:t>ทำรายการแนวปฏิบัติทางด้านวัฒนธรรมที่มีความสัมพันธ์กับโครงการ (เช่น กลวิธีหรือประเพณีเกี่ยวกับการเกษตร)</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th-TH" sz="3600" dirty="0">
                <a:effectLst/>
                <a:latin typeface="Calibri" panose="020F0502020204030204" pitchFamily="34" charset="0"/>
                <a:ea typeface="Calibri" panose="020F0502020204030204" pitchFamily="34" charset="0"/>
                <a:cs typeface="Cordia New" panose="020B0304020202020204" pitchFamily="34" charset="-34"/>
              </a:rPr>
              <a:t>การเปลี่ยนแปลงสิ่งแวดล้อมในทางที่บวกและในทางลบใดบ้างที่ท่านคาดหวังว่าจะเป็นผลลัพ</a:t>
            </a:r>
            <a:r>
              <a:rPr lang="th-TH" sz="3600" dirty="0">
                <a:latin typeface="Calibri" panose="020F0502020204030204" pitchFamily="34" charset="0"/>
                <a:ea typeface="Calibri" panose="020F0502020204030204" pitchFamily="34" charset="0"/>
                <a:cs typeface="Cordia New" panose="020B0304020202020204" pitchFamily="34" charset="-34"/>
              </a:rPr>
              <a:t>ธ์</a:t>
            </a:r>
            <a:r>
              <a:rPr lang="th-TH" sz="3600" dirty="0">
                <a:effectLst/>
                <a:latin typeface="Calibri" panose="020F0502020204030204" pitchFamily="34" charset="0"/>
                <a:ea typeface="Calibri" panose="020F0502020204030204" pitchFamily="34" charset="0"/>
                <a:cs typeface="Cordia New" panose="020B0304020202020204" pitchFamily="34" charset="-34"/>
              </a:rPr>
              <a:t>ของโครงการ</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8"/>
            <a:ext cx="8967495" cy="816827"/>
          </a:xfrm>
          <a:prstGeom prst="rect">
            <a:avLst/>
          </a:prstGeom>
          <a:noFill/>
        </p:spPr>
        <p:txBody>
          <a:bodyPr wrap="square" rtlCol="0">
            <a:spAutoFit/>
          </a:bodyPr>
          <a:lstStyle/>
          <a:p>
            <a:pPr>
              <a:lnSpc>
                <a:spcPct val="107000"/>
              </a:lnSpc>
              <a:spcAft>
                <a:spcPts val="800"/>
              </a:spcAft>
            </a:pPr>
            <a:r>
              <a:rPr lang="th-TH" sz="4400" b="1" dirty="0">
                <a:solidFill>
                  <a:schemeClr val="bg1"/>
                </a:solidFill>
                <a:effectLst/>
                <a:latin typeface="Calibri" panose="020F0502020204030204" pitchFamily="34" charset="0"/>
                <a:ea typeface="Calibri" panose="020F0502020204030204" pitchFamily="34" charset="0"/>
                <a:cs typeface="Cordia New" panose="020B0304020202020204" pitchFamily="34" charset="-34"/>
              </a:rPr>
              <a:t>การประเมินชุมชนสิ่งแวดล้อม</a:t>
            </a:r>
            <a:endParaRPr lang="en-US" sz="4400" dirty="0">
              <a:solidFill>
                <a:schemeClr val="bg1"/>
              </a:solidFill>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148067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000" b="15000"/>
          <a:stretch>
            <a:fillRect/>
          </a:stretch>
        </p:blipFill>
        <p:spPr/>
      </p:pic>
      <p:sp>
        <p:nvSpPr>
          <p:cNvPr id="24" name="Text Placeholder 23"/>
          <p:cNvSpPr>
            <a:spLocks noGrp="1"/>
          </p:cNvSpPr>
          <p:nvPr>
            <p:ph type="body" sz="quarter" idx="14"/>
          </p:nvPr>
        </p:nvSpPr>
        <p:spPr>
          <a:xfrm>
            <a:off x="296334" y="5867400"/>
            <a:ext cx="9733039" cy="635000"/>
          </a:xfrm>
        </p:spPr>
        <p:txBody>
          <a:bodyPr>
            <a:noAutofit/>
          </a:bodyPr>
          <a:lstStyle/>
          <a:p>
            <a:pPr>
              <a:lnSpc>
                <a:spcPct val="107000"/>
              </a:lnSpc>
              <a:spcAft>
                <a:spcPts val="800"/>
              </a:spcAft>
            </a:pPr>
            <a:r>
              <a:rPr lang="th-TH" sz="4400" b="1" dirty="0">
                <a:solidFill>
                  <a:srgbClr val="F7A81B"/>
                </a:solidFill>
                <a:effectLst/>
                <a:latin typeface="Calibri" panose="020F0502020204030204" pitchFamily="34" charset="0"/>
                <a:ea typeface="Calibri" panose="020F0502020204030204" pitchFamily="34" charset="0"/>
                <a:cs typeface="Cordia New" panose="020B0304020202020204" pitchFamily="34" charset="-34"/>
              </a:rPr>
              <a:t>การป้องกันและการรักษาโรค</a:t>
            </a:r>
            <a:endParaRPr lang="en-US" sz="4400" dirty="0">
              <a:solidFill>
                <a:srgbClr val="F7A81B"/>
              </a:solidFill>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3556493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Stored Data 18">
            <a:extLst>
              <a:ext uri="{FF2B5EF4-FFF2-40B4-BE49-F238E27FC236}">
                <a16:creationId xmlns:a16="http://schemas.microsoft.com/office/drawing/2014/main" id="{1DB4512D-220D-4625-8136-F36F4A997862}"/>
              </a:ext>
            </a:extLst>
          </p:cNvPr>
          <p:cNvSpPr/>
          <p:nvPr/>
        </p:nvSpPr>
        <p:spPr>
          <a:xfrm>
            <a:off x="2971800" y="2522610"/>
            <a:ext cx="9341636" cy="4335390"/>
          </a:xfrm>
          <a:prstGeom prst="flowChartOnlineStorage">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022BFC5-245F-4CC0-8AC3-0A0386ABE81B}"/>
              </a:ext>
            </a:extLst>
          </p:cNvPr>
          <p:cNvGrpSpPr/>
          <p:nvPr/>
        </p:nvGrpSpPr>
        <p:grpSpPr>
          <a:xfrm>
            <a:off x="2971800" y="-10886"/>
            <a:ext cx="9236301" cy="2533496"/>
            <a:chOff x="2971800" y="-10886"/>
            <a:chExt cx="9236301" cy="2906486"/>
          </a:xfrm>
        </p:grpSpPr>
        <p:sp>
          <p:nvSpPr>
            <p:cNvPr id="22" name="Rectangle 21">
              <a:extLst>
                <a:ext uri="{FF2B5EF4-FFF2-40B4-BE49-F238E27FC236}">
                  <a16:creationId xmlns:a16="http://schemas.microsoft.com/office/drawing/2014/main" id="{FF96B81E-8FFE-4BD9-93F2-2BF6630337CE}"/>
                </a:ext>
              </a:extLst>
            </p:cNvPr>
            <p:cNvSpPr/>
            <p:nvPr/>
          </p:nvSpPr>
          <p:spPr>
            <a:xfrm>
              <a:off x="10515600" y="-10886"/>
              <a:ext cx="1692501" cy="2906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isplay 3">
              <a:extLst>
                <a:ext uri="{FF2B5EF4-FFF2-40B4-BE49-F238E27FC236}">
                  <a16:creationId xmlns:a16="http://schemas.microsoft.com/office/drawing/2014/main" id="{283B19AC-8640-4A88-8540-11E601BCDBAD}"/>
                </a:ext>
              </a:extLst>
            </p:cNvPr>
            <p:cNvSpPr/>
            <p:nvPr/>
          </p:nvSpPr>
          <p:spPr>
            <a:xfrm>
              <a:off x="2971800" y="-10886"/>
              <a:ext cx="9220200" cy="2906486"/>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Logo&#10;&#10;Description automatically generated">
            <a:extLst>
              <a:ext uri="{FF2B5EF4-FFF2-40B4-BE49-F238E27FC236}">
                <a16:creationId xmlns:a16="http://schemas.microsoft.com/office/drawing/2014/main" id="{D61AE31D-17EE-498B-A9A9-4C1F85FAD48F}"/>
              </a:ext>
            </a:extLst>
          </p:cNvPr>
          <p:cNvPicPr>
            <a:picLocks noChangeAspect="1"/>
          </p:cNvPicPr>
          <p:nvPr/>
        </p:nvPicPr>
        <p:blipFill>
          <a:blip r:embed="rId3" cstate="email">
            <a:alphaModFix amt="70000"/>
            <a:extLst>
              <a:ext uri="{28A0092B-C50C-407E-A947-70E740481C1C}">
                <a14:useLocalDpi xmlns:a14="http://schemas.microsoft.com/office/drawing/2010/main" val="0"/>
              </a:ext>
            </a:extLst>
          </a:blip>
          <a:stretch>
            <a:fillRect/>
          </a:stretch>
        </p:blipFill>
        <p:spPr>
          <a:xfrm>
            <a:off x="304800" y="152400"/>
            <a:ext cx="2396788" cy="2057399"/>
          </a:xfrm>
          <a:prstGeom prst="rect">
            <a:avLst/>
          </a:prstGeom>
        </p:spPr>
      </p:pic>
      <p:pic>
        <p:nvPicPr>
          <p:cNvPr id="7" name="Picture 6">
            <a:extLst>
              <a:ext uri="{FF2B5EF4-FFF2-40B4-BE49-F238E27FC236}">
                <a16:creationId xmlns:a16="http://schemas.microsoft.com/office/drawing/2014/main" id="{E2E5B075-C3CF-42CB-8E00-841909C0800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0915" y="304800"/>
            <a:ext cx="1882170" cy="1889639"/>
          </a:xfrm>
          <a:prstGeom prst="rect">
            <a:avLst/>
          </a:prstGeom>
        </p:spPr>
      </p:pic>
      <p:sp>
        <p:nvSpPr>
          <p:cNvPr id="11" name="TextBox 10">
            <a:extLst>
              <a:ext uri="{FF2B5EF4-FFF2-40B4-BE49-F238E27FC236}">
                <a16:creationId xmlns:a16="http://schemas.microsoft.com/office/drawing/2014/main" id="{81E892AC-F503-40E0-B475-D56DF1942BB9}"/>
              </a:ext>
            </a:extLst>
          </p:cNvPr>
          <p:cNvSpPr txBox="1"/>
          <p:nvPr/>
        </p:nvSpPr>
        <p:spPr>
          <a:xfrm>
            <a:off x="5715000" y="505127"/>
            <a:ext cx="5943600" cy="2139047"/>
          </a:xfrm>
          <a:prstGeom prst="rect">
            <a:avLst/>
          </a:prstGeom>
          <a:noFill/>
        </p:spPr>
        <p:txBody>
          <a:bodyPr wrap="square" rtlCol="0">
            <a:spAutoFit/>
          </a:bodyPr>
          <a:lstStyle/>
          <a:p>
            <a:pPr algn="ctr"/>
            <a:r>
              <a:rPr lang="th-TH" sz="4000" dirty="0">
                <a:effectLst/>
                <a:latin typeface="Calibri" panose="020F0502020204030204" pitchFamily="34" charset="0"/>
                <a:ea typeface="Calibri" panose="020F0502020204030204" pitchFamily="34" charset="0"/>
                <a:cs typeface="Cordia New" panose="020B0304020202020204" pitchFamily="34" charset="-34"/>
              </a:rPr>
              <a:t>ทุนสนับสนุนระดับโลก (ปีโรตารี 2557-65) </a:t>
            </a:r>
            <a:endParaRPr lang="en-US" sz="4000" dirty="0">
              <a:effectLst/>
              <a:latin typeface="Calibri" panose="020F0502020204030204" pitchFamily="34" charset="0"/>
              <a:ea typeface="Calibri" panose="020F0502020204030204" pitchFamily="34" charset="0"/>
              <a:cs typeface="Cordia New" panose="020B0304020202020204" pitchFamily="34" charset="-34"/>
            </a:endParaRPr>
          </a:p>
          <a:p>
            <a:pPr algn="ctr">
              <a:spcBef>
                <a:spcPts val="600"/>
              </a:spcBef>
              <a:spcAft>
                <a:spcPts val="0"/>
              </a:spcAft>
            </a:pPr>
            <a:r>
              <a:rPr lang="th-TH" sz="3200" b="1" dirty="0">
                <a:solidFill>
                  <a:srgbClr val="FF0000"/>
                </a:solidFill>
                <a:effectLst/>
                <a:latin typeface="Calibri" panose="020F0502020204030204" pitchFamily="34" charset="0"/>
                <a:ea typeface="Calibri" panose="020F0502020204030204" pitchFamily="34" charset="0"/>
                <a:cs typeface="Cordia New" panose="020B0304020202020204" pitchFamily="34" charset="-34"/>
              </a:rPr>
              <a:t>การให้ทุนรวมทั้งสิ้น 338.9 ล้านเหรียญ</a:t>
            </a:r>
            <a:endParaRPr lang="en-US" sz="3200" b="1" dirty="0">
              <a:solidFill>
                <a:srgbClr val="FF0000"/>
              </a:solidFill>
              <a:effectLst/>
              <a:latin typeface="Calibri" panose="020F0502020204030204" pitchFamily="34" charset="0"/>
              <a:ea typeface="Calibri" panose="020F0502020204030204" pitchFamily="34" charset="0"/>
              <a:cs typeface="Cordia New" panose="020B0304020202020204" pitchFamily="34" charset="-34"/>
            </a:endParaRPr>
          </a:p>
          <a:p>
            <a:pPr algn="ctr"/>
            <a:r>
              <a:rPr lang="th-TH" sz="3200" dirty="0">
                <a:solidFill>
                  <a:srgbClr val="FF0000"/>
                </a:solidFill>
                <a:latin typeface="Cordia New" panose="020B0304020202020204" pitchFamily="34" charset="-34"/>
                <a:ea typeface="Arial Black" charset="0"/>
                <a:cs typeface="Cordia New" panose="020B0304020202020204" pitchFamily="34" charset="-34"/>
              </a:rPr>
              <a:t>4,754</a:t>
            </a:r>
            <a:r>
              <a:rPr lang="en-US" sz="3200" dirty="0">
                <a:solidFill>
                  <a:srgbClr val="FF0000"/>
                </a:solidFill>
                <a:latin typeface="+mj-lt"/>
                <a:ea typeface="Arial Black" charset="0"/>
                <a:cs typeface="Arial Black" charset="0"/>
              </a:rPr>
              <a:t> </a:t>
            </a:r>
            <a:r>
              <a:rPr lang="th-TH" sz="3200" dirty="0">
                <a:solidFill>
                  <a:srgbClr val="FF0000"/>
                </a:solidFill>
                <a:latin typeface="+mj-lt"/>
                <a:ea typeface="Arial Black" charset="0"/>
                <a:cs typeface="+mn-cs"/>
              </a:rPr>
              <a:t>ทุน</a:t>
            </a:r>
            <a:endParaRPr lang="en-US" sz="3200" dirty="0">
              <a:solidFill>
                <a:srgbClr val="FF0000"/>
              </a:solidFill>
              <a:latin typeface="+mj-lt"/>
              <a:ea typeface="Arial Black" charset="0"/>
              <a:cs typeface="+mn-cs"/>
            </a:endParaRPr>
          </a:p>
          <a:p>
            <a:pPr algn="ctr"/>
            <a:endParaRPr lang="en-US" dirty="0">
              <a:solidFill>
                <a:srgbClr val="E02927"/>
              </a:solidFill>
              <a:latin typeface="+mj-lt"/>
              <a:ea typeface="Arial Black" charset="0"/>
              <a:cs typeface="Arial Black" charset="0"/>
            </a:endParaRPr>
          </a:p>
        </p:txBody>
      </p:sp>
      <p:sp>
        <p:nvSpPr>
          <p:cNvPr id="24" name="Rectangle 23">
            <a:extLst>
              <a:ext uri="{FF2B5EF4-FFF2-40B4-BE49-F238E27FC236}">
                <a16:creationId xmlns:a16="http://schemas.microsoft.com/office/drawing/2014/main" id="{D1E5E036-8AF5-43B8-8BE5-FD65A3C864AA}"/>
              </a:ext>
            </a:extLst>
          </p:cNvPr>
          <p:cNvSpPr/>
          <p:nvPr/>
        </p:nvSpPr>
        <p:spPr>
          <a:xfrm>
            <a:off x="10668000" y="2522610"/>
            <a:ext cx="1540101" cy="4335390"/>
          </a:xfrm>
          <a:prstGeom prst="rect">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EDA82A70-7434-473D-A8F5-A7D0C8074B81}"/>
              </a:ext>
            </a:extLst>
          </p:cNvPr>
          <p:cNvPicPr>
            <a:picLocks noChangeAspect="1"/>
          </p:cNvPicPr>
          <p:nvPr/>
        </p:nvPicPr>
        <p:blipFill>
          <a:blip r:embed="rId5" cstate="email">
            <a:alphaModFix amt="70000"/>
            <a:extLst>
              <a:ext uri="{28A0092B-C50C-407E-A947-70E740481C1C}">
                <a14:useLocalDpi xmlns:a14="http://schemas.microsoft.com/office/drawing/2010/main" val="0"/>
              </a:ext>
            </a:extLst>
          </a:blip>
          <a:stretch>
            <a:fillRect/>
          </a:stretch>
        </p:blipFill>
        <p:spPr>
          <a:xfrm>
            <a:off x="218386" y="3314700"/>
            <a:ext cx="2667000" cy="2667000"/>
          </a:xfrm>
          <a:prstGeom prst="rect">
            <a:avLst/>
          </a:prstGeom>
        </p:spPr>
      </p:pic>
      <p:pic>
        <p:nvPicPr>
          <p:cNvPr id="20" name="Picture 19" descr="Shape, logo&#10;&#10;Description automatically generated">
            <a:extLst>
              <a:ext uri="{FF2B5EF4-FFF2-40B4-BE49-F238E27FC236}">
                <a16:creationId xmlns:a16="http://schemas.microsoft.com/office/drawing/2014/main" id="{833BD02F-7581-408D-9571-099A36EBA23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352800" y="3455906"/>
            <a:ext cx="1617113" cy="1998871"/>
          </a:xfrm>
          <a:prstGeom prst="rect">
            <a:avLst/>
          </a:prstGeom>
        </p:spPr>
      </p:pic>
      <p:sp>
        <p:nvSpPr>
          <p:cNvPr id="13" name="Subtitle 22">
            <a:extLst>
              <a:ext uri="{FF2B5EF4-FFF2-40B4-BE49-F238E27FC236}">
                <a16:creationId xmlns:a16="http://schemas.microsoft.com/office/drawing/2014/main" id="{7E631893-97EA-442E-837C-BADCAD4C3CBC}"/>
              </a:ext>
            </a:extLst>
          </p:cNvPr>
          <p:cNvSpPr txBox="1">
            <a:spLocks/>
          </p:cNvSpPr>
          <p:nvPr/>
        </p:nvSpPr>
        <p:spPr>
          <a:xfrm>
            <a:off x="5240125" y="2522609"/>
            <a:ext cx="6733490" cy="4327369"/>
          </a:xfrm>
          <a:prstGeom prst="rect">
            <a:avLst/>
          </a:prstGeom>
        </p:spPr>
        <p:txBody>
          <a:bodyPr vert="horz" lIns="91440" tIns="45720" rIns="91440" bIns="45720" rtlCol="0">
            <a:normAutofit fontScale="25000" lnSpcReduction="20000"/>
          </a:bodyPr>
          <a:lstStyle>
            <a:lvl1pPr marL="0" indent="0" algn="l" defTabSz="685800" rtl="0" eaLnBrk="1" latinLnBrk="0" hangingPunct="1">
              <a:lnSpc>
                <a:spcPct val="90000"/>
              </a:lnSpc>
              <a:spcBef>
                <a:spcPts val="750"/>
              </a:spcBef>
              <a:buFont typeface="Arial" panose="020B0604020202020204" pitchFamily="34" charset="0"/>
              <a:buNone/>
              <a:defRPr sz="1650" kern="1200">
                <a:solidFill>
                  <a:srgbClr val="33333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7000"/>
              </a:lnSpc>
              <a:spcAft>
                <a:spcPts val="0"/>
              </a:spcAft>
            </a:pPr>
            <a:r>
              <a:rPr lang="th-TH" sz="12000" dirty="0">
                <a:effectLst/>
                <a:latin typeface="Calibri" panose="020F0502020204030204" pitchFamily="34" charset="0"/>
                <a:ea typeface="Calibri" panose="020F0502020204030204" pitchFamily="34" charset="0"/>
                <a:cs typeface="Cordia New" panose="020B0304020202020204" pitchFamily="34" charset="-34"/>
              </a:rPr>
              <a:t>เรื่องที่เน้นความสำคัญ</a:t>
            </a:r>
            <a:endParaRPr lang="en-US" sz="12000" dirty="0">
              <a:effectLst/>
              <a:latin typeface="Calibri" panose="020F0502020204030204" pitchFamily="34" charset="0"/>
              <a:ea typeface="Calibri" panose="020F0502020204030204" pitchFamily="34" charset="0"/>
              <a:cs typeface="Cordia New" panose="020B0304020202020204" pitchFamily="34" charset="-34"/>
            </a:endParaRPr>
          </a:p>
          <a:p>
            <a:pPr fontAlgn="auto">
              <a:lnSpc>
                <a:spcPct val="120000"/>
              </a:lnSpc>
              <a:spcAft>
                <a:spcPts val="0"/>
              </a:spcAft>
            </a:pPr>
            <a:r>
              <a:rPr lang="th-TH" sz="12000" b="1" dirty="0">
                <a:effectLst/>
                <a:latin typeface="Calibri" panose="020F0502020204030204" pitchFamily="34" charset="0"/>
                <a:ea typeface="Calibri" panose="020F0502020204030204" pitchFamily="34" charset="0"/>
                <a:cs typeface="Cordia New" panose="020B0304020202020204" pitchFamily="34" charset="-34"/>
              </a:rPr>
              <a:t>ลดสาเหตุและผลกระทบของโรค และเสริมสร้างระบบการดูแลสุขภาพ</a:t>
            </a:r>
            <a:endParaRPr lang="en-US" sz="6200" b="1" dirty="0">
              <a:solidFill>
                <a:schemeClr val="tx1"/>
              </a:solidFill>
            </a:endParaRPr>
          </a:p>
          <a:p>
            <a:pPr marL="857250" indent="-857250">
              <a:lnSpc>
                <a:spcPct val="107000"/>
              </a:lnSpc>
              <a:spcAft>
                <a:spcPts val="800"/>
              </a:spcAft>
              <a:buFont typeface="Arial" panose="020B0604020202020204" pitchFamily="34" charset="0"/>
              <a:buChar char="•"/>
            </a:pPr>
            <a:r>
              <a:rPr lang="th-TH" sz="8000" dirty="0">
                <a:effectLst/>
                <a:latin typeface="Calibri" panose="020F0502020204030204" pitchFamily="34" charset="0"/>
                <a:ea typeface="Calibri" panose="020F0502020204030204" pitchFamily="34" charset="0"/>
                <a:cs typeface="Cordia New" panose="020B0304020202020204" pitchFamily="34" charset="-34"/>
              </a:rPr>
              <a:t>ปรับปรุงศักยภาพของผู้มีวิชาชีพด้านการดูแลสุขภาพในท้องถิ่น</a:t>
            </a:r>
            <a:endParaRPr lang="en-US" sz="8000" dirty="0">
              <a:effectLst/>
              <a:latin typeface="Calibri" panose="020F0502020204030204" pitchFamily="34" charset="0"/>
              <a:ea typeface="Calibri" panose="020F0502020204030204" pitchFamily="34" charset="0"/>
              <a:cs typeface="Cordia New" panose="020B0304020202020204" pitchFamily="34" charset="-34"/>
            </a:endParaRPr>
          </a:p>
          <a:p>
            <a:pPr marL="857250" indent="-857250">
              <a:lnSpc>
                <a:spcPct val="107000"/>
              </a:lnSpc>
              <a:spcAft>
                <a:spcPts val="800"/>
              </a:spcAft>
              <a:buFont typeface="Arial" panose="020B0604020202020204" pitchFamily="34" charset="0"/>
              <a:buChar char="•"/>
            </a:pPr>
            <a:r>
              <a:rPr lang="th-TH" sz="8000" dirty="0">
                <a:effectLst/>
                <a:latin typeface="Calibri" panose="020F0502020204030204" pitchFamily="34" charset="0"/>
                <a:ea typeface="Calibri" panose="020F0502020204030204" pitchFamily="34" charset="0"/>
                <a:cs typeface="Cordia New" panose="020B0304020202020204" pitchFamily="34" charset="-34"/>
              </a:rPr>
              <a:t>ส่งเสริมโปรแกรมการป้องกันและรักษาโรคซึ่งควบคุมการแพร่กระจายของโรคติดต่อและลดอุบัติการณ์และผลกระทบของโรคที่ไม่ติดต่อ</a:t>
            </a:r>
            <a:endParaRPr lang="en-US" sz="8000" dirty="0">
              <a:effectLst/>
              <a:latin typeface="Calibri" panose="020F0502020204030204" pitchFamily="34" charset="0"/>
              <a:ea typeface="Calibri" panose="020F0502020204030204" pitchFamily="34" charset="0"/>
              <a:cs typeface="Cordia New" panose="020B0304020202020204" pitchFamily="34" charset="-34"/>
            </a:endParaRPr>
          </a:p>
          <a:p>
            <a:pPr marL="857250" indent="-857250">
              <a:lnSpc>
                <a:spcPct val="107000"/>
              </a:lnSpc>
              <a:spcAft>
                <a:spcPts val="800"/>
              </a:spcAft>
              <a:buFont typeface="Arial" panose="020B0604020202020204" pitchFamily="34" charset="0"/>
              <a:buChar char="•"/>
            </a:pPr>
            <a:r>
              <a:rPr lang="th-TH" sz="8000" dirty="0">
                <a:effectLst/>
                <a:latin typeface="Calibri" panose="020F0502020204030204" pitchFamily="34" charset="0"/>
                <a:ea typeface="Calibri" panose="020F0502020204030204" pitchFamily="34" charset="0"/>
                <a:cs typeface="Cordia New" panose="020B0304020202020204" pitchFamily="34" charset="-34"/>
              </a:rPr>
              <a:t>เสริมสร้างระบบการดูแลสุขภาพ</a:t>
            </a:r>
            <a:endParaRPr lang="en-US" sz="8000" dirty="0">
              <a:effectLst/>
              <a:latin typeface="Calibri" panose="020F0502020204030204" pitchFamily="34" charset="0"/>
              <a:ea typeface="Calibri" panose="020F0502020204030204" pitchFamily="34" charset="0"/>
              <a:cs typeface="Cordia New" panose="020B0304020202020204" pitchFamily="34" charset="-34"/>
            </a:endParaRPr>
          </a:p>
          <a:p>
            <a:pPr marL="857250" indent="-857250">
              <a:lnSpc>
                <a:spcPct val="107000"/>
              </a:lnSpc>
              <a:spcAft>
                <a:spcPts val="800"/>
              </a:spcAft>
              <a:buFont typeface="Arial" panose="020B0604020202020204" pitchFamily="34" charset="0"/>
              <a:buChar char="•"/>
            </a:pPr>
            <a:r>
              <a:rPr lang="th-TH" sz="8000" dirty="0">
                <a:effectLst/>
                <a:latin typeface="Calibri" panose="020F0502020204030204" pitchFamily="34" charset="0"/>
                <a:ea typeface="Calibri" panose="020F0502020204030204" pitchFamily="34" charset="0"/>
                <a:cs typeface="Cordia New" panose="020B0304020202020204" pitchFamily="34" charset="-34"/>
              </a:rPr>
              <a:t>จัดให้มีการรักษาและการฟื้นฟูทางคลินิกแก่ผู้ทุพพลภาพทางร่างกาย</a:t>
            </a:r>
            <a:endParaRPr lang="en-US" sz="8000" dirty="0">
              <a:effectLst/>
              <a:latin typeface="Calibri" panose="020F0502020204030204" pitchFamily="34" charset="0"/>
              <a:ea typeface="Calibri" panose="020F0502020204030204" pitchFamily="34" charset="0"/>
              <a:cs typeface="Cordia New" panose="020B0304020202020204" pitchFamily="34" charset="-34"/>
            </a:endParaRPr>
          </a:p>
          <a:p>
            <a:pPr marL="857250" indent="-857250">
              <a:lnSpc>
                <a:spcPct val="107000"/>
              </a:lnSpc>
              <a:spcAft>
                <a:spcPts val="800"/>
              </a:spcAft>
              <a:buFont typeface="Arial" panose="020B0604020202020204" pitchFamily="34" charset="0"/>
              <a:buChar char="•"/>
            </a:pPr>
            <a:r>
              <a:rPr lang="th-TH" sz="8000" dirty="0">
                <a:effectLst/>
                <a:latin typeface="Calibri" panose="020F0502020204030204" pitchFamily="34" charset="0"/>
                <a:ea typeface="Calibri" panose="020F0502020204030204" pitchFamily="34" charset="0"/>
                <a:cs typeface="Cordia New" panose="020B0304020202020204" pitchFamily="34" charset="-34"/>
              </a:rPr>
              <a:t>ให้ทุนการศึกษาในระดับบัณฑิตวิทยาลัยแก่ผู้มีวิชาชีพที่มีจิตสำนึกในอาชีพที่เกี่ยวกับการป้องกันและการรักษาโรค</a:t>
            </a:r>
            <a:endParaRPr lang="en-US" sz="80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290614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th-TH" sz="4400" b="1" dirty="0">
                <a:effectLst/>
                <a:latin typeface="Calibri" panose="020F0502020204030204" pitchFamily="34" charset="0"/>
                <a:ea typeface="Calibri" panose="020F0502020204030204" pitchFamily="34" charset="0"/>
                <a:cs typeface="Cordia New" panose="020B0304020202020204" pitchFamily="34" charset="-34"/>
              </a:rPr>
              <a:t>ประเภทของโครงการการป้องกันและการรักษาโรคที่นิยม</a:t>
            </a:r>
            <a:endParaRPr lang="en-US" sz="44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Content Placeholder 2"/>
          <p:cNvSpPr txBox="1">
            <a:spLocks/>
          </p:cNvSpPr>
          <p:nvPr/>
        </p:nvSpPr>
        <p:spPr>
          <a:xfrm>
            <a:off x="977308" y="2151890"/>
            <a:ext cx="10376492" cy="409650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Bef>
                <a:spcPts val="2400"/>
              </a:spcBef>
              <a:spcAft>
                <a:spcPts val="2400"/>
              </a:spcAft>
            </a:pPr>
            <a:r>
              <a:rPr lang="th-TH" sz="3600" b="1" dirty="0">
                <a:effectLst/>
                <a:latin typeface="Calibri" panose="020F0502020204030204" pitchFamily="34" charset="0"/>
                <a:ea typeface="Calibri" panose="020F0502020204030204" pitchFamily="34" charset="0"/>
                <a:cs typeface="Cordia New" panose="020B0304020202020204" pitchFamily="34" charset="-34"/>
              </a:rPr>
              <a:t>เครื่องมือแพทย์ / รถพยาบาล</a:t>
            </a:r>
            <a:endParaRPr lang="en-US" sz="3600" b="1"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Bef>
                <a:spcPts val="2400"/>
              </a:spcBef>
              <a:spcAft>
                <a:spcPts val="2400"/>
              </a:spcAft>
            </a:pPr>
            <a:r>
              <a:rPr lang="th-TH" sz="3600" b="1" dirty="0">
                <a:effectLst/>
                <a:latin typeface="Calibri" panose="020F0502020204030204" pitchFamily="34" charset="0"/>
                <a:ea typeface="Calibri" panose="020F0502020204030204" pitchFamily="34" charset="0"/>
                <a:cs typeface="Cordia New" panose="020B0304020202020204" pitchFamily="34" charset="-34"/>
              </a:rPr>
              <a:t>การรณรงค์การ</a:t>
            </a:r>
            <a:r>
              <a:rPr lang="th-TH" sz="3600" b="1">
                <a:effectLst/>
                <a:latin typeface="Calibri" panose="020F0502020204030204" pitchFamily="34" charset="0"/>
                <a:ea typeface="Calibri" panose="020F0502020204030204" pitchFamily="34" charset="0"/>
                <a:cs typeface="Cordia New" panose="020B0304020202020204" pitchFamily="34" charset="-34"/>
              </a:rPr>
              <a:t>ตระหนักรู้</a:t>
            </a:r>
            <a:r>
              <a:rPr lang="th-TH" sz="3600" b="1">
                <a:latin typeface="Calibri" panose="020F0502020204030204" pitchFamily="34" charset="0"/>
                <a:ea typeface="Calibri" panose="020F0502020204030204" pitchFamily="34" charset="0"/>
                <a:cs typeface="Cordia New" panose="020B0304020202020204" pitchFamily="34" charset="-34"/>
              </a:rPr>
              <a:t>ถึงกลุ่มเป้าหมาย</a:t>
            </a:r>
            <a:r>
              <a:rPr lang="th-TH" sz="3600" b="1">
                <a:effectLst/>
                <a:latin typeface="Calibri" panose="020F0502020204030204" pitchFamily="34" charset="0"/>
                <a:ea typeface="Calibri" panose="020F0502020204030204" pitchFamily="34" charset="0"/>
                <a:cs typeface="Cordia New" panose="020B0304020202020204" pitchFamily="34" charset="-34"/>
              </a:rPr>
              <a:t>เกี่ยวกับ</a:t>
            </a:r>
            <a:r>
              <a:rPr lang="th-TH" sz="3600" b="1" dirty="0">
                <a:effectLst/>
                <a:latin typeface="Calibri" panose="020F0502020204030204" pitchFamily="34" charset="0"/>
                <a:ea typeface="Calibri" panose="020F0502020204030204" pitchFamily="34" charset="0"/>
                <a:cs typeface="Cordia New" panose="020B0304020202020204" pitchFamily="34" charset="-34"/>
              </a:rPr>
              <a:t>การป้องกันโรคและ    การสืบสวนโรคในระยะแรก</a:t>
            </a:r>
            <a:endParaRPr lang="en-US" sz="3600" b="1"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Bef>
                <a:spcPts val="2400"/>
              </a:spcBef>
              <a:spcAft>
                <a:spcPts val="2400"/>
              </a:spcAft>
            </a:pPr>
            <a:r>
              <a:rPr lang="th-TH" sz="3600" b="1" dirty="0">
                <a:effectLst/>
                <a:latin typeface="Calibri" panose="020F0502020204030204" pitchFamily="34" charset="0"/>
                <a:ea typeface="Calibri" panose="020F0502020204030204" pitchFamily="34" charset="0"/>
                <a:cs typeface="Cordia New" panose="020B0304020202020204" pitchFamily="34" charset="-34"/>
              </a:rPr>
              <a:t>การผ่าตัดต้อกระจก การผ่าตัดหัวใจ</a:t>
            </a:r>
            <a:endParaRPr lang="en-US" sz="3600" b="1" dirty="0">
              <a:effectLst/>
              <a:latin typeface="Calibri" panose="020F0502020204030204" pitchFamily="34" charset="0"/>
              <a:ea typeface="Calibri" panose="020F0502020204030204" pitchFamily="34" charset="0"/>
              <a:cs typeface="Cordia New" panose="020B0304020202020204" pitchFamily="34" charset="-34"/>
            </a:endParaRPr>
          </a:p>
          <a:p>
            <a:pPr marL="0" marR="0" lvl="0" indent="0" algn="l" defTabSz="1219170" rtl="0" eaLnBrk="1" fontAlgn="auto" latinLnBrk="0" hangingPunct="1">
              <a:lnSpc>
                <a:spcPct val="90000"/>
              </a:lnSpc>
              <a:spcBef>
                <a:spcPts val="1333"/>
              </a:spcBef>
              <a:spcAft>
                <a:spcPts val="0"/>
              </a:spcAft>
              <a:buClrTx/>
              <a:buSzTx/>
              <a:buNone/>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23180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10;&#10;Description automatically generated">
            <a:extLst>
              <a:ext uri="{FF2B5EF4-FFF2-40B4-BE49-F238E27FC236}">
                <a16:creationId xmlns:a16="http://schemas.microsoft.com/office/drawing/2014/main" id="{BEE73D20-0DF8-46FD-AC0D-1633ED17E45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4134" b="12903"/>
          <a:stretch/>
        </p:blipFill>
        <p:spPr>
          <a:xfrm>
            <a:off x="20" y="2"/>
            <a:ext cx="12191980" cy="5689598"/>
          </a:xfrm>
          <a:prstGeom prst="rect">
            <a:avLst/>
          </a:prstGeom>
          <a:noFill/>
        </p:spPr>
      </p:pic>
      <p:sp>
        <p:nvSpPr>
          <p:cNvPr id="24" name="Text Placeholder 23"/>
          <p:cNvSpPr>
            <a:spLocks noGrp="1"/>
          </p:cNvSpPr>
          <p:nvPr>
            <p:ph type="body" sz="quarter" idx="14"/>
          </p:nvPr>
        </p:nvSpPr>
        <p:spPr>
          <a:xfrm>
            <a:off x="296334" y="5943600"/>
            <a:ext cx="10295466" cy="635000"/>
          </a:xfrm>
        </p:spPr>
        <p:txBody>
          <a:bodyPr>
            <a:noAutofit/>
          </a:bodyPr>
          <a:lstStyle/>
          <a:p>
            <a:pPr>
              <a:lnSpc>
                <a:spcPct val="107000"/>
              </a:lnSpc>
              <a:spcAft>
                <a:spcPts val="800"/>
              </a:spcAft>
            </a:pPr>
            <a:r>
              <a:rPr lang="th-TH" sz="4400" dirty="0">
                <a:solidFill>
                  <a:srgbClr val="FFC000"/>
                </a:solidFill>
                <a:effectLst/>
                <a:latin typeface="Calibri" panose="020F0502020204030204" pitchFamily="34" charset="0"/>
                <a:ea typeface="Calibri" panose="020F0502020204030204" pitchFamily="34" charset="0"/>
                <a:cs typeface="Cordia New" panose="020B0304020202020204" pitchFamily="34" charset="-34"/>
              </a:rPr>
              <a:t>น้ำ สุขาภิบาล และสุขอนามัย</a:t>
            </a:r>
            <a:endParaRPr lang="en-US" sz="4400" dirty="0">
              <a:solidFill>
                <a:srgbClr val="FFC000"/>
              </a:solidFill>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1121408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022BFC5-245F-4CC0-8AC3-0A0386ABE81B}"/>
              </a:ext>
            </a:extLst>
          </p:cNvPr>
          <p:cNvGrpSpPr/>
          <p:nvPr/>
        </p:nvGrpSpPr>
        <p:grpSpPr>
          <a:xfrm>
            <a:off x="2971800" y="-10886"/>
            <a:ext cx="9236301" cy="2441629"/>
            <a:chOff x="2971800" y="-10886"/>
            <a:chExt cx="9236301" cy="2906486"/>
          </a:xfrm>
        </p:grpSpPr>
        <p:sp>
          <p:nvSpPr>
            <p:cNvPr id="22" name="Rectangle 21">
              <a:extLst>
                <a:ext uri="{FF2B5EF4-FFF2-40B4-BE49-F238E27FC236}">
                  <a16:creationId xmlns:a16="http://schemas.microsoft.com/office/drawing/2014/main" id="{FF96B81E-8FFE-4BD9-93F2-2BF6630337CE}"/>
                </a:ext>
              </a:extLst>
            </p:cNvPr>
            <p:cNvSpPr/>
            <p:nvPr/>
          </p:nvSpPr>
          <p:spPr>
            <a:xfrm>
              <a:off x="10515600" y="-10886"/>
              <a:ext cx="1692501" cy="2906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isplay 3">
              <a:extLst>
                <a:ext uri="{FF2B5EF4-FFF2-40B4-BE49-F238E27FC236}">
                  <a16:creationId xmlns:a16="http://schemas.microsoft.com/office/drawing/2014/main" id="{283B19AC-8640-4A88-8540-11E601BCDBAD}"/>
                </a:ext>
              </a:extLst>
            </p:cNvPr>
            <p:cNvSpPr/>
            <p:nvPr/>
          </p:nvSpPr>
          <p:spPr>
            <a:xfrm>
              <a:off x="2971800" y="-10886"/>
              <a:ext cx="9220200" cy="2906486"/>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Logo&#10;&#10;Description automatically generated">
            <a:extLst>
              <a:ext uri="{FF2B5EF4-FFF2-40B4-BE49-F238E27FC236}">
                <a16:creationId xmlns:a16="http://schemas.microsoft.com/office/drawing/2014/main" id="{D61AE31D-17EE-498B-A9A9-4C1F85FAD48F}"/>
              </a:ext>
            </a:extLst>
          </p:cNvPr>
          <p:cNvPicPr>
            <a:picLocks noChangeAspect="1"/>
          </p:cNvPicPr>
          <p:nvPr/>
        </p:nvPicPr>
        <p:blipFill>
          <a:blip r:embed="rId3" cstate="email">
            <a:alphaModFix amt="70000"/>
            <a:extLst>
              <a:ext uri="{28A0092B-C50C-407E-A947-70E740481C1C}">
                <a14:useLocalDpi xmlns:a14="http://schemas.microsoft.com/office/drawing/2010/main" val="0"/>
              </a:ext>
            </a:extLst>
          </a:blip>
          <a:stretch>
            <a:fillRect/>
          </a:stretch>
        </p:blipFill>
        <p:spPr>
          <a:xfrm>
            <a:off x="304800" y="152400"/>
            <a:ext cx="2396788" cy="2057399"/>
          </a:xfrm>
          <a:prstGeom prst="rect">
            <a:avLst/>
          </a:prstGeom>
        </p:spPr>
      </p:pic>
      <p:pic>
        <p:nvPicPr>
          <p:cNvPr id="7" name="Picture 6">
            <a:extLst>
              <a:ext uri="{FF2B5EF4-FFF2-40B4-BE49-F238E27FC236}">
                <a16:creationId xmlns:a16="http://schemas.microsoft.com/office/drawing/2014/main" id="{E2E5B075-C3CF-42CB-8E00-841909C0800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0915" y="304801"/>
            <a:ext cx="1669774" cy="1676400"/>
          </a:xfrm>
          <a:prstGeom prst="rect">
            <a:avLst/>
          </a:prstGeom>
        </p:spPr>
      </p:pic>
      <p:sp>
        <p:nvSpPr>
          <p:cNvPr id="11" name="TextBox 10">
            <a:extLst>
              <a:ext uri="{FF2B5EF4-FFF2-40B4-BE49-F238E27FC236}">
                <a16:creationId xmlns:a16="http://schemas.microsoft.com/office/drawing/2014/main" id="{81E892AC-F503-40E0-B475-D56DF1942BB9}"/>
              </a:ext>
            </a:extLst>
          </p:cNvPr>
          <p:cNvSpPr txBox="1"/>
          <p:nvPr/>
        </p:nvSpPr>
        <p:spPr>
          <a:xfrm>
            <a:off x="5715000" y="505127"/>
            <a:ext cx="5943600" cy="1315104"/>
          </a:xfrm>
          <a:prstGeom prst="rect">
            <a:avLst/>
          </a:prstGeom>
          <a:noFill/>
        </p:spPr>
        <p:txBody>
          <a:bodyPr wrap="square" rtlCol="0">
            <a:spAutoFit/>
          </a:bodyPr>
          <a:lstStyle/>
          <a:p>
            <a:pPr algn="ctr">
              <a:spcBef>
                <a:spcPts val="1200"/>
              </a:spcBef>
            </a:pPr>
            <a:r>
              <a:rPr lang="th-TH" sz="3200" dirty="0">
                <a:effectLst/>
                <a:latin typeface="Calibri" panose="020F0502020204030204" pitchFamily="34" charset="0"/>
                <a:ea typeface="Calibri" panose="020F0502020204030204" pitchFamily="34" charset="0"/>
                <a:cs typeface="Cordia New" panose="020B0304020202020204" pitchFamily="34" charset="-34"/>
              </a:rPr>
              <a:t>ทุนสนับสนุนระดับโลก (ปีโรตารี 2557-65) </a:t>
            </a:r>
            <a:endParaRPr lang="en-US" sz="3200" dirty="0">
              <a:effectLst/>
              <a:latin typeface="Calibri" panose="020F0502020204030204" pitchFamily="34" charset="0"/>
              <a:ea typeface="Calibri" panose="020F0502020204030204" pitchFamily="34" charset="0"/>
              <a:cs typeface="Cordia New" panose="020B0304020202020204" pitchFamily="34" charset="-34"/>
            </a:endParaRPr>
          </a:p>
          <a:p>
            <a:pPr algn="ctr">
              <a:lnSpc>
                <a:spcPts val="2500"/>
              </a:lnSpc>
              <a:spcBef>
                <a:spcPts val="600"/>
              </a:spcBef>
              <a:spcAft>
                <a:spcPts val="0"/>
              </a:spcAft>
            </a:pPr>
            <a:r>
              <a:rPr lang="th-TH" sz="2400" b="1" dirty="0">
                <a:solidFill>
                  <a:srgbClr val="00A2E0"/>
                </a:solidFill>
                <a:effectLst/>
                <a:latin typeface="Calibri" panose="020F0502020204030204" pitchFamily="34" charset="0"/>
                <a:ea typeface="Calibri" panose="020F0502020204030204" pitchFamily="34" charset="0"/>
                <a:cs typeface="Cordia New" panose="020B0304020202020204" pitchFamily="34" charset="-34"/>
              </a:rPr>
              <a:t>การให้ทุนรวมทั้งสิ้น 167.8 ล้านเหรียญ</a:t>
            </a:r>
            <a:endParaRPr lang="en-US" sz="2400" b="1" dirty="0">
              <a:solidFill>
                <a:srgbClr val="00A2E0"/>
              </a:solidFill>
              <a:effectLst/>
              <a:latin typeface="Calibri" panose="020F0502020204030204" pitchFamily="34" charset="0"/>
              <a:ea typeface="Calibri" panose="020F0502020204030204" pitchFamily="34" charset="0"/>
              <a:cs typeface="Cordia New" panose="020B0304020202020204" pitchFamily="34" charset="-34"/>
            </a:endParaRPr>
          </a:p>
          <a:p>
            <a:pPr algn="ctr">
              <a:lnSpc>
                <a:spcPts val="2500"/>
              </a:lnSpc>
            </a:pPr>
            <a:r>
              <a:rPr lang="th-TH" dirty="0">
                <a:solidFill>
                  <a:srgbClr val="00A2E0"/>
                </a:solidFill>
                <a:latin typeface="Cordia New" panose="020B0304020202020204" pitchFamily="34" charset="-34"/>
                <a:ea typeface="Arial Black" charset="0"/>
                <a:cs typeface="Cordia New" panose="020B0304020202020204" pitchFamily="34" charset="-34"/>
              </a:rPr>
              <a:t>2</a:t>
            </a:r>
            <a:r>
              <a:rPr lang="th-TH" sz="2400" dirty="0">
                <a:solidFill>
                  <a:srgbClr val="00A2E0"/>
                </a:solidFill>
                <a:latin typeface="Cordia New" panose="020B0304020202020204" pitchFamily="34" charset="-34"/>
                <a:ea typeface="Arial Black" charset="0"/>
                <a:cs typeface="Cordia New" panose="020B0304020202020204" pitchFamily="34" charset="-34"/>
              </a:rPr>
              <a:t>,355</a:t>
            </a:r>
            <a:r>
              <a:rPr lang="en-US" sz="2400" dirty="0">
                <a:solidFill>
                  <a:srgbClr val="00A2E0"/>
                </a:solidFill>
                <a:latin typeface="+mj-lt"/>
                <a:ea typeface="Arial Black" charset="0"/>
                <a:cs typeface="Arial Black" charset="0"/>
              </a:rPr>
              <a:t> </a:t>
            </a:r>
            <a:r>
              <a:rPr lang="th-TH" sz="2400" dirty="0">
                <a:solidFill>
                  <a:srgbClr val="00A2E0"/>
                </a:solidFill>
                <a:latin typeface="+mj-lt"/>
                <a:ea typeface="Arial Black" charset="0"/>
                <a:cs typeface="+mn-cs"/>
              </a:rPr>
              <a:t>ทุน</a:t>
            </a:r>
            <a:endParaRPr lang="en-US" sz="2400" dirty="0">
              <a:solidFill>
                <a:srgbClr val="00A2E0"/>
              </a:solidFill>
              <a:latin typeface="+mj-lt"/>
              <a:ea typeface="Arial Black" charset="0"/>
              <a:cs typeface="+mn-cs"/>
            </a:endParaRPr>
          </a:p>
        </p:txBody>
      </p:sp>
      <p:sp>
        <p:nvSpPr>
          <p:cNvPr id="24" name="Rectangle 23">
            <a:extLst>
              <a:ext uri="{FF2B5EF4-FFF2-40B4-BE49-F238E27FC236}">
                <a16:creationId xmlns:a16="http://schemas.microsoft.com/office/drawing/2014/main" id="{D1E5E036-8AF5-43B8-8BE5-FD65A3C864AA}"/>
              </a:ext>
            </a:extLst>
          </p:cNvPr>
          <p:cNvSpPr/>
          <p:nvPr/>
        </p:nvSpPr>
        <p:spPr>
          <a:xfrm>
            <a:off x="10668000" y="2427186"/>
            <a:ext cx="1540101" cy="4430814"/>
          </a:xfrm>
          <a:prstGeom prst="rect">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A41609-FF1C-4EB9-A511-F25FDAD8A1E5}"/>
              </a:ext>
            </a:extLst>
          </p:cNvPr>
          <p:cNvPicPr>
            <a:picLocks noChangeAspect="1"/>
          </p:cNvPicPr>
          <p:nvPr/>
        </p:nvPicPr>
        <p:blipFill>
          <a:blip r:embed="rId5" cstate="email">
            <a:alphaModFix amt="70000"/>
            <a:extLst>
              <a:ext uri="{28A0092B-C50C-407E-A947-70E740481C1C}">
                <a14:useLocalDpi xmlns:a14="http://schemas.microsoft.com/office/drawing/2010/main" val="0"/>
              </a:ext>
            </a:extLst>
          </a:blip>
          <a:stretch>
            <a:fillRect/>
          </a:stretch>
        </p:blipFill>
        <p:spPr>
          <a:xfrm>
            <a:off x="178979" y="3477056"/>
            <a:ext cx="2522609" cy="2522609"/>
          </a:xfrm>
          <a:prstGeom prst="rect">
            <a:avLst/>
          </a:prstGeom>
        </p:spPr>
      </p:pic>
      <p:sp>
        <p:nvSpPr>
          <p:cNvPr id="19" name="Flowchart: Stored Data 18">
            <a:extLst>
              <a:ext uri="{FF2B5EF4-FFF2-40B4-BE49-F238E27FC236}">
                <a16:creationId xmlns:a16="http://schemas.microsoft.com/office/drawing/2014/main" id="{1DB4512D-220D-4625-8136-F36F4A997862}"/>
              </a:ext>
            </a:extLst>
          </p:cNvPr>
          <p:cNvSpPr/>
          <p:nvPr/>
        </p:nvSpPr>
        <p:spPr>
          <a:xfrm>
            <a:off x="2971800" y="2209799"/>
            <a:ext cx="9341636" cy="4648201"/>
          </a:xfrm>
          <a:prstGeom prst="flowChartOnlineStorage">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2">
            <a:extLst>
              <a:ext uri="{FF2B5EF4-FFF2-40B4-BE49-F238E27FC236}">
                <a16:creationId xmlns:a16="http://schemas.microsoft.com/office/drawing/2014/main" id="{2D9A5622-597A-416B-9700-6801E8FFBFA1}"/>
              </a:ext>
            </a:extLst>
          </p:cNvPr>
          <p:cNvSpPr txBox="1">
            <a:spLocks/>
          </p:cNvSpPr>
          <p:nvPr/>
        </p:nvSpPr>
        <p:spPr>
          <a:xfrm>
            <a:off x="4903379" y="2296888"/>
            <a:ext cx="6983821" cy="4561112"/>
          </a:xfrm>
          <a:prstGeom prst="rect">
            <a:avLst/>
          </a:prstGeom>
        </p:spPr>
        <p:txBody>
          <a:bodyPr vert="horz" lIns="91440" tIns="45720" rIns="91440" bIns="45720" rtlCol="0">
            <a:normAutofit fontScale="25000" lnSpcReduction="20000"/>
          </a:bodyPr>
          <a:lstStyle>
            <a:lvl1pPr marL="0" indent="0" algn="l" defTabSz="685800" rtl="0" eaLnBrk="1" latinLnBrk="0" hangingPunct="1">
              <a:lnSpc>
                <a:spcPct val="90000"/>
              </a:lnSpc>
              <a:spcBef>
                <a:spcPts val="750"/>
              </a:spcBef>
              <a:buFont typeface="Arial" panose="020B0604020202020204" pitchFamily="34" charset="0"/>
              <a:buNone/>
              <a:defRPr sz="1650" kern="1200">
                <a:solidFill>
                  <a:srgbClr val="33333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7000"/>
              </a:lnSpc>
              <a:spcAft>
                <a:spcPts val="0"/>
              </a:spcAft>
            </a:pPr>
            <a:r>
              <a:rPr lang="th-TH" sz="12000" dirty="0">
                <a:effectLst/>
                <a:latin typeface="Calibri" panose="020F0502020204030204" pitchFamily="34" charset="0"/>
                <a:ea typeface="Calibri" panose="020F0502020204030204" pitchFamily="34" charset="0"/>
                <a:cs typeface="Cordia New" panose="020B0304020202020204" pitchFamily="34" charset="-34"/>
              </a:rPr>
              <a:t>เรื่องที่เน้นความสำคัญ</a:t>
            </a:r>
            <a:endParaRPr lang="en-US" sz="120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th-TH" sz="12000" b="1" dirty="0">
                <a:effectLst/>
                <a:latin typeface="Calibri" panose="020F0502020204030204" pitchFamily="34" charset="0"/>
                <a:ea typeface="Calibri" panose="020F0502020204030204" pitchFamily="34" charset="0"/>
              </a:rPr>
              <a:t>เพิ่มการเข้าถึงน้ำ สุขาภิบาล และสุขอนามัย ที่ยั่งยืน</a:t>
            </a:r>
            <a:endParaRPr lang="en-US" sz="12000" dirty="0">
              <a:effectLst/>
              <a:latin typeface="Calibri" panose="020F0502020204030204" pitchFamily="34" charset="0"/>
              <a:ea typeface="Calibri" panose="020F0502020204030204" pitchFamily="34" charset="0"/>
            </a:endParaRPr>
          </a:p>
          <a:p>
            <a:pPr marL="285750" indent="-285750">
              <a:lnSpc>
                <a:spcPct val="107000"/>
              </a:lnSpc>
              <a:spcAft>
                <a:spcPts val="800"/>
              </a:spcAft>
              <a:buFont typeface="Arial" panose="020B0604020202020204" pitchFamily="34" charset="0"/>
              <a:buChar char="•"/>
            </a:pPr>
            <a:r>
              <a:rPr lang="th-TH" sz="8000" dirty="0">
                <a:effectLst/>
                <a:latin typeface="Calibri" panose="020F0502020204030204" pitchFamily="34" charset="0"/>
                <a:ea typeface="Calibri" panose="020F0502020204030204" pitchFamily="34" charset="0"/>
                <a:cs typeface="Cordia New" panose="020B0304020202020204" pitchFamily="34" charset="-34"/>
              </a:rPr>
              <a:t>อำนวยความสะดวกในการเข้าถึงน้ำดื่มที่ปลอดภัยในราคาประหยัด และปรับปรุงคุณภาพน้ำโดยการปกป้องและรักษาทรัพยากรน้ำบนผิวดินและน้ำใต้ดิน และส่งเสริมการนำน้ำเสียกลับมาใช้</a:t>
            </a:r>
            <a:endParaRPr lang="en-US" sz="8000" dirty="0">
              <a:effectLst/>
              <a:latin typeface="Calibri" panose="020F0502020204030204" pitchFamily="34" charset="0"/>
              <a:ea typeface="Calibri" panose="020F0502020204030204" pitchFamily="34" charset="0"/>
              <a:cs typeface="Cordia New" panose="020B0304020202020204" pitchFamily="34" charset="-34"/>
            </a:endParaRPr>
          </a:p>
          <a:p>
            <a:pPr marL="285750" indent="-285750">
              <a:lnSpc>
                <a:spcPct val="107000"/>
              </a:lnSpc>
              <a:spcAft>
                <a:spcPts val="800"/>
              </a:spcAft>
              <a:buFont typeface="Arial" panose="020B0604020202020204" pitchFamily="34" charset="0"/>
              <a:buChar char="•"/>
            </a:pPr>
            <a:r>
              <a:rPr lang="th-TH" sz="8000" dirty="0">
                <a:effectLst/>
                <a:latin typeface="Calibri" panose="020F0502020204030204" pitchFamily="34" charset="0"/>
                <a:ea typeface="Calibri" panose="020F0502020204030204" pitchFamily="34" charset="0"/>
                <a:cs typeface="Cordia New" panose="020B0304020202020204" pitchFamily="34" charset="-34"/>
              </a:rPr>
              <a:t>อำนวยการเข้าถึงที่เป็นสากลและเท่าเทียมในบริการสุขาภิบาลและบริการจัดการของเสียที่ได้รับการปรับปรุงให้ดีขึ้นแล้ว</a:t>
            </a:r>
            <a:endParaRPr lang="en-US" sz="8000" dirty="0">
              <a:effectLst/>
              <a:latin typeface="Calibri" panose="020F0502020204030204" pitchFamily="34" charset="0"/>
              <a:ea typeface="Calibri" panose="020F0502020204030204" pitchFamily="34" charset="0"/>
              <a:cs typeface="Cordia New" panose="020B0304020202020204" pitchFamily="34" charset="-34"/>
            </a:endParaRPr>
          </a:p>
          <a:p>
            <a:pPr marL="285750" indent="-285750">
              <a:lnSpc>
                <a:spcPct val="107000"/>
              </a:lnSpc>
              <a:spcAft>
                <a:spcPts val="800"/>
              </a:spcAft>
              <a:buFont typeface="Arial" panose="020B0604020202020204" pitchFamily="34" charset="0"/>
              <a:buChar char="•"/>
            </a:pPr>
            <a:r>
              <a:rPr lang="th-TH" sz="8000" dirty="0">
                <a:effectLst/>
                <a:latin typeface="Calibri" panose="020F0502020204030204" pitchFamily="34" charset="0"/>
                <a:ea typeface="Calibri" panose="020F0502020204030204" pitchFamily="34" charset="0"/>
                <a:cs typeface="Cordia New" panose="020B0304020202020204" pitchFamily="34" charset="-34"/>
              </a:rPr>
              <a:t>ปรับปรุงความรู้ พฤติกรรม และวิธีปฏิบัติเกี่ยวกับสุขอนามัยของชุมชน</a:t>
            </a:r>
            <a:endParaRPr lang="en-US" sz="8000" dirty="0">
              <a:effectLst/>
              <a:latin typeface="Calibri" panose="020F0502020204030204" pitchFamily="34" charset="0"/>
              <a:ea typeface="Calibri" panose="020F0502020204030204" pitchFamily="34" charset="0"/>
              <a:cs typeface="Cordia New" panose="020B0304020202020204" pitchFamily="34" charset="-34"/>
            </a:endParaRPr>
          </a:p>
          <a:p>
            <a:pPr marL="285750" indent="-285750">
              <a:lnSpc>
                <a:spcPct val="107000"/>
              </a:lnSpc>
              <a:spcAft>
                <a:spcPts val="800"/>
              </a:spcAft>
              <a:buFont typeface="Arial" panose="020B0604020202020204" pitchFamily="34" charset="0"/>
              <a:buChar char="•"/>
            </a:pPr>
            <a:r>
              <a:rPr lang="th-TH" sz="8000" dirty="0">
                <a:effectLst/>
                <a:latin typeface="Calibri" panose="020F0502020204030204" pitchFamily="34" charset="0"/>
                <a:ea typeface="Calibri" panose="020F0502020204030204" pitchFamily="34" charset="0"/>
                <a:cs typeface="Cordia New" panose="020B0304020202020204" pitchFamily="34" charset="-34"/>
              </a:rPr>
              <a:t>เสริมสร้างศักยภาพของรัฐบาล สถาบันและชุมชน เพื่อการพัฒนา ให้ทุน จัดการและบำรุงรักษาน้ำและบริการทางด้านสุขาภิบาลที่มีความยั่งยืน</a:t>
            </a:r>
            <a:endParaRPr lang="en-US" sz="8000" dirty="0">
              <a:effectLst/>
              <a:latin typeface="Calibri" panose="020F0502020204030204" pitchFamily="34" charset="0"/>
              <a:ea typeface="Calibri" panose="020F0502020204030204" pitchFamily="34" charset="0"/>
              <a:cs typeface="Cordia New" panose="020B0304020202020204" pitchFamily="34" charset="-34"/>
            </a:endParaRPr>
          </a:p>
          <a:p>
            <a:pPr marL="285750" indent="-285750">
              <a:lnSpc>
                <a:spcPct val="107000"/>
              </a:lnSpc>
              <a:spcAft>
                <a:spcPts val="800"/>
              </a:spcAft>
              <a:buFont typeface="Arial" panose="020B0604020202020204" pitchFamily="34" charset="0"/>
              <a:buChar char="•"/>
            </a:pPr>
            <a:r>
              <a:rPr lang="th-TH" sz="8000" dirty="0">
                <a:effectLst/>
                <a:latin typeface="Calibri" panose="020F0502020204030204" pitchFamily="34" charset="0"/>
                <a:ea typeface="Calibri" panose="020F0502020204030204" pitchFamily="34" charset="0"/>
                <a:cs typeface="Cordia New" panose="020B0304020202020204" pitchFamily="34" charset="-34"/>
              </a:rPr>
              <a:t>ให้ทุนการศึกษาในระดับบัณฑิตวิทยาลัยแก่ผู้มีวิชาชีพที่มีจิตสำนึกในอาชีพที่เกี่ยวกับน้ำ สุขาภิบาลและสุขอนามัย</a:t>
            </a:r>
            <a:endParaRPr lang="en-US" sz="8000" dirty="0">
              <a:effectLst/>
              <a:latin typeface="Calibri" panose="020F0502020204030204" pitchFamily="34" charset="0"/>
              <a:ea typeface="Calibri" panose="020F0502020204030204" pitchFamily="34" charset="0"/>
              <a:cs typeface="Cordia New" panose="020B0304020202020204" pitchFamily="34" charset="-34"/>
            </a:endParaRPr>
          </a:p>
        </p:txBody>
      </p:sp>
      <p:pic>
        <p:nvPicPr>
          <p:cNvPr id="16" name="Picture 15" descr="Logo, company name&#10;&#10;Description automatically generated">
            <a:extLst>
              <a:ext uri="{FF2B5EF4-FFF2-40B4-BE49-F238E27FC236}">
                <a16:creationId xmlns:a16="http://schemas.microsoft.com/office/drawing/2014/main" id="{C82399FB-DD08-4BA6-A525-83C459757E6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269978" y="3657600"/>
            <a:ext cx="1594911" cy="1973543"/>
          </a:xfrm>
          <a:prstGeom prst="rect">
            <a:avLst/>
          </a:prstGeom>
        </p:spPr>
      </p:pic>
    </p:spTree>
    <p:extLst>
      <p:ext uri="{BB962C8B-B14F-4D97-AF65-F5344CB8AC3E}">
        <p14:creationId xmlns:p14="http://schemas.microsoft.com/office/powerpoint/2010/main" val="269075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2C9973-5D32-37C0-6CC2-3B8B8FB4A264}"/>
              </a:ext>
            </a:extLst>
          </p:cNvPr>
          <p:cNvGraphicFramePr>
            <a:graphicFrameLocks/>
          </p:cNvGraphicFramePr>
          <p:nvPr>
            <p:extLst>
              <p:ext uri="{D42A27DB-BD31-4B8C-83A1-F6EECF244321}">
                <p14:modId xmlns:p14="http://schemas.microsoft.com/office/powerpoint/2010/main" val="2904119397"/>
              </p:ext>
            </p:extLst>
          </p:nvPr>
        </p:nvGraphicFramePr>
        <p:xfrm>
          <a:off x="99107" y="1126507"/>
          <a:ext cx="11102293" cy="5618780"/>
        </p:xfrm>
        <a:graphic>
          <a:graphicData uri="http://schemas.openxmlformats.org/drawingml/2006/chart">
            <c:chart xmlns:c="http://schemas.openxmlformats.org/drawingml/2006/chart" xmlns:r="http://schemas.openxmlformats.org/officeDocument/2006/relationships" r:id="rId3"/>
          </a:graphicData>
        </a:graphic>
      </p:graphicFrame>
      <p:sp>
        <p:nvSpPr>
          <p:cNvPr id="34" name="Rectangle 33">
            <a:extLst>
              <a:ext uri="{FF2B5EF4-FFF2-40B4-BE49-F238E27FC236}">
                <a16:creationId xmlns:a16="http://schemas.microsoft.com/office/drawing/2014/main" id="{E259101B-64CC-4B8F-8A3D-7F988345640B}"/>
              </a:ext>
            </a:extLst>
          </p:cNvPr>
          <p:cNvSpPr/>
          <p:nvPr/>
        </p:nvSpPr>
        <p:spPr>
          <a:xfrm>
            <a:off x="0" y="0"/>
            <a:ext cx="12192000" cy="9271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EED55D16-707B-497B-AAE1-09B26124F68E}"/>
              </a:ext>
            </a:extLst>
          </p:cNvPr>
          <p:cNvSpPr>
            <a:spLocks noGrp="1"/>
          </p:cNvSpPr>
          <p:nvPr>
            <p:ph type="title"/>
          </p:nvPr>
        </p:nvSpPr>
        <p:spPr>
          <a:xfrm>
            <a:off x="76200" y="176213"/>
            <a:ext cx="9601200" cy="814387"/>
          </a:xfrm>
        </p:spPr>
        <p:txBody>
          <a:bodyPr>
            <a:noAutofit/>
          </a:bodyPr>
          <a:lstStyle/>
          <a:p>
            <a:pPr>
              <a:lnSpc>
                <a:spcPts val="3300"/>
              </a:lnSpc>
            </a:pPr>
            <a:r>
              <a:rPr lang="th-TH" sz="3400" b="1" dirty="0">
                <a:solidFill>
                  <a:schemeClr val="bg1"/>
                </a:solidFill>
                <a:effectLst/>
                <a:latin typeface="Calibri" panose="020F0502020204030204" pitchFamily="34" charset="0"/>
                <a:ea typeface="Calibri" panose="020F0502020204030204" pitchFamily="34" charset="0"/>
                <a:cs typeface="Cordia New" panose="020B0304020202020204" pitchFamily="34" charset="-34"/>
              </a:rPr>
              <a:t>การให้ทุนสนับสนุนระดับโลกตามเรื่องที่เน้นความสำคัญ </a:t>
            </a:r>
            <a:br>
              <a:rPr lang="th-TH" sz="3400" b="1" dirty="0">
                <a:solidFill>
                  <a:schemeClr val="bg1"/>
                </a:solidFill>
                <a:effectLst/>
                <a:latin typeface="Calibri" panose="020F0502020204030204" pitchFamily="34" charset="0"/>
                <a:ea typeface="Calibri" panose="020F0502020204030204" pitchFamily="34" charset="0"/>
                <a:cs typeface="Cordia New" panose="020B0304020202020204" pitchFamily="34" charset="-34"/>
              </a:rPr>
            </a:br>
            <a:r>
              <a:rPr lang="th-TH" sz="3400" b="1" dirty="0">
                <a:solidFill>
                  <a:schemeClr val="bg1"/>
                </a:solidFill>
                <a:effectLst/>
                <a:latin typeface="Calibri" panose="020F0502020204030204" pitchFamily="34" charset="0"/>
                <a:ea typeface="Calibri" panose="020F0502020204030204" pitchFamily="34" charset="0"/>
                <a:cs typeface="Cordia New" panose="020B0304020202020204" pitchFamily="34" charset="-34"/>
              </a:rPr>
              <a:t>(ปีโรตารี 2557-65) </a:t>
            </a:r>
            <a:r>
              <a:rPr lang="en-US" sz="3400" b="1" dirty="0">
                <a:solidFill>
                  <a:schemeClr val="bg1"/>
                </a:solidFill>
                <a:effectLst/>
                <a:latin typeface="Calibri" panose="020F0502020204030204" pitchFamily="34" charset="0"/>
                <a:ea typeface="Calibri" panose="020F0502020204030204" pitchFamily="34" charset="0"/>
                <a:cs typeface="Cordia New" panose="020B0304020202020204" pitchFamily="34" charset="-34"/>
              </a:rPr>
              <a:t> </a:t>
            </a:r>
            <a:r>
              <a:rPr lang="en-US" sz="3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 [</a:t>
            </a:r>
            <a:r>
              <a:rPr lang="th-TH" sz="3400" b="1" dirty="0">
                <a:solidFill>
                  <a:schemeClr val="bg1"/>
                </a:solidFill>
                <a:latin typeface="Calibri" panose="020F0502020204030204" pitchFamily="34" charset="0"/>
                <a:ea typeface="Calibri" panose="020F0502020204030204" pitchFamily="34" charset="0"/>
                <a:cs typeface="Cordia New" panose="020B0304020202020204" pitchFamily="34" charset="-34"/>
              </a:rPr>
              <a:t>หน่วยเป็นล้านเหรียญ</a:t>
            </a:r>
            <a:r>
              <a:rPr lang="en-US" sz="3400" b="1" dirty="0">
                <a:solidFill>
                  <a:schemeClr val="bg1"/>
                </a:solidFill>
                <a:latin typeface="Cordia New" panose="020B0304020202020204" pitchFamily="34" charset="-34"/>
                <a:ea typeface="Calibri" panose="020F0502020204030204" pitchFamily="34" charset="0"/>
                <a:cs typeface="Cordia New" panose="020B0304020202020204" pitchFamily="34" charset="-34"/>
              </a:rPr>
              <a:t>]</a:t>
            </a:r>
            <a:endParaRPr lang="en-US" sz="3400"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endParaRPr>
          </a:p>
        </p:txBody>
      </p:sp>
      <p:sp>
        <p:nvSpPr>
          <p:cNvPr id="35" name="Freeform: Shape 34">
            <a:extLst>
              <a:ext uri="{FF2B5EF4-FFF2-40B4-BE49-F238E27FC236}">
                <a16:creationId xmlns:a16="http://schemas.microsoft.com/office/drawing/2014/main" id="{5D9EE995-66E9-43D7-8A34-F1180D7049A5}"/>
              </a:ext>
            </a:extLst>
          </p:cNvPr>
          <p:cNvSpPr>
            <a:spLocks/>
          </p:cNvSpPr>
          <p:nvPr/>
        </p:nvSpPr>
        <p:spPr bwMode="auto">
          <a:xfrm>
            <a:off x="9971753" y="188226"/>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800" dirty="0"/>
          </a:p>
        </p:txBody>
      </p:sp>
      <p:pic>
        <p:nvPicPr>
          <p:cNvPr id="17" name="Picture 16" descr="Icon&#10;&#10;Description automatically generated">
            <a:extLst>
              <a:ext uri="{FF2B5EF4-FFF2-40B4-BE49-F238E27FC236}">
                <a16:creationId xmlns:a16="http://schemas.microsoft.com/office/drawing/2014/main" id="{C6413CE0-1271-A8CD-0908-1976FBA65D5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95800" y="1186214"/>
            <a:ext cx="914400" cy="914400"/>
          </a:xfrm>
          <a:prstGeom prst="rect">
            <a:avLst/>
          </a:prstGeom>
        </p:spPr>
      </p:pic>
      <p:pic>
        <p:nvPicPr>
          <p:cNvPr id="20" name="Picture 19" descr="Logo, icon, company name&#10;&#10;Description automatically generated">
            <a:extLst>
              <a:ext uri="{FF2B5EF4-FFF2-40B4-BE49-F238E27FC236}">
                <a16:creationId xmlns:a16="http://schemas.microsoft.com/office/drawing/2014/main" id="{16E47236-F1B1-6AA0-C4F7-F4A6F94B364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93053" y="1981200"/>
            <a:ext cx="914400" cy="914400"/>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436818E3-DC1E-F789-1683-3689D49E3BF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815319" y="2702543"/>
            <a:ext cx="913187" cy="914400"/>
          </a:xfrm>
          <a:prstGeom prst="rect">
            <a:avLst/>
          </a:prstGeom>
        </p:spPr>
      </p:pic>
      <p:pic>
        <p:nvPicPr>
          <p:cNvPr id="24" name="Picture 23" descr="Logo, icon&#10;&#10;Description automatically generated">
            <a:extLst>
              <a:ext uri="{FF2B5EF4-FFF2-40B4-BE49-F238E27FC236}">
                <a16:creationId xmlns:a16="http://schemas.microsoft.com/office/drawing/2014/main" id="{283FE989-B493-A466-56E5-D204EA4924C5}"/>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238274" y="3478697"/>
            <a:ext cx="914400" cy="914400"/>
          </a:xfrm>
          <a:prstGeom prst="rect">
            <a:avLst/>
          </a:prstGeom>
        </p:spPr>
      </p:pic>
      <p:pic>
        <p:nvPicPr>
          <p:cNvPr id="26" name="Picture 25" descr="Logo, company name&#10;&#10;Description automatically generated">
            <a:extLst>
              <a:ext uri="{FF2B5EF4-FFF2-40B4-BE49-F238E27FC236}">
                <a16:creationId xmlns:a16="http://schemas.microsoft.com/office/drawing/2014/main" id="{001D51EC-2BD7-BF88-25EA-08789F4522A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629400" y="4235074"/>
            <a:ext cx="913186" cy="914400"/>
          </a:xfrm>
          <a:prstGeom prst="rect">
            <a:avLst/>
          </a:prstGeom>
        </p:spPr>
      </p:pic>
      <p:pic>
        <p:nvPicPr>
          <p:cNvPr id="29" name="Picture 28" descr="Logo, icon, company name&#10;&#10;Description automatically generated">
            <a:extLst>
              <a:ext uri="{FF2B5EF4-FFF2-40B4-BE49-F238E27FC236}">
                <a16:creationId xmlns:a16="http://schemas.microsoft.com/office/drawing/2014/main" id="{1AF1987E-66AA-3D57-3176-E0987DA6CC54}"/>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772400" y="5029200"/>
            <a:ext cx="914400" cy="914400"/>
          </a:xfrm>
          <a:prstGeom prst="rect">
            <a:avLst/>
          </a:prstGeom>
        </p:spPr>
      </p:pic>
      <p:pic>
        <p:nvPicPr>
          <p:cNvPr id="31" name="Picture 30" descr="Shape, icon&#10;&#10;Description automatically generated">
            <a:extLst>
              <a:ext uri="{FF2B5EF4-FFF2-40B4-BE49-F238E27FC236}">
                <a16:creationId xmlns:a16="http://schemas.microsoft.com/office/drawing/2014/main" id="{035B2F69-6B9F-00B2-DF2C-7FB5AB20FA0F}"/>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858713" y="5731493"/>
            <a:ext cx="914400" cy="915615"/>
          </a:xfrm>
          <a:prstGeom prst="rect">
            <a:avLst/>
          </a:prstGeom>
        </p:spPr>
      </p:pic>
      <p:sp>
        <p:nvSpPr>
          <p:cNvPr id="3" name="Rectangle 2">
            <a:extLst>
              <a:ext uri="{FF2B5EF4-FFF2-40B4-BE49-F238E27FC236}">
                <a16:creationId xmlns:a16="http://schemas.microsoft.com/office/drawing/2014/main" id="{AD937B57-9C7F-9E31-1933-1EDD87BCCE4D}"/>
              </a:ext>
            </a:extLst>
          </p:cNvPr>
          <p:cNvSpPr/>
          <p:nvPr/>
        </p:nvSpPr>
        <p:spPr>
          <a:xfrm>
            <a:off x="99106" y="1259857"/>
            <a:ext cx="3544300" cy="1723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41B728-06B3-2710-9AE1-4C22403BD1A1}"/>
              </a:ext>
            </a:extLst>
          </p:cNvPr>
          <p:cNvSpPr txBox="1"/>
          <p:nvPr/>
        </p:nvSpPr>
        <p:spPr>
          <a:xfrm>
            <a:off x="76200" y="1295400"/>
            <a:ext cx="3544300" cy="1508105"/>
          </a:xfrm>
          <a:prstGeom prst="rect">
            <a:avLst/>
          </a:prstGeom>
          <a:noFill/>
        </p:spPr>
        <p:txBody>
          <a:bodyPr wrap="square" rtlCol="0">
            <a:spAutoFit/>
          </a:bodyPr>
          <a:lstStyle/>
          <a:p>
            <a:pPr algn="r">
              <a:spcAft>
                <a:spcPts val="1200"/>
              </a:spcAft>
            </a:pPr>
            <a:r>
              <a:rPr lang="th-TH" sz="3200" dirty="0">
                <a:effectLst/>
                <a:latin typeface="Calibri" panose="020F0502020204030204" pitchFamily="34" charset="0"/>
                <a:ea typeface="Calibri" panose="020F0502020204030204" pitchFamily="34" charset="0"/>
                <a:cs typeface="+mn-cs"/>
              </a:rPr>
              <a:t>สิ่งแวดล้อม </a:t>
            </a:r>
            <a:endParaRPr lang="en-US" sz="3200" dirty="0">
              <a:effectLst/>
              <a:latin typeface="Calibri" panose="020F0502020204030204" pitchFamily="34" charset="0"/>
              <a:ea typeface="Calibri" panose="020F0502020204030204" pitchFamily="34" charset="0"/>
              <a:cs typeface="+mn-cs"/>
            </a:endParaRPr>
          </a:p>
          <a:p>
            <a:pPr algn="r">
              <a:lnSpc>
                <a:spcPct val="75000"/>
              </a:lnSpc>
              <a:spcAft>
                <a:spcPts val="0"/>
              </a:spcAft>
            </a:pPr>
            <a:r>
              <a:rPr lang="th-TH" sz="3200" dirty="0">
                <a:effectLst/>
                <a:latin typeface="Calibri" panose="020F0502020204030204" pitchFamily="34" charset="0"/>
                <a:ea typeface="Calibri" panose="020F0502020204030204" pitchFamily="34" charset="0"/>
                <a:cs typeface="+mn-cs"/>
              </a:rPr>
              <a:t>การสร้างเสริมสันติภาพ       และการป้องกันความขัดแย้ง </a:t>
            </a:r>
            <a:endParaRPr lang="en-US" sz="3200" dirty="0">
              <a:effectLst/>
              <a:latin typeface="Calibri" panose="020F0502020204030204" pitchFamily="34" charset="0"/>
              <a:ea typeface="Calibri" panose="020F0502020204030204" pitchFamily="34" charset="0"/>
              <a:cs typeface="+mn-cs"/>
            </a:endParaRPr>
          </a:p>
        </p:txBody>
      </p:sp>
      <p:sp>
        <p:nvSpPr>
          <p:cNvPr id="5" name="TextBox 4">
            <a:extLst>
              <a:ext uri="{FF2B5EF4-FFF2-40B4-BE49-F238E27FC236}">
                <a16:creationId xmlns:a16="http://schemas.microsoft.com/office/drawing/2014/main" id="{7AE91BD0-11F2-6D02-6476-EB6B06E1E61A}"/>
              </a:ext>
            </a:extLst>
          </p:cNvPr>
          <p:cNvSpPr txBox="1"/>
          <p:nvPr/>
        </p:nvSpPr>
        <p:spPr>
          <a:xfrm>
            <a:off x="37100" y="2839048"/>
            <a:ext cx="3544300" cy="2123658"/>
          </a:xfrm>
          <a:prstGeom prst="rect">
            <a:avLst/>
          </a:prstGeom>
          <a:noFill/>
        </p:spPr>
        <p:txBody>
          <a:bodyPr wrap="square" rtlCol="0">
            <a:spAutoFit/>
          </a:bodyPr>
          <a:lstStyle/>
          <a:p>
            <a:pPr algn="r">
              <a:spcAft>
                <a:spcPts val="1200"/>
              </a:spcAft>
            </a:pPr>
            <a:r>
              <a:rPr lang="th-TH" sz="3200" dirty="0">
                <a:effectLst/>
                <a:latin typeface="Calibri" panose="020F0502020204030204" pitchFamily="34" charset="0"/>
                <a:ea typeface="Calibri" panose="020F0502020204030204" pitchFamily="34" charset="0"/>
                <a:cs typeface="+mn-cs"/>
              </a:rPr>
              <a:t>สุขภาพของแม่และเด็ก </a:t>
            </a:r>
            <a:endParaRPr lang="en-US" sz="3200" dirty="0">
              <a:effectLst/>
              <a:latin typeface="Calibri" panose="020F0502020204030204" pitchFamily="34" charset="0"/>
              <a:ea typeface="Calibri" panose="020F0502020204030204" pitchFamily="34" charset="0"/>
              <a:cs typeface="+mn-cs"/>
            </a:endParaRPr>
          </a:p>
          <a:p>
            <a:pPr algn="r">
              <a:lnSpc>
                <a:spcPct val="75000"/>
              </a:lnSpc>
              <a:spcAft>
                <a:spcPts val="1200"/>
              </a:spcAft>
            </a:pPr>
            <a:r>
              <a:rPr lang="th-TH" sz="3200" dirty="0">
                <a:effectLst/>
                <a:latin typeface="Calibri" panose="020F0502020204030204" pitchFamily="34" charset="0"/>
                <a:ea typeface="Calibri" panose="020F0502020204030204" pitchFamily="34" charset="0"/>
                <a:cs typeface="+mn-cs"/>
              </a:rPr>
              <a:t>การศึกษาขั้นพื้นฐาน             และการรู้หนังสือ </a:t>
            </a:r>
            <a:endParaRPr lang="en-US" sz="3200" dirty="0">
              <a:effectLst/>
              <a:latin typeface="Calibri" panose="020F0502020204030204" pitchFamily="34" charset="0"/>
              <a:ea typeface="Calibri" panose="020F0502020204030204" pitchFamily="34" charset="0"/>
              <a:cs typeface="+mn-cs"/>
            </a:endParaRPr>
          </a:p>
          <a:p>
            <a:pPr algn="r">
              <a:spcAft>
                <a:spcPts val="1200"/>
              </a:spcAft>
            </a:pPr>
            <a:r>
              <a:rPr lang="th-TH" sz="3200" dirty="0">
                <a:effectLst/>
                <a:latin typeface="Calibri" panose="020F0502020204030204" pitchFamily="34" charset="0"/>
                <a:ea typeface="Calibri" panose="020F0502020204030204" pitchFamily="34" charset="0"/>
                <a:cs typeface="+mn-cs"/>
              </a:rPr>
              <a:t>การพัฒนาเศรษฐกิจชุมชน </a:t>
            </a:r>
            <a:endParaRPr lang="en-US" sz="3200" dirty="0">
              <a:effectLst/>
              <a:latin typeface="Calibri" panose="020F0502020204030204" pitchFamily="34" charset="0"/>
              <a:ea typeface="Calibri" panose="020F0502020204030204" pitchFamily="34" charset="0"/>
              <a:cs typeface="+mn-cs"/>
            </a:endParaRPr>
          </a:p>
        </p:txBody>
      </p:sp>
      <p:sp>
        <p:nvSpPr>
          <p:cNvPr id="6" name="TextBox 5">
            <a:extLst>
              <a:ext uri="{FF2B5EF4-FFF2-40B4-BE49-F238E27FC236}">
                <a16:creationId xmlns:a16="http://schemas.microsoft.com/office/drawing/2014/main" id="{013856D1-B856-A2A7-C544-3B965C1987EE}"/>
              </a:ext>
            </a:extLst>
          </p:cNvPr>
          <p:cNvSpPr txBox="1"/>
          <p:nvPr/>
        </p:nvSpPr>
        <p:spPr>
          <a:xfrm>
            <a:off x="37100" y="5162113"/>
            <a:ext cx="3544300" cy="1231106"/>
          </a:xfrm>
          <a:prstGeom prst="rect">
            <a:avLst/>
          </a:prstGeom>
          <a:noFill/>
        </p:spPr>
        <p:txBody>
          <a:bodyPr wrap="square" rtlCol="0">
            <a:spAutoFit/>
          </a:bodyPr>
          <a:lstStyle/>
          <a:p>
            <a:pPr algn="r">
              <a:spcAft>
                <a:spcPts val="1200"/>
              </a:spcAft>
            </a:pPr>
            <a:r>
              <a:rPr lang="th-TH" sz="3200" dirty="0">
                <a:effectLst/>
                <a:latin typeface="Calibri" panose="020F0502020204030204" pitchFamily="34" charset="0"/>
                <a:ea typeface="Calibri" panose="020F0502020204030204" pitchFamily="34" charset="0"/>
                <a:cs typeface="+mn-cs"/>
              </a:rPr>
              <a:t>น้ำ สุขาภิบาลและสุขอนามัย </a:t>
            </a:r>
            <a:endParaRPr lang="en-US" sz="3200" dirty="0">
              <a:effectLst/>
              <a:latin typeface="Calibri" panose="020F0502020204030204" pitchFamily="34" charset="0"/>
              <a:ea typeface="Calibri" panose="020F0502020204030204" pitchFamily="34" charset="0"/>
              <a:cs typeface="+mn-cs"/>
            </a:endParaRPr>
          </a:p>
          <a:p>
            <a:pPr algn="r">
              <a:spcAft>
                <a:spcPts val="1200"/>
              </a:spcAft>
            </a:pPr>
            <a:r>
              <a:rPr lang="th-TH" sz="3200" dirty="0">
                <a:effectLst/>
                <a:latin typeface="Calibri" panose="020F0502020204030204" pitchFamily="34" charset="0"/>
                <a:ea typeface="Calibri" panose="020F0502020204030204" pitchFamily="34" charset="0"/>
                <a:cs typeface="+mn-cs"/>
              </a:rPr>
              <a:t>การป้องกันและการรักษาโรค </a:t>
            </a:r>
            <a:endParaRPr lang="en-US" sz="3200" dirty="0">
              <a:effectLst/>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957307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th-TH" sz="4400" b="1" dirty="0">
                <a:effectLst/>
                <a:latin typeface="Calibri" panose="020F0502020204030204" pitchFamily="34" charset="0"/>
                <a:ea typeface="Calibri" panose="020F0502020204030204" pitchFamily="34" charset="0"/>
                <a:cs typeface="Cordia New" panose="020B0304020202020204" pitchFamily="34" charset="-34"/>
              </a:rPr>
              <a:t>ประเภทของโครงการน้ำ สุขาภิบาลและสุขอนามัยที่นิยม</a:t>
            </a:r>
            <a:endParaRPr lang="en-US" sz="44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Content Placeholder 2"/>
          <p:cNvSpPr txBox="1">
            <a:spLocks/>
          </p:cNvSpPr>
          <p:nvPr/>
        </p:nvSpPr>
        <p:spPr>
          <a:xfrm>
            <a:off x="977308" y="2151890"/>
            <a:ext cx="10376492" cy="409650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Bef>
                <a:spcPts val="2400"/>
              </a:spcBef>
              <a:spcAft>
                <a:spcPts val="2400"/>
              </a:spcAft>
            </a:pPr>
            <a:r>
              <a:rPr lang="th-TH" sz="3600" dirty="0">
                <a:effectLst/>
                <a:latin typeface="Calibri" panose="020F0502020204030204" pitchFamily="34" charset="0"/>
                <a:ea typeface="Calibri" panose="020F0502020204030204" pitchFamily="34" charset="0"/>
                <a:cs typeface="Cordia New" panose="020B0304020202020204" pitchFamily="34" charset="-34"/>
              </a:rPr>
              <a:t>น้ำ สุขาภิบาลและสุขอนามัยในโรงเรียน</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Bef>
                <a:spcPts val="2400"/>
              </a:spcBef>
              <a:spcAft>
                <a:spcPts val="2400"/>
              </a:spcAft>
            </a:pPr>
            <a:r>
              <a:rPr lang="th-TH" sz="3600" dirty="0">
                <a:effectLst/>
                <a:latin typeface="Calibri" panose="020F0502020204030204" pitchFamily="34" charset="0"/>
                <a:ea typeface="Calibri" panose="020F0502020204030204" pitchFamily="34" charset="0"/>
                <a:cs typeface="Cordia New" panose="020B0304020202020204" pitchFamily="34" charset="-34"/>
              </a:rPr>
              <a:t>การจัดหา การบำบัดและการทำน้ำให้บริสุทธิ์</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Bef>
                <a:spcPts val="2400"/>
              </a:spcBef>
              <a:spcAft>
                <a:spcPts val="2400"/>
              </a:spcAft>
            </a:pPr>
            <a:r>
              <a:rPr lang="th-TH" sz="3600" dirty="0">
                <a:effectLst/>
                <a:latin typeface="Calibri" panose="020F0502020204030204" pitchFamily="34" charset="0"/>
                <a:ea typeface="Calibri" panose="020F0502020204030204" pitchFamily="34" charset="0"/>
                <a:cs typeface="Cordia New" panose="020B0304020202020204" pitchFamily="34" charset="-34"/>
              </a:rPr>
              <a:t>การสุขาภิบาล - ห้องส้วม</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302051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t="14986" b="14986"/>
          <a:stretch>
            <a:fillRect/>
          </a:stretch>
        </p:blipFill>
        <p:spPr/>
      </p:pic>
      <p:sp>
        <p:nvSpPr>
          <p:cNvPr id="24" name="Text Placeholder 23"/>
          <p:cNvSpPr>
            <a:spLocks noGrp="1"/>
          </p:cNvSpPr>
          <p:nvPr>
            <p:ph type="body" sz="quarter" idx="14"/>
          </p:nvPr>
        </p:nvSpPr>
        <p:spPr>
          <a:xfrm>
            <a:off x="296334" y="6019800"/>
            <a:ext cx="9733039" cy="635000"/>
          </a:xfrm>
          <a:ln>
            <a:noFill/>
          </a:ln>
        </p:spPr>
        <p:txBody>
          <a:bodyPr>
            <a:noAutofit/>
          </a:bodyPr>
          <a:lstStyle/>
          <a:p>
            <a:pPr>
              <a:lnSpc>
                <a:spcPct val="107000"/>
              </a:lnSpc>
              <a:spcAft>
                <a:spcPts val="800"/>
              </a:spcAft>
            </a:pPr>
            <a:r>
              <a:rPr lang="th-TH" sz="4400" b="1" dirty="0">
                <a:solidFill>
                  <a:srgbClr val="F7A81B"/>
                </a:solidFill>
                <a:effectLst/>
                <a:latin typeface="Calibri" panose="020F0502020204030204" pitchFamily="34" charset="0"/>
                <a:ea typeface="Calibri" panose="020F0502020204030204" pitchFamily="34" charset="0"/>
                <a:cs typeface="Cordia New" panose="020B0304020202020204" pitchFamily="34" charset="-34"/>
              </a:rPr>
              <a:t>การพัฒนาเศรษฐกิจชุมชน</a:t>
            </a:r>
            <a:endParaRPr lang="en-US" sz="4400" dirty="0">
              <a:solidFill>
                <a:srgbClr val="F7A81B"/>
              </a:solidFill>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3084960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022BFC5-245F-4CC0-8AC3-0A0386ABE81B}"/>
              </a:ext>
            </a:extLst>
          </p:cNvPr>
          <p:cNvGrpSpPr/>
          <p:nvPr/>
        </p:nvGrpSpPr>
        <p:grpSpPr>
          <a:xfrm>
            <a:off x="2971800" y="-10886"/>
            <a:ext cx="9236301" cy="2533496"/>
            <a:chOff x="2971800" y="-10886"/>
            <a:chExt cx="9236301" cy="2906486"/>
          </a:xfrm>
        </p:grpSpPr>
        <p:sp>
          <p:nvSpPr>
            <p:cNvPr id="22" name="Rectangle 21">
              <a:extLst>
                <a:ext uri="{FF2B5EF4-FFF2-40B4-BE49-F238E27FC236}">
                  <a16:creationId xmlns:a16="http://schemas.microsoft.com/office/drawing/2014/main" id="{FF96B81E-8FFE-4BD9-93F2-2BF6630337CE}"/>
                </a:ext>
              </a:extLst>
            </p:cNvPr>
            <p:cNvSpPr/>
            <p:nvPr/>
          </p:nvSpPr>
          <p:spPr>
            <a:xfrm>
              <a:off x="10515600" y="-10886"/>
              <a:ext cx="1692501" cy="2906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isplay 3">
              <a:extLst>
                <a:ext uri="{FF2B5EF4-FFF2-40B4-BE49-F238E27FC236}">
                  <a16:creationId xmlns:a16="http://schemas.microsoft.com/office/drawing/2014/main" id="{283B19AC-8640-4A88-8540-11E601BCDBAD}"/>
                </a:ext>
              </a:extLst>
            </p:cNvPr>
            <p:cNvSpPr/>
            <p:nvPr/>
          </p:nvSpPr>
          <p:spPr>
            <a:xfrm>
              <a:off x="2971800" y="-10886"/>
              <a:ext cx="9220200" cy="2906486"/>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Logo&#10;&#10;Description automatically generated">
            <a:extLst>
              <a:ext uri="{FF2B5EF4-FFF2-40B4-BE49-F238E27FC236}">
                <a16:creationId xmlns:a16="http://schemas.microsoft.com/office/drawing/2014/main" id="{D61AE31D-17EE-498B-A9A9-4C1F85FAD48F}"/>
              </a:ext>
            </a:extLst>
          </p:cNvPr>
          <p:cNvPicPr>
            <a:picLocks noChangeAspect="1"/>
          </p:cNvPicPr>
          <p:nvPr/>
        </p:nvPicPr>
        <p:blipFill>
          <a:blip r:embed="rId3" cstate="email">
            <a:alphaModFix amt="70000"/>
            <a:extLst>
              <a:ext uri="{28A0092B-C50C-407E-A947-70E740481C1C}">
                <a14:useLocalDpi xmlns:a14="http://schemas.microsoft.com/office/drawing/2010/main" val="0"/>
              </a:ext>
            </a:extLst>
          </a:blip>
          <a:stretch>
            <a:fillRect/>
          </a:stretch>
        </p:blipFill>
        <p:spPr>
          <a:xfrm>
            <a:off x="304800" y="152400"/>
            <a:ext cx="2396788" cy="2057399"/>
          </a:xfrm>
          <a:prstGeom prst="rect">
            <a:avLst/>
          </a:prstGeom>
        </p:spPr>
      </p:pic>
      <p:pic>
        <p:nvPicPr>
          <p:cNvPr id="7" name="Picture 6">
            <a:extLst>
              <a:ext uri="{FF2B5EF4-FFF2-40B4-BE49-F238E27FC236}">
                <a16:creationId xmlns:a16="http://schemas.microsoft.com/office/drawing/2014/main" id="{E2E5B075-C3CF-42CB-8E00-841909C0800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0915" y="304800"/>
            <a:ext cx="1882170" cy="1889639"/>
          </a:xfrm>
          <a:prstGeom prst="rect">
            <a:avLst/>
          </a:prstGeom>
        </p:spPr>
      </p:pic>
      <p:sp>
        <p:nvSpPr>
          <p:cNvPr id="11" name="TextBox 10">
            <a:extLst>
              <a:ext uri="{FF2B5EF4-FFF2-40B4-BE49-F238E27FC236}">
                <a16:creationId xmlns:a16="http://schemas.microsoft.com/office/drawing/2014/main" id="{81E892AC-F503-40E0-B475-D56DF1942BB9}"/>
              </a:ext>
            </a:extLst>
          </p:cNvPr>
          <p:cNvSpPr txBox="1"/>
          <p:nvPr/>
        </p:nvSpPr>
        <p:spPr>
          <a:xfrm>
            <a:off x="5715000" y="505127"/>
            <a:ext cx="5943600" cy="1315104"/>
          </a:xfrm>
          <a:prstGeom prst="rect">
            <a:avLst/>
          </a:prstGeom>
          <a:noFill/>
        </p:spPr>
        <p:txBody>
          <a:bodyPr wrap="square" rtlCol="0">
            <a:spAutoFit/>
          </a:bodyPr>
          <a:lstStyle/>
          <a:p>
            <a:pPr algn="ctr">
              <a:spcBef>
                <a:spcPts val="1200"/>
              </a:spcBef>
            </a:pPr>
            <a:r>
              <a:rPr lang="th-TH" sz="3200" dirty="0">
                <a:effectLst/>
                <a:latin typeface="Calibri" panose="020F0502020204030204" pitchFamily="34" charset="0"/>
                <a:ea typeface="Calibri" panose="020F0502020204030204" pitchFamily="34" charset="0"/>
                <a:cs typeface="Cordia New" panose="020B0304020202020204" pitchFamily="34" charset="-34"/>
              </a:rPr>
              <a:t>ทุนสนับสนุนระดับโลก (ปีโรตารี 2557-65) </a:t>
            </a:r>
            <a:endParaRPr lang="en-US" sz="3200" dirty="0">
              <a:effectLst/>
              <a:latin typeface="Calibri" panose="020F0502020204030204" pitchFamily="34" charset="0"/>
              <a:ea typeface="Calibri" panose="020F0502020204030204" pitchFamily="34" charset="0"/>
              <a:cs typeface="Cordia New" panose="020B0304020202020204" pitchFamily="34" charset="-34"/>
            </a:endParaRPr>
          </a:p>
          <a:p>
            <a:pPr algn="ctr">
              <a:lnSpc>
                <a:spcPts val="2500"/>
              </a:lnSpc>
              <a:spcBef>
                <a:spcPts val="600"/>
              </a:spcBef>
              <a:spcAft>
                <a:spcPts val="0"/>
              </a:spcAft>
            </a:pPr>
            <a:r>
              <a:rPr lang="th-TH" sz="2400" b="1" dirty="0">
                <a:solidFill>
                  <a:srgbClr val="00ADBB"/>
                </a:solidFill>
                <a:effectLst/>
                <a:latin typeface="Calibri" panose="020F0502020204030204" pitchFamily="34" charset="0"/>
                <a:ea typeface="Calibri" panose="020F0502020204030204" pitchFamily="34" charset="0"/>
                <a:cs typeface="Cordia New" panose="020B0304020202020204" pitchFamily="34" charset="-34"/>
              </a:rPr>
              <a:t>การให้ทุนรวมทั้งสิ้น </a:t>
            </a:r>
            <a:r>
              <a:rPr lang="en-US" sz="2400" b="1" dirty="0">
                <a:solidFill>
                  <a:srgbClr val="00ADBB"/>
                </a:solidFill>
                <a:effectLst/>
                <a:latin typeface="Cordia New" panose="020B0304020202020204" pitchFamily="34" charset="-34"/>
                <a:ea typeface="Calibri" panose="020F0502020204030204" pitchFamily="34" charset="0"/>
                <a:cs typeface="Cordia New" panose="020B0304020202020204" pitchFamily="34" charset="-34"/>
              </a:rPr>
              <a:t>100.2</a:t>
            </a:r>
            <a:r>
              <a:rPr lang="th-TH" sz="2400" b="1" dirty="0">
                <a:solidFill>
                  <a:srgbClr val="00ADBB"/>
                </a:solidFill>
                <a:effectLst/>
                <a:latin typeface="Calibri" panose="020F0502020204030204" pitchFamily="34" charset="0"/>
                <a:ea typeface="Calibri" panose="020F0502020204030204" pitchFamily="34" charset="0"/>
                <a:cs typeface="Cordia New" panose="020B0304020202020204" pitchFamily="34" charset="-34"/>
              </a:rPr>
              <a:t> ล้านเหรียญ</a:t>
            </a:r>
            <a:endParaRPr lang="en-US" sz="2400" b="1" dirty="0">
              <a:solidFill>
                <a:srgbClr val="00ADBB"/>
              </a:solidFill>
              <a:effectLst/>
              <a:latin typeface="Calibri" panose="020F0502020204030204" pitchFamily="34" charset="0"/>
              <a:ea typeface="Calibri" panose="020F0502020204030204" pitchFamily="34" charset="0"/>
              <a:cs typeface="Cordia New" panose="020B0304020202020204" pitchFamily="34" charset="-34"/>
            </a:endParaRPr>
          </a:p>
          <a:p>
            <a:pPr algn="ctr">
              <a:lnSpc>
                <a:spcPts val="2500"/>
              </a:lnSpc>
            </a:pPr>
            <a:r>
              <a:rPr lang="en-US" sz="2400" dirty="0">
                <a:solidFill>
                  <a:srgbClr val="00ADBB"/>
                </a:solidFill>
                <a:latin typeface="Cordia New" panose="020B0304020202020204" pitchFamily="34" charset="-34"/>
                <a:ea typeface="Arial Black" charset="0"/>
                <a:cs typeface="Cordia New" panose="020B0304020202020204" pitchFamily="34" charset="-34"/>
              </a:rPr>
              <a:t>1</a:t>
            </a:r>
            <a:r>
              <a:rPr lang="th-TH" sz="2400" dirty="0">
                <a:solidFill>
                  <a:srgbClr val="00ADBB"/>
                </a:solidFill>
                <a:latin typeface="Cordia New" panose="020B0304020202020204" pitchFamily="34" charset="-34"/>
                <a:ea typeface="Arial Black" charset="0"/>
                <a:cs typeface="Cordia New" panose="020B0304020202020204" pitchFamily="34" charset="-34"/>
              </a:rPr>
              <a:t>,</a:t>
            </a:r>
            <a:r>
              <a:rPr lang="en-US" sz="2400" dirty="0">
                <a:solidFill>
                  <a:srgbClr val="00ADBB"/>
                </a:solidFill>
                <a:latin typeface="Cordia New" panose="020B0304020202020204" pitchFamily="34" charset="-34"/>
                <a:ea typeface="Arial Black" charset="0"/>
                <a:cs typeface="Cordia New" panose="020B0304020202020204" pitchFamily="34" charset="-34"/>
              </a:rPr>
              <a:t>637</a:t>
            </a:r>
            <a:r>
              <a:rPr lang="en-US" sz="2400" dirty="0">
                <a:solidFill>
                  <a:srgbClr val="00ADBB"/>
                </a:solidFill>
                <a:latin typeface="+mj-lt"/>
                <a:ea typeface="Arial Black" charset="0"/>
                <a:cs typeface="Arial Black" charset="0"/>
              </a:rPr>
              <a:t> </a:t>
            </a:r>
            <a:r>
              <a:rPr lang="th-TH" sz="2400" dirty="0">
                <a:solidFill>
                  <a:srgbClr val="00ADBB"/>
                </a:solidFill>
                <a:latin typeface="+mj-lt"/>
                <a:ea typeface="Arial Black" charset="0"/>
                <a:cs typeface="+mn-cs"/>
              </a:rPr>
              <a:t>ทุน</a:t>
            </a:r>
            <a:endParaRPr lang="en-US" dirty="0">
              <a:solidFill>
                <a:srgbClr val="00ADBB"/>
              </a:solidFill>
              <a:latin typeface="+mj-lt"/>
              <a:ea typeface="Arial Black" charset="0"/>
              <a:cs typeface="Arial Black" charset="0"/>
            </a:endParaRPr>
          </a:p>
        </p:txBody>
      </p:sp>
      <p:pic>
        <p:nvPicPr>
          <p:cNvPr id="5" name="Picture 4" descr="Text&#10;&#10;Description automatically generated">
            <a:extLst>
              <a:ext uri="{FF2B5EF4-FFF2-40B4-BE49-F238E27FC236}">
                <a16:creationId xmlns:a16="http://schemas.microsoft.com/office/drawing/2014/main" id="{BE9251EF-19CB-40E8-8ED6-01DBB5E47D8A}"/>
              </a:ext>
            </a:extLst>
          </p:cNvPr>
          <p:cNvPicPr>
            <a:picLocks noChangeAspect="1"/>
          </p:cNvPicPr>
          <p:nvPr/>
        </p:nvPicPr>
        <p:blipFill>
          <a:blip r:embed="rId5" cstate="email">
            <a:alphaModFix amt="70000"/>
            <a:extLst>
              <a:ext uri="{28A0092B-C50C-407E-A947-70E740481C1C}">
                <a14:useLocalDpi xmlns:a14="http://schemas.microsoft.com/office/drawing/2010/main" val="0"/>
              </a:ext>
            </a:extLst>
          </a:blip>
          <a:stretch>
            <a:fillRect/>
          </a:stretch>
        </p:blipFill>
        <p:spPr>
          <a:xfrm>
            <a:off x="852929" y="2286000"/>
            <a:ext cx="1097307" cy="1097307"/>
          </a:xfrm>
          <a:prstGeom prst="rect">
            <a:avLst/>
          </a:prstGeom>
        </p:spPr>
      </p:pic>
      <p:pic>
        <p:nvPicPr>
          <p:cNvPr id="12" name="Picture 11" descr="Logo&#10;&#10;Description automatically generated">
            <a:extLst>
              <a:ext uri="{FF2B5EF4-FFF2-40B4-BE49-F238E27FC236}">
                <a16:creationId xmlns:a16="http://schemas.microsoft.com/office/drawing/2014/main" id="{BFA54D55-FCA0-4BE3-940F-67044EF859A0}"/>
              </a:ext>
            </a:extLst>
          </p:cNvPr>
          <p:cNvPicPr>
            <a:picLocks noChangeAspect="1"/>
          </p:cNvPicPr>
          <p:nvPr/>
        </p:nvPicPr>
        <p:blipFill>
          <a:blip r:embed="rId6" cstate="email">
            <a:alphaModFix amt="70000"/>
            <a:extLst>
              <a:ext uri="{28A0092B-C50C-407E-A947-70E740481C1C}">
                <a14:useLocalDpi xmlns:a14="http://schemas.microsoft.com/office/drawing/2010/main" val="0"/>
              </a:ext>
            </a:extLst>
          </a:blip>
          <a:stretch>
            <a:fillRect/>
          </a:stretch>
        </p:blipFill>
        <p:spPr>
          <a:xfrm>
            <a:off x="822238" y="3352800"/>
            <a:ext cx="1006562" cy="1006562"/>
          </a:xfrm>
          <a:prstGeom prst="rect">
            <a:avLst/>
          </a:prstGeom>
        </p:spPr>
      </p:pic>
      <p:pic>
        <p:nvPicPr>
          <p:cNvPr id="14" name="Picture 13" descr="Icon&#10;&#10;Description automatically generated">
            <a:extLst>
              <a:ext uri="{FF2B5EF4-FFF2-40B4-BE49-F238E27FC236}">
                <a16:creationId xmlns:a16="http://schemas.microsoft.com/office/drawing/2014/main" id="{16CC321B-25D7-4490-A512-4D22882432CC}"/>
              </a:ext>
            </a:extLst>
          </p:cNvPr>
          <p:cNvPicPr>
            <a:picLocks noChangeAspect="1"/>
          </p:cNvPicPr>
          <p:nvPr/>
        </p:nvPicPr>
        <p:blipFill>
          <a:blip r:embed="rId7" cstate="email">
            <a:alphaModFix amt="70000"/>
            <a:extLst>
              <a:ext uri="{28A0092B-C50C-407E-A947-70E740481C1C}">
                <a14:useLocalDpi xmlns:a14="http://schemas.microsoft.com/office/drawing/2010/main" val="0"/>
              </a:ext>
            </a:extLst>
          </a:blip>
          <a:stretch>
            <a:fillRect/>
          </a:stretch>
        </p:blipFill>
        <p:spPr>
          <a:xfrm>
            <a:off x="807693" y="4419600"/>
            <a:ext cx="1097307" cy="1097307"/>
          </a:xfrm>
          <a:prstGeom prst="rect">
            <a:avLst/>
          </a:prstGeom>
        </p:spPr>
      </p:pic>
      <p:pic>
        <p:nvPicPr>
          <p:cNvPr id="16" name="Picture 15" descr="Icon&#10;&#10;Description automatically generated">
            <a:extLst>
              <a:ext uri="{FF2B5EF4-FFF2-40B4-BE49-F238E27FC236}">
                <a16:creationId xmlns:a16="http://schemas.microsoft.com/office/drawing/2014/main" id="{4701518E-E0CB-4A06-AEC3-9D1BB541A512}"/>
              </a:ext>
            </a:extLst>
          </p:cNvPr>
          <p:cNvPicPr>
            <a:picLocks noChangeAspect="1"/>
          </p:cNvPicPr>
          <p:nvPr/>
        </p:nvPicPr>
        <p:blipFill>
          <a:blip r:embed="rId8" cstate="email">
            <a:alphaModFix amt="70000"/>
            <a:extLst>
              <a:ext uri="{28A0092B-C50C-407E-A947-70E740481C1C}">
                <a14:useLocalDpi xmlns:a14="http://schemas.microsoft.com/office/drawing/2010/main" val="0"/>
              </a:ext>
            </a:extLst>
          </a:blip>
          <a:stretch>
            <a:fillRect/>
          </a:stretch>
        </p:blipFill>
        <p:spPr>
          <a:xfrm>
            <a:off x="825056" y="5593108"/>
            <a:ext cx="1341092" cy="1341092"/>
          </a:xfrm>
          <a:prstGeom prst="rect">
            <a:avLst/>
          </a:prstGeom>
        </p:spPr>
      </p:pic>
      <p:sp>
        <p:nvSpPr>
          <p:cNvPr id="2" name="Rectangle 1">
            <a:extLst>
              <a:ext uri="{FF2B5EF4-FFF2-40B4-BE49-F238E27FC236}">
                <a16:creationId xmlns:a16="http://schemas.microsoft.com/office/drawing/2014/main" id="{5E325C7C-97E7-4781-8800-44ED4C0F57C5}"/>
              </a:ext>
            </a:extLst>
          </p:cNvPr>
          <p:cNvSpPr/>
          <p:nvPr/>
        </p:nvSpPr>
        <p:spPr>
          <a:xfrm>
            <a:off x="10668000" y="2509198"/>
            <a:ext cx="1524000" cy="4335390"/>
          </a:xfrm>
          <a:prstGeom prst="rect">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tored Data 18">
            <a:extLst>
              <a:ext uri="{FF2B5EF4-FFF2-40B4-BE49-F238E27FC236}">
                <a16:creationId xmlns:a16="http://schemas.microsoft.com/office/drawing/2014/main" id="{1DB4512D-220D-4625-8136-F36F4A997862}"/>
              </a:ext>
            </a:extLst>
          </p:cNvPr>
          <p:cNvSpPr/>
          <p:nvPr/>
        </p:nvSpPr>
        <p:spPr>
          <a:xfrm>
            <a:off x="2971800" y="2194439"/>
            <a:ext cx="9341636" cy="4663561"/>
          </a:xfrm>
          <a:prstGeom prst="flowChartOnlineStorage">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company name&#10;&#10;Description automatically generated">
            <a:extLst>
              <a:ext uri="{FF2B5EF4-FFF2-40B4-BE49-F238E27FC236}">
                <a16:creationId xmlns:a16="http://schemas.microsoft.com/office/drawing/2014/main" id="{2C6D5BFA-52C4-44D1-9C90-1A2D933E6833}"/>
              </a:ext>
            </a:extLst>
          </p:cNvPr>
          <p:cNvPicPr>
            <a:picLocks noChangeAspect="1"/>
          </p:cNvPicPr>
          <p:nvPr/>
        </p:nvPicPr>
        <p:blipFill>
          <a:blip r:embed="rId9" cstate="email">
            <a:alphaModFix/>
            <a:extLst>
              <a:ext uri="{28A0092B-C50C-407E-A947-70E740481C1C}">
                <a14:useLocalDpi xmlns:a14="http://schemas.microsoft.com/office/drawing/2010/main" val="0"/>
              </a:ext>
            </a:extLst>
          </a:blip>
          <a:stretch>
            <a:fillRect/>
          </a:stretch>
        </p:blipFill>
        <p:spPr>
          <a:xfrm>
            <a:off x="3630915" y="3507836"/>
            <a:ext cx="1774802" cy="2036765"/>
          </a:xfrm>
          <a:prstGeom prst="rect">
            <a:avLst/>
          </a:prstGeom>
        </p:spPr>
      </p:pic>
      <p:sp>
        <p:nvSpPr>
          <p:cNvPr id="20" name="Subtitle 22">
            <a:extLst>
              <a:ext uri="{FF2B5EF4-FFF2-40B4-BE49-F238E27FC236}">
                <a16:creationId xmlns:a16="http://schemas.microsoft.com/office/drawing/2014/main" id="{AB12BD9C-74DE-49CB-B611-762CB3029D25}"/>
              </a:ext>
            </a:extLst>
          </p:cNvPr>
          <p:cNvSpPr txBox="1">
            <a:spLocks/>
          </p:cNvSpPr>
          <p:nvPr/>
        </p:nvSpPr>
        <p:spPr>
          <a:xfrm>
            <a:off x="5465134" y="2133600"/>
            <a:ext cx="6574466" cy="4710988"/>
          </a:xfrm>
          <a:prstGeom prst="rect">
            <a:avLst/>
          </a:prstGeom>
        </p:spPr>
        <p:txBody>
          <a:bodyPr vert="horz" lIns="91440" tIns="45720" rIns="91440" bIns="45720" rtlCol="0">
            <a:normAutofit fontScale="25000" lnSpcReduction="20000"/>
          </a:bodyPr>
          <a:lstStyle>
            <a:lvl1pPr marL="0" indent="0" algn="l" defTabSz="685800" rtl="0" eaLnBrk="1" latinLnBrk="0" hangingPunct="1">
              <a:lnSpc>
                <a:spcPct val="90000"/>
              </a:lnSpc>
              <a:spcBef>
                <a:spcPts val="750"/>
              </a:spcBef>
              <a:buFont typeface="Arial" panose="020B0604020202020204" pitchFamily="34" charset="0"/>
              <a:buNone/>
              <a:defRPr sz="1650" kern="1200">
                <a:solidFill>
                  <a:srgbClr val="33333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7000"/>
              </a:lnSpc>
              <a:spcAft>
                <a:spcPts val="0"/>
              </a:spcAft>
            </a:pPr>
            <a:r>
              <a:rPr lang="th-TH" sz="12000" dirty="0">
                <a:effectLst/>
                <a:latin typeface="Calibri" panose="020F0502020204030204" pitchFamily="34" charset="0"/>
                <a:ea typeface="Calibri" panose="020F0502020204030204" pitchFamily="34" charset="0"/>
                <a:cs typeface="Cordia New" panose="020B0304020202020204" pitchFamily="34" charset="-34"/>
              </a:rPr>
              <a:t>เรื่องที่เน้นความสำคัญ</a:t>
            </a:r>
            <a:endParaRPr lang="en-US" sz="120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th-TH" sz="12000" b="1" dirty="0">
                <a:effectLst/>
                <a:latin typeface="Calibri" panose="020F0502020204030204" pitchFamily="34" charset="0"/>
                <a:ea typeface="Calibri" panose="020F0502020204030204" pitchFamily="34" charset="0"/>
                <a:cs typeface="Cordia New" panose="020B0304020202020204" pitchFamily="34" charset="-34"/>
              </a:rPr>
              <a:t>การบรรเทาความยากจน และสร้างการปรับปรุงเศรษฐกิจที่ยั่งยืนและวัดผลได้ในชุมชนชายขอบ</a:t>
            </a:r>
            <a:endParaRPr lang="en-US" sz="12000" dirty="0">
              <a:effectLst/>
              <a:latin typeface="Calibri" panose="020F0502020204030204" pitchFamily="34" charset="0"/>
              <a:ea typeface="Calibri" panose="020F0502020204030204" pitchFamily="34" charset="0"/>
              <a:cs typeface="Cordia New" panose="020B0304020202020204" pitchFamily="34" charset="-34"/>
            </a:endParaRPr>
          </a:p>
          <a:p>
            <a:pPr marL="1143000" indent="-1143000">
              <a:lnSpc>
                <a:spcPct val="107000"/>
              </a:lnSpc>
              <a:spcAft>
                <a:spcPts val="800"/>
              </a:spcAft>
              <a:buFont typeface="Arial" panose="020B0604020202020204" pitchFamily="34" charset="0"/>
              <a:buChar char="•"/>
            </a:pPr>
            <a:r>
              <a:rPr lang="th-TH" sz="9600" dirty="0">
                <a:effectLst/>
                <a:latin typeface="Calibri" panose="020F0502020204030204" pitchFamily="34" charset="0"/>
                <a:ea typeface="Calibri" panose="020F0502020204030204" pitchFamily="34" charset="0"/>
                <a:cs typeface="Cordia New" panose="020B0304020202020204" pitchFamily="34" charset="-34"/>
              </a:rPr>
              <a:t>สร้างศักยภาพของผู้นำ องค์กร และเครือข่ายในท้องถิ่นเพื่อสนับสนุนการพัฒนาเศรษฐกิจในชุมชนที่ยากจน</a:t>
            </a:r>
            <a:endParaRPr lang="en-US" sz="9600" dirty="0">
              <a:effectLst/>
              <a:latin typeface="Calibri" panose="020F0502020204030204" pitchFamily="34" charset="0"/>
              <a:ea typeface="Calibri" panose="020F0502020204030204" pitchFamily="34" charset="0"/>
              <a:cs typeface="Cordia New" panose="020B0304020202020204" pitchFamily="34" charset="-34"/>
            </a:endParaRPr>
          </a:p>
          <a:p>
            <a:pPr marL="1143000" indent="-1143000">
              <a:lnSpc>
                <a:spcPct val="107000"/>
              </a:lnSpc>
              <a:spcAft>
                <a:spcPts val="800"/>
              </a:spcAft>
              <a:buFont typeface="Arial" panose="020B0604020202020204" pitchFamily="34" charset="0"/>
              <a:buChar char="•"/>
            </a:pPr>
            <a:r>
              <a:rPr lang="th-TH" sz="9600" dirty="0">
                <a:effectLst/>
                <a:latin typeface="Calibri" panose="020F0502020204030204" pitchFamily="34" charset="0"/>
                <a:ea typeface="Calibri" panose="020F0502020204030204" pitchFamily="34" charset="0"/>
                <a:cs typeface="Cordia New" panose="020B0304020202020204" pitchFamily="34" charset="-34"/>
              </a:rPr>
              <a:t>พัฒนาโอกาสเพื่อการทำงานที่ได้ผลและปรับปรุงการเข้าถึงชีวิตความเป็นอยู่แบบยั่งยืน</a:t>
            </a:r>
            <a:endParaRPr lang="en-US" sz="9600" dirty="0">
              <a:effectLst/>
              <a:latin typeface="Calibri" panose="020F0502020204030204" pitchFamily="34" charset="0"/>
              <a:ea typeface="Calibri" panose="020F0502020204030204" pitchFamily="34" charset="0"/>
              <a:cs typeface="Cordia New" panose="020B0304020202020204" pitchFamily="34" charset="-34"/>
            </a:endParaRPr>
          </a:p>
          <a:p>
            <a:pPr marL="1143000" indent="-1143000">
              <a:lnSpc>
                <a:spcPct val="107000"/>
              </a:lnSpc>
              <a:spcAft>
                <a:spcPts val="800"/>
              </a:spcAft>
              <a:buFont typeface="Arial" panose="020B0604020202020204" pitchFamily="34" charset="0"/>
              <a:buChar char="•"/>
            </a:pPr>
            <a:r>
              <a:rPr lang="th-TH" sz="9600" dirty="0">
                <a:effectLst/>
                <a:latin typeface="Calibri" panose="020F0502020204030204" pitchFamily="34" charset="0"/>
                <a:ea typeface="Calibri" panose="020F0502020204030204" pitchFamily="34" charset="0"/>
                <a:cs typeface="Cordia New" panose="020B0304020202020204" pitchFamily="34" charset="-34"/>
              </a:rPr>
              <a:t>สร้างศักยภาพสำหรับผู้ประกอบการ ธุรกิจทางสังคม และผู้มีนวัตกรรมทางธุรกิจที่ได้รับการสนับสนุนในท้องถิ่น</a:t>
            </a:r>
            <a:endParaRPr lang="en-US" sz="9600" dirty="0">
              <a:effectLst/>
              <a:latin typeface="Calibri" panose="020F0502020204030204" pitchFamily="34" charset="0"/>
              <a:ea typeface="Calibri" panose="020F0502020204030204" pitchFamily="34" charset="0"/>
              <a:cs typeface="Cordia New" panose="020B0304020202020204" pitchFamily="34" charset="-34"/>
            </a:endParaRPr>
          </a:p>
          <a:p>
            <a:pPr marL="1143000" indent="-1143000">
              <a:lnSpc>
                <a:spcPct val="107000"/>
              </a:lnSpc>
              <a:spcAft>
                <a:spcPts val="800"/>
              </a:spcAft>
              <a:buFont typeface="Arial" panose="020B0604020202020204" pitchFamily="34" charset="0"/>
              <a:buChar char="•"/>
            </a:pPr>
            <a:r>
              <a:rPr lang="th-TH" sz="9600" dirty="0">
                <a:effectLst/>
                <a:latin typeface="Calibri" panose="020F0502020204030204" pitchFamily="34" charset="0"/>
                <a:ea typeface="Calibri" panose="020F0502020204030204" pitchFamily="34" charset="0"/>
                <a:cs typeface="Cordia New" panose="020B0304020202020204" pitchFamily="34" charset="-34"/>
              </a:rPr>
              <a:t>การให้ทุนการศึกษาในระดับบัณฑิตวิทยาลัยแก่ผู้มีวิชาชีพที่มีจิตสำนึกในอาชีพที่เกี่ยวกับการพัฒนาเศรษฐกิจชุมชน</a:t>
            </a:r>
            <a:endParaRPr lang="en-US" sz="9600" dirty="0">
              <a:effectLst/>
              <a:latin typeface="Calibri" panose="020F0502020204030204" pitchFamily="34" charset="0"/>
              <a:ea typeface="Calibri" panose="020F0502020204030204" pitchFamily="34" charset="0"/>
              <a:cs typeface="Cordia New" panose="020B0304020202020204" pitchFamily="34" charset="-34"/>
            </a:endParaRPr>
          </a:p>
          <a:p>
            <a:pPr marL="336550" fontAlgn="auto">
              <a:lnSpc>
                <a:spcPct val="120000"/>
              </a:lnSpc>
              <a:spcAft>
                <a:spcPts val="600"/>
              </a:spcAft>
            </a:pPr>
            <a:br>
              <a:rPr lang="en-US" sz="2800" dirty="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3100813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th-TH" sz="4400" b="1" dirty="0">
                <a:effectLst/>
                <a:latin typeface="Calibri" panose="020F0502020204030204" pitchFamily="34" charset="0"/>
                <a:ea typeface="Calibri" panose="020F0502020204030204" pitchFamily="34" charset="0"/>
                <a:cs typeface="Cordia New" panose="020B0304020202020204" pitchFamily="34" charset="-34"/>
              </a:rPr>
              <a:t>ประเภทของโครงการพัฒนาเศรษฐกิจชุมชนที่นิยม</a:t>
            </a:r>
            <a:endParaRPr lang="en-US" sz="44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Content Placeholder 2"/>
          <p:cNvSpPr txBox="1">
            <a:spLocks/>
          </p:cNvSpPr>
          <p:nvPr/>
        </p:nvSpPr>
        <p:spPr>
          <a:xfrm>
            <a:off x="977308" y="2151890"/>
            <a:ext cx="10376492" cy="409650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Bef>
                <a:spcPts val="2400"/>
              </a:spcBef>
              <a:spcAft>
                <a:spcPts val="2400"/>
              </a:spcAft>
            </a:pPr>
            <a:r>
              <a:rPr lang="th-TH" sz="3600" dirty="0">
                <a:effectLst/>
                <a:latin typeface="Cordia New" panose="020B0304020202020204" pitchFamily="34" charset="-34"/>
                <a:ea typeface="Calibri" panose="020F0502020204030204" pitchFamily="34" charset="0"/>
                <a:cs typeface="Cordia New" panose="020B0304020202020204" pitchFamily="34" charset="-34"/>
              </a:rPr>
              <a:t>การฝึกอบรมด้านอาชีพ</a:t>
            </a:r>
            <a:endParaRPr lang="en-US" sz="3600" dirty="0">
              <a:effectLst/>
              <a:latin typeface="Cordia New" panose="020B0304020202020204" pitchFamily="34" charset="-34"/>
              <a:ea typeface="Calibri" panose="020F0502020204030204" pitchFamily="34" charset="0"/>
              <a:cs typeface="Cordia New" panose="020B0304020202020204" pitchFamily="34" charset="-34"/>
            </a:endParaRPr>
          </a:p>
          <a:p>
            <a:pPr>
              <a:lnSpc>
                <a:spcPct val="107000"/>
              </a:lnSpc>
              <a:spcBef>
                <a:spcPts val="2400"/>
              </a:spcBef>
              <a:spcAft>
                <a:spcPts val="2400"/>
              </a:spcAft>
            </a:pPr>
            <a:r>
              <a:rPr lang="th-TH" sz="3600" dirty="0">
                <a:effectLst/>
                <a:latin typeface="Cordia New" panose="020B0304020202020204" pitchFamily="34" charset="-34"/>
                <a:ea typeface="Calibri" panose="020F0502020204030204" pitchFamily="34" charset="0"/>
                <a:cs typeface="Cordia New" panose="020B0304020202020204" pitchFamily="34" charset="-34"/>
              </a:rPr>
              <a:t>การเกษตร </a:t>
            </a:r>
            <a:endParaRPr lang="en-US" sz="3600" dirty="0">
              <a:effectLst/>
              <a:latin typeface="Cordia New" panose="020B0304020202020204" pitchFamily="34" charset="-34"/>
              <a:ea typeface="Calibri" panose="020F0502020204030204" pitchFamily="34" charset="0"/>
              <a:cs typeface="Cordia New" panose="020B0304020202020204" pitchFamily="34" charset="-34"/>
            </a:endParaRPr>
          </a:p>
          <a:p>
            <a:pPr>
              <a:lnSpc>
                <a:spcPct val="107000"/>
              </a:lnSpc>
              <a:spcBef>
                <a:spcPts val="2400"/>
              </a:spcBef>
              <a:spcAft>
                <a:spcPts val="2400"/>
              </a:spcAft>
            </a:pPr>
            <a:r>
              <a:rPr lang="th-TH" sz="3600" dirty="0">
                <a:effectLst/>
                <a:latin typeface="Cordia New" panose="020B0304020202020204" pitchFamily="34" charset="-34"/>
                <a:ea typeface="Calibri" panose="020F0502020204030204" pitchFamily="34" charset="0"/>
                <a:cs typeface="Cordia New" panose="020B0304020202020204" pitchFamily="34" charset="-34"/>
              </a:rPr>
              <a:t>ธุรกิจเพื่อสังคม</a:t>
            </a:r>
            <a:endParaRPr lang="en-US" sz="3600" dirty="0">
              <a:effectLst/>
              <a:latin typeface="Cordia New" panose="020B0304020202020204" pitchFamily="34" charset="-34"/>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385690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000" b="15000"/>
          <a:stretch>
            <a:fillRect/>
          </a:stretch>
        </p:blipFill>
        <p:spPr/>
      </p:pic>
      <p:sp>
        <p:nvSpPr>
          <p:cNvPr id="24" name="Text Placeholder 23"/>
          <p:cNvSpPr>
            <a:spLocks noGrp="1"/>
          </p:cNvSpPr>
          <p:nvPr>
            <p:ph type="body" sz="quarter" idx="14"/>
          </p:nvPr>
        </p:nvSpPr>
        <p:spPr>
          <a:xfrm>
            <a:off x="304800" y="5867400"/>
            <a:ext cx="9733039" cy="635000"/>
          </a:xfrm>
        </p:spPr>
        <p:txBody>
          <a:bodyPr>
            <a:noAutofit/>
          </a:bodyPr>
          <a:lstStyle/>
          <a:p>
            <a:pPr>
              <a:lnSpc>
                <a:spcPct val="107000"/>
              </a:lnSpc>
              <a:spcAft>
                <a:spcPts val="800"/>
              </a:spcAft>
            </a:pPr>
            <a:r>
              <a:rPr lang="th-TH" sz="4400" b="1" dirty="0">
                <a:solidFill>
                  <a:srgbClr val="FFC000"/>
                </a:solidFill>
                <a:effectLst/>
                <a:latin typeface="Calibri" panose="020F0502020204030204" pitchFamily="34" charset="0"/>
                <a:ea typeface="Calibri" panose="020F0502020204030204" pitchFamily="34" charset="0"/>
                <a:cs typeface="Cordia New" panose="020B0304020202020204" pitchFamily="34" charset="-34"/>
              </a:rPr>
              <a:t>การศึกษาขั้นพื้นฐานและการรู้หนังสือ</a:t>
            </a:r>
            <a:endParaRPr lang="en-US" sz="4400" dirty="0">
              <a:solidFill>
                <a:srgbClr val="FFC000"/>
              </a:solidFill>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2561975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022BFC5-245F-4CC0-8AC3-0A0386ABE81B}"/>
              </a:ext>
            </a:extLst>
          </p:cNvPr>
          <p:cNvGrpSpPr/>
          <p:nvPr/>
        </p:nvGrpSpPr>
        <p:grpSpPr>
          <a:xfrm>
            <a:off x="2971800" y="-54429"/>
            <a:ext cx="9236301" cy="2533496"/>
            <a:chOff x="2971800" y="-10886"/>
            <a:chExt cx="9236301" cy="2906486"/>
          </a:xfrm>
        </p:grpSpPr>
        <p:sp>
          <p:nvSpPr>
            <p:cNvPr id="22" name="Rectangle 21">
              <a:extLst>
                <a:ext uri="{FF2B5EF4-FFF2-40B4-BE49-F238E27FC236}">
                  <a16:creationId xmlns:a16="http://schemas.microsoft.com/office/drawing/2014/main" id="{FF96B81E-8FFE-4BD9-93F2-2BF6630337CE}"/>
                </a:ext>
              </a:extLst>
            </p:cNvPr>
            <p:cNvSpPr/>
            <p:nvPr/>
          </p:nvSpPr>
          <p:spPr>
            <a:xfrm>
              <a:off x="10515600" y="-10886"/>
              <a:ext cx="1692501" cy="2906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isplay 3">
              <a:extLst>
                <a:ext uri="{FF2B5EF4-FFF2-40B4-BE49-F238E27FC236}">
                  <a16:creationId xmlns:a16="http://schemas.microsoft.com/office/drawing/2014/main" id="{283B19AC-8640-4A88-8540-11E601BCDBAD}"/>
                </a:ext>
              </a:extLst>
            </p:cNvPr>
            <p:cNvSpPr/>
            <p:nvPr/>
          </p:nvSpPr>
          <p:spPr>
            <a:xfrm>
              <a:off x="2971800" y="-10886"/>
              <a:ext cx="9220200" cy="2906486"/>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Logo&#10;&#10;Description automatically generated">
            <a:extLst>
              <a:ext uri="{FF2B5EF4-FFF2-40B4-BE49-F238E27FC236}">
                <a16:creationId xmlns:a16="http://schemas.microsoft.com/office/drawing/2014/main" id="{D61AE31D-17EE-498B-A9A9-4C1F85FAD48F}"/>
              </a:ext>
            </a:extLst>
          </p:cNvPr>
          <p:cNvPicPr>
            <a:picLocks noChangeAspect="1"/>
          </p:cNvPicPr>
          <p:nvPr/>
        </p:nvPicPr>
        <p:blipFill>
          <a:blip r:embed="rId3" cstate="email">
            <a:alphaModFix amt="70000"/>
            <a:extLst>
              <a:ext uri="{28A0092B-C50C-407E-A947-70E740481C1C}">
                <a14:useLocalDpi xmlns:a14="http://schemas.microsoft.com/office/drawing/2010/main" val="0"/>
              </a:ext>
            </a:extLst>
          </a:blip>
          <a:stretch>
            <a:fillRect/>
          </a:stretch>
        </p:blipFill>
        <p:spPr>
          <a:xfrm>
            <a:off x="304800" y="152400"/>
            <a:ext cx="2396788" cy="2057399"/>
          </a:xfrm>
          <a:prstGeom prst="rect">
            <a:avLst/>
          </a:prstGeom>
        </p:spPr>
      </p:pic>
      <p:pic>
        <p:nvPicPr>
          <p:cNvPr id="7" name="Picture 6">
            <a:extLst>
              <a:ext uri="{FF2B5EF4-FFF2-40B4-BE49-F238E27FC236}">
                <a16:creationId xmlns:a16="http://schemas.microsoft.com/office/drawing/2014/main" id="{E2E5B075-C3CF-42CB-8E00-841909C0800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0915" y="304800"/>
            <a:ext cx="1882170" cy="1889639"/>
          </a:xfrm>
          <a:prstGeom prst="rect">
            <a:avLst/>
          </a:prstGeom>
        </p:spPr>
      </p:pic>
      <p:sp>
        <p:nvSpPr>
          <p:cNvPr id="11" name="TextBox 10">
            <a:extLst>
              <a:ext uri="{FF2B5EF4-FFF2-40B4-BE49-F238E27FC236}">
                <a16:creationId xmlns:a16="http://schemas.microsoft.com/office/drawing/2014/main" id="{81E892AC-F503-40E0-B475-D56DF1942BB9}"/>
              </a:ext>
            </a:extLst>
          </p:cNvPr>
          <p:cNvSpPr txBox="1"/>
          <p:nvPr/>
        </p:nvSpPr>
        <p:spPr>
          <a:xfrm>
            <a:off x="5715000" y="505127"/>
            <a:ext cx="5943600" cy="1672253"/>
          </a:xfrm>
          <a:prstGeom prst="rect">
            <a:avLst/>
          </a:prstGeom>
          <a:noFill/>
        </p:spPr>
        <p:txBody>
          <a:bodyPr wrap="square" rtlCol="0">
            <a:spAutoFit/>
          </a:bodyPr>
          <a:lstStyle/>
          <a:p>
            <a:pPr algn="ctr">
              <a:spcBef>
                <a:spcPts val="1200"/>
              </a:spcBef>
            </a:pPr>
            <a:r>
              <a:rPr lang="th-TH" sz="3200" dirty="0">
                <a:effectLst/>
                <a:latin typeface="Calibri" panose="020F0502020204030204" pitchFamily="34" charset="0"/>
                <a:ea typeface="Calibri" panose="020F0502020204030204" pitchFamily="34" charset="0"/>
                <a:cs typeface="Cordia New" panose="020B0304020202020204" pitchFamily="34" charset="-34"/>
              </a:rPr>
              <a:t>ทุนสนับสนุนระดับโลก (ปีโรตารี 2557-65) </a:t>
            </a:r>
            <a:endParaRPr lang="en-US" sz="3200" dirty="0">
              <a:effectLst/>
              <a:latin typeface="Calibri" panose="020F0502020204030204" pitchFamily="34" charset="0"/>
              <a:ea typeface="Calibri" panose="020F0502020204030204" pitchFamily="34" charset="0"/>
              <a:cs typeface="Cordia New" panose="020B0304020202020204" pitchFamily="34" charset="-34"/>
            </a:endParaRPr>
          </a:p>
          <a:p>
            <a:pPr algn="ctr">
              <a:lnSpc>
                <a:spcPts val="2500"/>
              </a:lnSpc>
              <a:spcBef>
                <a:spcPts val="600"/>
              </a:spcBef>
              <a:spcAft>
                <a:spcPts val="0"/>
              </a:spcAft>
            </a:pPr>
            <a:r>
              <a:rPr lang="th-TH" sz="2400" b="1" dirty="0">
                <a:solidFill>
                  <a:srgbClr val="FFC000"/>
                </a:solidFill>
                <a:effectLst/>
                <a:latin typeface="Calibri" panose="020F0502020204030204" pitchFamily="34" charset="0"/>
                <a:ea typeface="Calibri" panose="020F0502020204030204" pitchFamily="34" charset="0"/>
                <a:cs typeface="Cordia New" panose="020B0304020202020204" pitchFamily="34" charset="-34"/>
              </a:rPr>
              <a:t>การให้ทุนรวมทั้งสิ้น </a:t>
            </a:r>
            <a:r>
              <a:rPr lang="en-US" sz="2400" b="1" dirty="0">
                <a:solidFill>
                  <a:srgbClr val="FFC000"/>
                </a:solidFill>
                <a:effectLst/>
                <a:latin typeface="Cordia New" panose="020B0304020202020204" pitchFamily="34" charset="-34"/>
                <a:ea typeface="Calibri" panose="020F0502020204030204" pitchFamily="34" charset="0"/>
                <a:cs typeface="Cordia New" panose="020B0304020202020204" pitchFamily="34" charset="-34"/>
              </a:rPr>
              <a:t>86.3</a:t>
            </a:r>
            <a:r>
              <a:rPr lang="th-TH" sz="2400" b="1" dirty="0">
                <a:solidFill>
                  <a:srgbClr val="FFC000"/>
                </a:solidFill>
                <a:effectLst/>
                <a:latin typeface="Calibri" panose="020F0502020204030204" pitchFamily="34" charset="0"/>
                <a:ea typeface="Calibri" panose="020F0502020204030204" pitchFamily="34" charset="0"/>
                <a:cs typeface="Cordia New" panose="020B0304020202020204" pitchFamily="34" charset="-34"/>
              </a:rPr>
              <a:t> ล้านเหรียญ</a:t>
            </a:r>
            <a:endParaRPr lang="en-US" sz="2400" b="1" dirty="0">
              <a:solidFill>
                <a:srgbClr val="FFC000"/>
              </a:solidFill>
              <a:effectLst/>
              <a:latin typeface="Calibri" panose="020F0502020204030204" pitchFamily="34" charset="0"/>
              <a:ea typeface="Calibri" panose="020F0502020204030204" pitchFamily="34" charset="0"/>
              <a:cs typeface="Cordia New" panose="020B0304020202020204" pitchFamily="34" charset="-34"/>
            </a:endParaRPr>
          </a:p>
          <a:p>
            <a:pPr algn="ctr">
              <a:lnSpc>
                <a:spcPts val="2500"/>
              </a:lnSpc>
            </a:pPr>
            <a:r>
              <a:rPr lang="en-US" sz="2400" dirty="0">
                <a:solidFill>
                  <a:srgbClr val="FFC000"/>
                </a:solidFill>
                <a:latin typeface="Cordia New" panose="020B0304020202020204" pitchFamily="34" charset="-34"/>
                <a:ea typeface="Arial Black" charset="0"/>
                <a:cs typeface="Cordia New" panose="020B0304020202020204" pitchFamily="34" charset="-34"/>
              </a:rPr>
              <a:t>1</a:t>
            </a:r>
            <a:r>
              <a:rPr lang="th-TH" sz="2400" dirty="0">
                <a:solidFill>
                  <a:srgbClr val="FFC000"/>
                </a:solidFill>
                <a:latin typeface="Cordia New" panose="020B0304020202020204" pitchFamily="34" charset="-34"/>
                <a:ea typeface="Arial Black" charset="0"/>
                <a:cs typeface="Cordia New" panose="020B0304020202020204" pitchFamily="34" charset="-34"/>
              </a:rPr>
              <a:t>,</a:t>
            </a:r>
            <a:r>
              <a:rPr lang="en-US" sz="2400" dirty="0">
                <a:solidFill>
                  <a:srgbClr val="FFC000"/>
                </a:solidFill>
                <a:latin typeface="Cordia New" panose="020B0304020202020204" pitchFamily="34" charset="-34"/>
                <a:ea typeface="Arial Black" charset="0"/>
                <a:cs typeface="Cordia New" panose="020B0304020202020204" pitchFamily="34" charset="-34"/>
              </a:rPr>
              <a:t>350</a:t>
            </a:r>
            <a:r>
              <a:rPr lang="en-US" sz="2400" dirty="0">
                <a:solidFill>
                  <a:srgbClr val="FFC000"/>
                </a:solidFill>
                <a:latin typeface="+mj-lt"/>
                <a:ea typeface="Arial Black" charset="0"/>
                <a:cs typeface="Arial Black" charset="0"/>
              </a:rPr>
              <a:t> </a:t>
            </a:r>
            <a:r>
              <a:rPr lang="th-TH" sz="2400" dirty="0">
                <a:solidFill>
                  <a:srgbClr val="FFC000"/>
                </a:solidFill>
                <a:latin typeface="+mj-lt"/>
                <a:ea typeface="Arial Black" charset="0"/>
                <a:cs typeface="+mn-cs"/>
              </a:rPr>
              <a:t>ทุน</a:t>
            </a:r>
            <a:endParaRPr lang="en-US" sz="2400" dirty="0">
              <a:solidFill>
                <a:srgbClr val="FFC000"/>
              </a:solidFill>
              <a:latin typeface="+mj-lt"/>
              <a:ea typeface="Arial Black" charset="0"/>
              <a:cs typeface="+mn-cs"/>
            </a:endParaRPr>
          </a:p>
          <a:p>
            <a:pPr algn="ctr"/>
            <a:endParaRPr lang="en-US" dirty="0">
              <a:solidFill>
                <a:srgbClr val="FF7600"/>
              </a:solidFill>
              <a:latin typeface="+mj-lt"/>
              <a:ea typeface="Arial Black" charset="0"/>
              <a:cs typeface="Arial Black" charset="0"/>
            </a:endParaRPr>
          </a:p>
        </p:txBody>
      </p:sp>
      <p:grpSp>
        <p:nvGrpSpPr>
          <p:cNvPr id="28" name="Group 27">
            <a:extLst>
              <a:ext uri="{FF2B5EF4-FFF2-40B4-BE49-F238E27FC236}">
                <a16:creationId xmlns:a16="http://schemas.microsoft.com/office/drawing/2014/main" id="{526C6701-B5C3-4598-A264-8CEEEB79389A}"/>
              </a:ext>
            </a:extLst>
          </p:cNvPr>
          <p:cNvGrpSpPr/>
          <p:nvPr/>
        </p:nvGrpSpPr>
        <p:grpSpPr>
          <a:xfrm>
            <a:off x="2971800" y="2362200"/>
            <a:ext cx="9372600" cy="4495800"/>
            <a:chOff x="2971800" y="2522610"/>
            <a:chExt cx="9341636" cy="4335390"/>
          </a:xfrm>
        </p:grpSpPr>
        <p:sp>
          <p:nvSpPr>
            <p:cNvPr id="19" name="Flowchart: Stored Data 18">
              <a:extLst>
                <a:ext uri="{FF2B5EF4-FFF2-40B4-BE49-F238E27FC236}">
                  <a16:creationId xmlns:a16="http://schemas.microsoft.com/office/drawing/2014/main" id="{1DB4512D-220D-4625-8136-F36F4A997862}"/>
                </a:ext>
              </a:extLst>
            </p:cNvPr>
            <p:cNvSpPr/>
            <p:nvPr/>
          </p:nvSpPr>
          <p:spPr>
            <a:xfrm>
              <a:off x="2971800" y="2522610"/>
              <a:ext cx="9341636" cy="4335390"/>
            </a:xfrm>
            <a:prstGeom prst="flowChartOnlineStorage">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E5E036-8AF5-43B8-8BE5-FD65A3C864AA}"/>
                </a:ext>
              </a:extLst>
            </p:cNvPr>
            <p:cNvSpPr/>
            <p:nvPr/>
          </p:nvSpPr>
          <p:spPr>
            <a:xfrm>
              <a:off x="10651899" y="2522610"/>
              <a:ext cx="1540101" cy="4335390"/>
            </a:xfrm>
            <a:prstGeom prst="rect">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descr="A picture containing icon&#10;&#10;Description automatically generated">
            <a:extLst>
              <a:ext uri="{FF2B5EF4-FFF2-40B4-BE49-F238E27FC236}">
                <a16:creationId xmlns:a16="http://schemas.microsoft.com/office/drawing/2014/main" id="{4D9513D1-EE6F-4FB1-8ACD-69046FAB17DC}"/>
              </a:ext>
            </a:extLst>
          </p:cNvPr>
          <p:cNvPicPr>
            <a:picLocks noChangeAspect="1"/>
          </p:cNvPicPr>
          <p:nvPr/>
        </p:nvPicPr>
        <p:blipFill>
          <a:blip r:embed="rId5" cstate="email">
            <a:alphaModFix amt="70000"/>
            <a:extLst>
              <a:ext uri="{28A0092B-C50C-407E-A947-70E740481C1C}">
                <a14:useLocalDpi xmlns:a14="http://schemas.microsoft.com/office/drawing/2010/main" val="0"/>
              </a:ext>
            </a:extLst>
          </a:blip>
          <a:stretch>
            <a:fillRect/>
          </a:stretch>
        </p:blipFill>
        <p:spPr>
          <a:xfrm>
            <a:off x="185848" y="3200400"/>
            <a:ext cx="2515740" cy="2515740"/>
          </a:xfrm>
          <a:prstGeom prst="rect">
            <a:avLst/>
          </a:prstGeom>
        </p:spPr>
      </p:pic>
      <p:pic>
        <p:nvPicPr>
          <p:cNvPr id="27" name="Picture 26" descr="Logo, company name&#10;&#10;Description automatically generated">
            <a:extLst>
              <a:ext uri="{FF2B5EF4-FFF2-40B4-BE49-F238E27FC236}">
                <a16:creationId xmlns:a16="http://schemas.microsoft.com/office/drawing/2014/main" id="{772EAE84-A1A4-4A4A-826C-467578018DD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81400" y="3048000"/>
            <a:ext cx="2460131" cy="3047429"/>
          </a:xfrm>
          <a:prstGeom prst="rect">
            <a:avLst/>
          </a:prstGeom>
        </p:spPr>
      </p:pic>
      <p:sp>
        <p:nvSpPr>
          <p:cNvPr id="14" name="Subtitle 22">
            <a:extLst>
              <a:ext uri="{FF2B5EF4-FFF2-40B4-BE49-F238E27FC236}">
                <a16:creationId xmlns:a16="http://schemas.microsoft.com/office/drawing/2014/main" id="{A10DC66B-ED74-4945-82C7-BC348BAB6937}"/>
              </a:ext>
            </a:extLst>
          </p:cNvPr>
          <p:cNvSpPr txBox="1">
            <a:spLocks/>
          </p:cNvSpPr>
          <p:nvPr/>
        </p:nvSpPr>
        <p:spPr>
          <a:xfrm>
            <a:off x="6539050" y="2438398"/>
            <a:ext cx="5467102" cy="4495801"/>
          </a:xfrm>
          <a:prstGeom prst="rect">
            <a:avLst/>
          </a:prstGeom>
        </p:spPr>
        <p:txBody>
          <a:bodyPr vert="horz" lIns="91440" tIns="45720" rIns="91440" bIns="45720" rtlCol="0">
            <a:normAutofit fontScale="25000" lnSpcReduction="20000"/>
          </a:bodyPr>
          <a:lstStyle>
            <a:lvl1pPr marL="0" indent="0" algn="l" defTabSz="685800" rtl="0" eaLnBrk="1" latinLnBrk="0" hangingPunct="1">
              <a:lnSpc>
                <a:spcPct val="90000"/>
              </a:lnSpc>
              <a:spcBef>
                <a:spcPts val="750"/>
              </a:spcBef>
              <a:buFont typeface="Arial" panose="020B0604020202020204" pitchFamily="34" charset="0"/>
              <a:buNone/>
              <a:defRPr sz="1650" kern="1200">
                <a:solidFill>
                  <a:srgbClr val="33333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7000"/>
              </a:lnSpc>
              <a:spcAft>
                <a:spcPts val="0"/>
              </a:spcAft>
            </a:pPr>
            <a:r>
              <a:rPr lang="th-TH" sz="9600" dirty="0">
                <a:effectLst/>
                <a:latin typeface="Calibri" panose="020F0502020204030204" pitchFamily="34" charset="0"/>
                <a:ea typeface="Calibri" panose="020F0502020204030204" pitchFamily="34" charset="0"/>
                <a:cs typeface="Cordia New" panose="020B0304020202020204" pitchFamily="34" charset="-34"/>
              </a:rPr>
              <a:t>เรื่องที่เน้นความสำคัญ</a:t>
            </a:r>
            <a:endParaRPr lang="en-US" sz="9600" dirty="0">
              <a:effectLst/>
              <a:latin typeface="Calibri" panose="020F0502020204030204" pitchFamily="34" charset="0"/>
              <a:ea typeface="Calibri" panose="020F0502020204030204" pitchFamily="34" charset="0"/>
              <a:cs typeface="Cordia New" panose="020B0304020202020204" pitchFamily="34" charset="-34"/>
            </a:endParaRPr>
          </a:p>
          <a:p>
            <a:pPr fontAlgn="auto">
              <a:lnSpc>
                <a:spcPct val="120000"/>
              </a:lnSpc>
              <a:spcAft>
                <a:spcPts val="0"/>
              </a:spcAft>
            </a:pPr>
            <a:r>
              <a:rPr lang="th-TH" sz="12000" b="1" dirty="0">
                <a:solidFill>
                  <a:schemeClr val="tx1"/>
                </a:solidFill>
              </a:rPr>
              <a:t>ปรับปรุงการเข้าถึงการศึกษาขั้นพื้นฐานและการรู้หนังสืออย่างยั่งยืนสำหรับทุกคน</a:t>
            </a:r>
            <a:br>
              <a:rPr lang="en-US" sz="5100" b="1" dirty="0">
                <a:solidFill>
                  <a:schemeClr val="tx1"/>
                </a:solidFill>
              </a:rPr>
            </a:br>
            <a:endParaRPr lang="en-US" sz="6200" b="1" dirty="0">
              <a:solidFill>
                <a:schemeClr val="tx1"/>
              </a:solidFill>
            </a:endParaRPr>
          </a:p>
          <a:p>
            <a:pPr>
              <a:lnSpc>
                <a:spcPct val="107000"/>
              </a:lnSpc>
              <a:spcAft>
                <a:spcPts val="800"/>
              </a:spcAft>
            </a:pPr>
            <a:r>
              <a:rPr lang="th-TH" sz="9600" dirty="0">
                <a:effectLst/>
                <a:latin typeface="Calibri" panose="020F0502020204030204" pitchFamily="34" charset="0"/>
                <a:ea typeface="Calibri" panose="020F0502020204030204" pitchFamily="34" charset="0"/>
                <a:cs typeface="Cordia New" panose="020B0304020202020204" pitchFamily="34" charset="-34"/>
              </a:rPr>
              <a:t>1. เสริมสร้างศักยภาพของชุมชน เพื่อการจัดการศึกษาขั้นพื้นฐานและการรู้หนังสือแก่ทุกคน </a:t>
            </a:r>
            <a:endParaRPr lang="th-TH" sz="9600" dirty="0">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th-TH" sz="9600" dirty="0">
                <a:effectLst/>
                <a:latin typeface="Calibri" panose="020F0502020204030204" pitchFamily="34" charset="0"/>
                <a:ea typeface="Calibri" panose="020F0502020204030204" pitchFamily="34" charset="0"/>
                <a:cs typeface="Cordia New" panose="020B0304020202020204" pitchFamily="34" charset="-34"/>
              </a:rPr>
              <a:t>2. เพิ่มพูนการรู้หนังสือของผู้ใหญ่ </a:t>
            </a:r>
            <a:endParaRPr lang="en-US" sz="9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th-TH" sz="9600" dirty="0">
                <a:effectLst/>
                <a:latin typeface="Calibri" panose="020F0502020204030204" pitchFamily="34" charset="0"/>
                <a:ea typeface="Calibri" panose="020F0502020204030204" pitchFamily="34" charset="0"/>
                <a:cs typeface="Cordia New" panose="020B0304020202020204" pitchFamily="34" charset="-34"/>
              </a:rPr>
              <a:t>3. การลดความเหลื่อมล้ำทางเพศในด้านการศึกษา</a:t>
            </a:r>
            <a:endParaRPr lang="en-US" sz="9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th-TH" sz="9600" dirty="0">
                <a:effectLst/>
                <a:latin typeface="Calibri" panose="020F0502020204030204" pitchFamily="34" charset="0"/>
                <a:ea typeface="Calibri" panose="020F0502020204030204" pitchFamily="34" charset="0"/>
                <a:cs typeface="Cordia New" panose="020B0304020202020204" pitchFamily="34" charset="-34"/>
              </a:rPr>
              <a:t>4. การให้ทุนการศึกษาบัณฑิตวิทยาลัยแก่ผู้มีวิชาชีพที่มีจิตสำนึกในอาชีพที่เกี่ยวกับการศึกษาขั้นพื้นฐานและการรู้หนังสือ</a:t>
            </a:r>
            <a:endParaRPr lang="en-US" sz="9600" dirty="0">
              <a:effectLst/>
              <a:latin typeface="Calibri" panose="020F0502020204030204" pitchFamily="34" charset="0"/>
              <a:ea typeface="Calibri" panose="020F0502020204030204" pitchFamily="34" charset="0"/>
              <a:cs typeface="Cordia New" panose="020B0304020202020204" pitchFamily="34" charset="-34"/>
            </a:endParaRPr>
          </a:p>
          <a:p>
            <a:pPr fontAlgn="auto">
              <a:spcAft>
                <a:spcPts val="0"/>
              </a:spcAft>
            </a:pPr>
            <a:br>
              <a:rPr lang="en-US" sz="2800" dirty="0">
                <a:solidFill>
                  <a:schemeClr val="tx1"/>
                </a:solidFill>
              </a:rPr>
            </a:br>
            <a:endParaRPr lang="en-US" sz="2800" dirty="0">
              <a:solidFill>
                <a:schemeClr val="tx1"/>
              </a:solidFill>
            </a:endParaRPr>
          </a:p>
        </p:txBody>
      </p:sp>
    </p:spTree>
    <p:extLst>
      <p:ext uri="{BB962C8B-B14F-4D97-AF65-F5344CB8AC3E}">
        <p14:creationId xmlns:p14="http://schemas.microsoft.com/office/powerpoint/2010/main" val="2436543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th-TH" sz="4400" b="1" dirty="0">
                <a:effectLst/>
                <a:latin typeface="Calibri" panose="020F0502020204030204" pitchFamily="34" charset="0"/>
                <a:ea typeface="Calibri" panose="020F0502020204030204" pitchFamily="34" charset="0"/>
                <a:cs typeface="Cordia New" panose="020B0304020202020204" pitchFamily="34" charset="-34"/>
              </a:rPr>
              <a:t>ประเภทของโครงการการศึกษาขั้นพื้นฐานและการดูหนังสือที่นิยม</a:t>
            </a:r>
            <a:endParaRPr lang="en-US" sz="44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Content Placeholder 2"/>
          <p:cNvSpPr txBox="1">
            <a:spLocks/>
          </p:cNvSpPr>
          <p:nvPr/>
        </p:nvSpPr>
        <p:spPr>
          <a:xfrm>
            <a:off x="977308" y="2151890"/>
            <a:ext cx="10376492" cy="409650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Bef>
                <a:spcPts val="2400"/>
              </a:spcBef>
              <a:spcAft>
                <a:spcPts val="2400"/>
              </a:spcAft>
            </a:pPr>
            <a:r>
              <a:rPr lang="th-TH" sz="3600" dirty="0">
                <a:effectLst/>
                <a:latin typeface="Calibri" panose="020F0502020204030204" pitchFamily="34" charset="0"/>
                <a:ea typeface="Calibri" panose="020F0502020204030204" pitchFamily="34" charset="0"/>
                <a:cs typeface="Cordia New" panose="020B0304020202020204" pitchFamily="34" charset="-34"/>
              </a:rPr>
              <a:t>การปรับปรุงเทคโนโลยีและโครงสร้างพื้นฐานสำหรับโรงเรียน</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Bef>
                <a:spcPts val="2400"/>
              </a:spcBef>
              <a:spcAft>
                <a:spcPts val="2400"/>
              </a:spcAft>
            </a:pPr>
            <a:r>
              <a:rPr lang="th-TH" sz="3600" dirty="0">
                <a:effectLst/>
                <a:latin typeface="Calibri" panose="020F0502020204030204" pitchFamily="34" charset="0"/>
                <a:ea typeface="Calibri" panose="020F0502020204030204" pitchFamily="34" charset="0"/>
                <a:cs typeface="Cordia New" panose="020B0304020202020204" pitchFamily="34" charset="-34"/>
              </a:rPr>
              <a:t>การฝึกอบรมด้านภาษา</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Bef>
                <a:spcPts val="2400"/>
              </a:spcBef>
              <a:spcAft>
                <a:spcPts val="2400"/>
              </a:spcAft>
            </a:pPr>
            <a:r>
              <a:rPr lang="th-TH" sz="3600" dirty="0">
                <a:effectLst/>
                <a:latin typeface="Calibri" panose="020F0502020204030204" pitchFamily="34" charset="0"/>
                <a:ea typeface="Calibri" panose="020F0502020204030204" pitchFamily="34" charset="0"/>
                <a:cs typeface="Cordia New" panose="020B0304020202020204" pitchFamily="34" charset="-34"/>
              </a:rPr>
              <a:t>โปรแกรมการกวดวิชาหลังโรงเรียนเลิก</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24117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000" b="15000"/>
          <a:stretch>
            <a:fillRect/>
          </a:stretch>
        </p:blipFill>
        <p:spPr/>
      </p:pic>
      <p:sp>
        <p:nvSpPr>
          <p:cNvPr id="24" name="Text Placeholder 23"/>
          <p:cNvSpPr>
            <a:spLocks noGrp="1"/>
          </p:cNvSpPr>
          <p:nvPr>
            <p:ph type="body" sz="quarter" idx="14"/>
          </p:nvPr>
        </p:nvSpPr>
        <p:spPr>
          <a:xfrm>
            <a:off x="296334" y="5994400"/>
            <a:ext cx="9733039" cy="635000"/>
          </a:xfrm>
        </p:spPr>
        <p:txBody>
          <a:bodyPr>
            <a:noAutofit/>
          </a:bodyPr>
          <a:lstStyle/>
          <a:p>
            <a:pPr>
              <a:lnSpc>
                <a:spcPct val="107000"/>
              </a:lnSpc>
              <a:spcAft>
                <a:spcPts val="800"/>
              </a:spcAft>
            </a:pPr>
            <a:r>
              <a:rPr lang="th-TH" sz="4400" b="1" dirty="0">
                <a:solidFill>
                  <a:srgbClr val="FFC000"/>
                </a:solidFill>
                <a:effectLst/>
                <a:latin typeface="Calibri" panose="020F0502020204030204" pitchFamily="34" charset="0"/>
                <a:ea typeface="Calibri" panose="020F0502020204030204" pitchFamily="34" charset="0"/>
                <a:cs typeface="Cordia New" panose="020B0304020202020204" pitchFamily="34" charset="-34"/>
              </a:rPr>
              <a:t>สุขภาพของแม่และเด็ก</a:t>
            </a:r>
            <a:endParaRPr lang="en-US" sz="4400" dirty="0">
              <a:solidFill>
                <a:srgbClr val="FFC000"/>
              </a:solidFill>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2687660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Stored Data 18">
            <a:extLst>
              <a:ext uri="{FF2B5EF4-FFF2-40B4-BE49-F238E27FC236}">
                <a16:creationId xmlns:a16="http://schemas.microsoft.com/office/drawing/2014/main" id="{1DB4512D-220D-4625-8136-F36F4A997862}"/>
              </a:ext>
            </a:extLst>
          </p:cNvPr>
          <p:cNvSpPr/>
          <p:nvPr/>
        </p:nvSpPr>
        <p:spPr>
          <a:xfrm>
            <a:off x="2971800" y="2522610"/>
            <a:ext cx="9341636" cy="4335390"/>
          </a:xfrm>
          <a:prstGeom prst="flowChartOnlineStorage">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022BFC5-245F-4CC0-8AC3-0A0386ABE81B}"/>
              </a:ext>
            </a:extLst>
          </p:cNvPr>
          <p:cNvGrpSpPr/>
          <p:nvPr/>
        </p:nvGrpSpPr>
        <p:grpSpPr>
          <a:xfrm>
            <a:off x="2971800" y="-10886"/>
            <a:ext cx="9236301" cy="2533496"/>
            <a:chOff x="2971800" y="-10886"/>
            <a:chExt cx="9236301" cy="2906486"/>
          </a:xfrm>
        </p:grpSpPr>
        <p:sp>
          <p:nvSpPr>
            <p:cNvPr id="22" name="Rectangle 21">
              <a:extLst>
                <a:ext uri="{FF2B5EF4-FFF2-40B4-BE49-F238E27FC236}">
                  <a16:creationId xmlns:a16="http://schemas.microsoft.com/office/drawing/2014/main" id="{FF96B81E-8FFE-4BD9-93F2-2BF6630337CE}"/>
                </a:ext>
              </a:extLst>
            </p:cNvPr>
            <p:cNvSpPr/>
            <p:nvPr/>
          </p:nvSpPr>
          <p:spPr>
            <a:xfrm>
              <a:off x="10515600" y="-10886"/>
              <a:ext cx="1692501" cy="2906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isplay 3">
              <a:extLst>
                <a:ext uri="{FF2B5EF4-FFF2-40B4-BE49-F238E27FC236}">
                  <a16:creationId xmlns:a16="http://schemas.microsoft.com/office/drawing/2014/main" id="{283B19AC-8640-4A88-8540-11E601BCDBAD}"/>
                </a:ext>
              </a:extLst>
            </p:cNvPr>
            <p:cNvSpPr/>
            <p:nvPr/>
          </p:nvSpPr>
          <p:spPr>
            <a:xfrm>
              <a:off x="2971800" y="-10886"/>
              <a:ext cx="9220200" cy="2906486"/>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Logo&#10;&#10;Description automatically generated">
            <a:extLst>
              <a:ext uri="{FF2B5EF4-FFF2-40B4-BE49-F238E27FC236}">
                <a16:creationId xmlns:a16="http://schemas.microsoft.com/office/drawing/2014/main" id="{D61AE31D-17EE-498B-A9A9-4C1F85FAD48F}"/>
              </a:ext>
            </a:extLst>
          </p:cNvPr>
          <p:cNvPicPr>
            <a:picLocks noChangeAspect="1"/>
          </p:cNvPicPr>
          <p:nvPr/>
        </p:nvPicPr>
        <p:blipFill>
          <a:blip r:embed="rId3" cstate="email">
            <a:alphaModFix amt="70000"/>
            <a:extLst>
              <a:ext uri="{28A0092B-C50C-407E-A947-70E740481C1C}">
                <a14:useLocalDpi xmlns:a14="http://schemas.microsoft.com/office/drawing/2010/main" val="0"/>
              </a:ext>
            </a:extLst>
          </a:blip>
          <a:stretch>
            <a:fillRect/>
          </a:stretch>
        </p:blipFill>
        <p:spPr>
          <a:xfrm>
            <a:off x="304800" y="152400"/>
            <a:ext cx="2396788" cy="2057399"/>
          </a:xfrm>
          <a:prstGeom prst="rect">
            <a:avLst/>
          </a:prstGeom>
        </p:spPr>
      </p:pic>
      <p:pic>
        <p:nvPicPr>
          <p:cNvPr id="7" name="Picture 6">
            <a:extLst>
              <a:ext uri="{FF2B5EF4-FFF2-40B4-BE49-F238E27FC236}">
                <a16:creationId xmlns:a16="http://schemas.microsoft.com/office/drawing/2014/main" id="{E2E5B075-C3CF-42CB-8E00-841909C0800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0915" y="304800"/>
            <a:ext cx="1882170" cy="1889639"/>
          </a:xfrm>
          <a:prstGeom prst="rect">
            <a:avLst/>
          </a:prstGeom>
        </p:spPr>
      </p:pic>
      <p:sp>
        <p:nvSpPr>
          <p:cNvPr id="11" name="TextBox 10">
            <a:extLst>
              <a:ext uri="{FF2B5EF4-FFF2-40B4-BE49-F238E27FC236}">
                <a16:creationId xmlns:a16="http://schemas.microsoft.com/office/drawing/2014/main" id="{81E892AC-F503-40E0-B475-D56DF1942BB9}"/>
              </a:ext>
            </a:extLst>
          </p:cNvPr>
          <p:cNvSpPr txBox="1"/>
          <p:nvPr/>
        </p:nvSpPr>
        <p:spPr>
          <a:xfrm>
            <a:off x="5715000" y="505127"/>
            <a:ext cx="5943600" cy="1672253"/>
          </a:xfrm>
          <a:prstGeom prst="rect">
            <a:avLst/>
          </a:prstGeom>
          <a:noFill/>
        </p:spPr>
        <p:txBody>
          <a:bodyPr wrap="square" rtlCol="0">
            <a:spAutoFit/>
          </a:bodyPr>
          <a:lstStyle/>
          <a:p>
            <a:pPr algn="ctr">
              <a:spcBef>
                <a:spcPts val="1200"/>
              </a:spcBef>
            </a:pPr>
            <a:r>
              <a:rPr lang="th-TH" sz="3200" dirty="0">
                <a:effectLst/>
                <a:latin typeface="Calibri" panose="020F0502020204030204" pitchFamily="34" charset="0"/>
                <a:ea typeface="Calibri" panose="020F0502020204030204" pitchFamily="34" charset="0"/>
                <a:cs typeface="Cordia New" panose="020B0304020202020204" pitchFamily="34" charset="-34"/>
              </a:rPr>
              <a:t>ทุนสนับสนุนระดับโลก (ปีโรตารี 2557-65) </a:t>
            </a:r>
            <a:endParaRPr lang="en-US" sz="3200" dirty="0">
              <a:effectLst/>
              <a:latin typeface="Calibri" panose="020F0502020204030204" pitchFamily="34" charset="0"/>
              <a:ea typeface="Calibri" panose="020F0502020204030204" pitchFamily="34" charset="0"/>
              <a:cs typeface="Cordia New" panose="020B0304020202020204" pitchFamily="34" charset="-34"/>
            </a:endParaRPr>
          </a:p>
          <a:p>
            <a:pPr algn="ctr">
              <a:lnSpc>
                <a:spcPts val="2500"/>
              </a:lnSpc>
              <a:spcBef>
                <a:spcPts val="600"/>
              </a:spcBef>
              <a:spcAft>
                <a:spcPts val="0"/>
              </a:spcAft>
            </a:pPr>
            <a:r>
              <a:rPr lang="th-TH" sz="2400" b="1" dirty="0">
                <a:solidFill>
                  <a:srgbClr val="901F93"/>
                </a:solidFill>
                <a:effectLst/>
                <a:latin typeface="Calibri" panose="020F0502020204030204" pitchFamily="34" charset="0"/>
                <a:ea typeface="Calibri" panose="020F0502020204030204" pitchFamily="34" charset="0"/>
                <a:cs typeface="Cordia New" panose="020B0304020202020204" pitchFamily="34" charset="-34"/>
              </a:rPr>
              <a:t>การให้ทุนรวมทั้งสิ้น 64.2 ล้านเหรียญ</a:t>
            </a:r>
            <a:endParaRPr lang="en-US" sz="2400" b="1" dirty="0">
              <a:solidFill>
                <a:srgbClr val="901F93"/>
              </a:solidFill>
              <a:effectLst/>
              <a:latin typeface="Calibri" panose="020F0502020204030204" pitchFamily="34" charset="0"/>
              <a:ea typeface="Calibri" panose="020F0502020204030204" pitchFamily="34" charset="0"/>
              <a:cs typeface="Cordia New" panose="020B0304020202020204" pitchFamily="34" charset="-34"/>
            </a:endParaRPr>
          </a:p>
          <a:p>
            <a:pPr algn="ctr">
              <a:lnSpc>
                <a:spcPts val="2500"/>
              </a:lnSpc>
            </a:pPr>
            <a:r>
              <a:rPr lang="th-TH" dirty="0">
                <a:solidFill>
                  <a:srgbClr val="901F93"/>
                </a:solidFill>
                <a:latin typeface="Cordia New" panose="020B0304020202020204" pitchFamily="34" charset="-34"/>
                <a:ea typeface="Arial Black" charset="0"/>
                <a:cs typeface="Cordia New" panose="020B0304020202020204" pitchFamily="34" charset="-34"/>
              </a:rPr>
              <a:t>864</a:t>
            </a:r>
            <a:r>
              <a:rPr lang="en-US" sz="2400" dirty="0">
                <a:solidFill>
                  <a:srgbClr val="901F93"/>
                </a:solidFill>
                <a:latin typeface="+mj-lt"/>
                <a:ea typeface="Arial Black" charset="0"/>
                <a:cs typeface="Arial Black" charset="0"/>
              </a:rPr>
              <a:t> </a:t>
            </a:r>
            <a:r>
              <a:rPr lang="th-TH" sz="2400" dirty="0">
                <a:solidFill>
                  <a:srgbClr val="901F93"/>
                </a:solidFill>
                <a:latin typeface="+mj-lt"/>
                <a:ea typeface="Arial Black" charset="0"/>
                <a:cs typeface="+mn-cs"/>
              </a:rPr>
              <a:t>ทุน</a:t>
            </a:r>
            <a:endParaRPr lang="en-US" dirty="0">
              <a:solidFill>
                <a:srgbClr val="901F93"/>
              </a:solidFill>
              <a:latin typeface="+mj-lt"/>
              <a:ea typeface="Arial Black" charset="0"/>
              <a:cs typeface="Arial Black" charset="0"/>
            </a:endParaRPr>
          </a:p>
          <a:p>
            <a:pPr algn="ctr"/>
            <a:endParaRPr lang="en-US" dirty="0">
              <a:solidFill>
                <a:srgbClr val="901F93"/>
              </a:solidFill>
              <a:latin typeface="+mj-lt"/>
              <a:ea typeface="Arial Black" charset="0"/>
              <a:cs typeface="Arial Black" charset="0"/>
            </a:endParaRPr>
          </a:p>
        </p:txBody>
      </p:sp>
      <p:sp>
        <p:nvSpPr>
          <p:cNvPr id="24" name="Rectangle 23">
            <a:extLst>
              <a:ext uri="{FF2B5EF4-FFF2-40B4-BE49-F238E27FC236}">
                <a16:creationId xmlns:a16="http://schemas.microsoft.com/office/drawing/2014/main" id="{D1E5E036-8AF5-43B8-8BE5-FD65A3C864AA}"/>
              </a:ext>
            </a:extLst>
          </p:cNvPr>
          <p:cNvSpPr/>
          <p:nvPr/>
        </p:nvSpPr>
        <p:spPr>
          <a:xfrm>
            <a:off x="10668000" y="2522610"/>
            <a:ext cx="1540101" cy="4335390"/>
          </a:xfrm>
          <a:prstGeom prst="rect">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EDA82A70-7434-473D-A8F5-A7D0C8074B81}"/>
              </a:ext>
            </a:extLst>
          </p:cNvPr>
          <p:cNvPicPr>
            <a:picLocks noChangeAspect="1"/>
          </p:cNvPicPr>
          <p:nvPr/>
        </p:nvPicPr>
        <p:blipFill>
          <a:blip r:embed="rId5" cstate="email">
            <a:alphaModFix amt="70000"/>
            <a:extLst>
              <a:ext uri="{28A0092B-C50C-407E-A947-70E740481C1C}">
                <a14:useLocalDpi xmlns:a14="http://schemas.microsoft.com/office/drawing/2010/main" val="0"/>
              </a:ext>
            </a:extLst>
          </a:blip>
          <a:stretch>
            <a:fillRect/>
          </a:stretch>
        </p:blipFill>
        <p:spPr>
          <a:xfrm>
            <a:off x="218386" y="3314700"/>
            <a:ext cx="2667000" cy="2667000"/>
          </a:xfrm>
          <a:prstGeom prst="rect">
            <a:avLst/>
          </a:prstGeom>
        </p:spPr>
      </p:pic>
      <p:pic>
        <p:nvPicPr>
          <p:cNvPr id="13" name="Picture 12">
            <a:extLst>
              <a:ext uri="{FF2B5EF4-FFF2-40B4-BE49-F238E27FC236}">
                <a16:creationId xmlns:a16="http://schemas.microsoft.com/office/drawing/2014/main" id="{92A91826-038F-4160-9F97-B0DD0B1A189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67496" y="3280022"/>
            <a:ext cx="2209007" cy="2736356"/>
          </a:xfrm>
          <a:prstGeom prst="rect">
            <a:avLst/>
          </a:prstGeom>
        </p:spPr>
      </p:pic>
      <p:sp>
        <p:nvSpPr>
          <p:cNvPr id="15" name="Subtitle 22">
            <a:extLst>
              <a:ext uri="{FF2B5EF4-FFF2-40B4-BE49-F238E27FC236}">
                <a16:creationId xmlns:a16="http://schemas.microsoft.com/office/drawing/2014/main" id="{D1F1DDEC-0BB1-4D16-8700-999298365E3B}"/>
              </a:ext>
            </a:extLst>
          </p:cNvPr>
          <p:cNvSpPr txBox="1">
            <a:spLocks/>
          </p:cNvSpPr>
          <p:nvPr/>
        </p:nvSpPr>
        <p:spPr>
          <a:xfrm>
            <a:off x="5946714" y="2522610"/>
            <a:ext cx="6026899" cy="3830264"/>
          </a:xfrm>
          <a:prstGeom prst="rect">
            <a:avLst/>
          </a:prstGeom>
        </p:spPr>
        <p:txBody>
          <a:bodyPr vert="horz" lIns="91440" tIns="45720" rIns="91440" bIns="45720" rtlCol="0">
            <a:normAutofit fontScale="25000" lnSpcReduction="20000"/>
          </a:bodyPr>
          <a:lstStyle>
            <a:lvl1pPr marL="0" indent="0" algn="l" defTabSz="685800" rtl="0" eaLnBrk="1" latinLnBrk="0" hangingPunct="1">
              <a:lnSpc>
                <a:spcPct val="90000"/>
              </a:lnSpc>
              <a:spcBef>
                <a:spcPts val="750"/>
              </a:spcBef>
              <a:buFont typeface="Arial" panose="020B0604020202020204" pitchFamily="34" charset="0"/>
              <a:buNone/>
              <a:defRPr sz="1650" kern="1200">
                <a:solidFill>
                  <a:srgbClr val="33333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7000"/>
              </a:lnSpc>
              <a:spcAft>
                <a:spcPts val="0"/>
              </a:spcAft>
            </a:pPr>
            <a:r>
              <a:rPr lang="th-TH" sz="12000" dirty="0">
                <a:effectLst/>
                <a:latin typeface="Calibri" panose="020F0502020204030204" pitchFamily="34" charset="0"/>
                <a:ea typeface="Calibri" panose="020F0502020204030204" pitchFamily="34" charset="0"/>
                <a:cs typeface="Cordia New" panose="020B0304020202020204" pitchFamily="34" charset="-34"/>
              </a:rPr>
              <a:t>เรื่องที่เน้นความสำคัญ</a:t>
            </a:r>
            <a:endParaRPr lang="en-US" sz="12000" dirty="0">
              <a:effectLst/>
              <a:latin typeface="Calibri" panose="020F0502020204030204" pitchFamily="34" charset="0"/>
              <a:ea typeface="Calibri" panose="020F0502020204030204" pitchFamily="34" charset="0"/>
              <a:cs typeface="Cordia New" panose="020B0304020202020204" pitchFamily="34" charset="-34"/>
            </a:endParaRPr>
          </a:p>
          <a:p>
            <a:pPr fontAlgn="auto">
              <a:lnSpc>
                <a:spcPct val="120000"/>
              </a:lnSpc>
              <a:spcAft>
                <a:spcPts val="0"/>
              </a:spcAft>
            </a:pPr>
            <a:r>
              <a:rPr lang="th-TH" sz="12000" b="1" dirty="0">
                <a:effectLst/>
                <a:latin typeface="Calibri" panose="020F0502020204030204" pitchFamily="34" charset="0"/>
                <a:ea typeface="Calibri" panose="020F0502020204030204" pitchFamily="34" charset="0"/>
                <a:cs typeface="Cordia New" panose="020B0304020202020204" pitchFamily="34" charset="-34"/>
              </a:rPr>
              <a:t>ปรับปรุงสุขภาพของแม่ และลดการเสียชีวิตของเด็กอายุต่ำกว่า 5 ขวบ</a:t>
            </a:r>
            <a:endParaRPr lang="en-US" sz="6200" b="1" dirty="0">
              <a:solidFill>
                <a:schemeClr val="tx1"/>
              </a:solidFill>
            </a:endParaRPr>
          </a:p>
          <a:p>
            <a:pPr marL="285750" indent="-285750">
              <a:lnSpc>
                <a:spcPct val="107000"/>
              </a:lnSpc>
              <a:spcAft>
                <a:spcPts val="800"/>
              </a:spcAft>
              <a:buFont typeface="Arial" panose="020B0604020202020204" pitchFamily="34" charset="0"/>
              <a:buChar char="•"/>
            </a:pPr>
            <a:r>
              <a:rPr lang="th-TH" sz="7400" dirty="0">
                <a:effectLst/>
                <a:latin typeface="Calibri" panose="020F0502020204030204" pitchFamily="34" charset="0"/>
                <a:ea typeface="Calibri" panose="020F0502020204030204" pitchFamily="34" charset="0"/>
                <a:cs typeface="Cordia New" panose="020B0304020202020204" pitchFamily="34" charset="-34"/>
              </a:rPr>
              <a:t>ลดอัตราการเสียชีวิตของทารกแรกเกิด</a:t>
            </a:r>
            <a:endParaRPr lang="en-US" sz="7400" dirty="0">
              <a:effectLst/>
              <a:latin typeface="Calibri" panose="020F0502020204030204" pitchFamily="34" charset="0"/>
              <a:ea typeface="Calibri" panose="020F0502020204030204" pitchFamily="34" charset="0"/>
              <a:cs typeface="Cordia New" panose="020B0304020202020204" pitchFamily="34" charset="-34"/>
            </a:endParaRPr>
          </a:p>
          <a:p>
            <a:pPr marL="285750" indent="-285750">
              <a:lnSpc>
                <a:spcPct val="107000"/>
              </a:lnSpc>
              <a:spcAft>
                <a:spcPts val="800"/>
              </a:spcAft>
              <a:buFont typeface="Arial" panose="020B0604020202020204" pitchFamily="34" charset="0"/>
              <a:buChar char="•"/>
            </a:pPr>
            <a:r>
              <a:rPr lang="th-TH" sz="7400" dirty="0">
                <a:effectLst/>
                <a:latin typeface="Calibri" panose="020F0502020204030204" pitchFamily="34" charset="0"/>
                <a:ea typeface="Calibri" panose="020F0502020204030204" pitchFamily="34" charset="0"/>
                <a:cs typeface="Cordia New" panose="020B0304020202020204" pitchFamily="34" charset="-34"/>
              </a:rPr>
              <a:t>ลดอัตราการเสียชีวิตและการเจ็บป่วยของเด็กอายุต่ำกว่า 5 ขวบ</a:t>
            </a:r>
            <a:endParaRPr lang="en-US" sz="7400" dirty="0">
              <a:effectLst/>
              <a:latin typeface="Calibri" panose="020F0502020204030204" pitchFamily="34" charset="0"/>
              <a:ea typeface="Calibri" panose="020F0502020204030204" pitchFamily="34" charset="0"/>
              <a:cs typeface="Cordia New" panose="020B0304020202020204" pitchFamily="34" charset="-34"/>
            </a:endParaRPr>
          </a:p>
          <a:p>
            <a:pPr marL="285750" indent="-285750">
              <a:lnSpc>
                <a:spcPct val="107000"/>
              </a:lnSpc>
              <a:spcAft>
                <a:spcPts val="800"/>
              </a:spcAft>
              <a:buFont typeface="Arial" panose="020B0604020202020204" pitchFamily="34" charset="0"/>
              <a:buChar char="•"/>
            </a:pPr>
            <a:r>
              <a:rPr lang="th-TH" sz="7400" dirty="0">
                <a:effectLst/>
                <a:latin typeface="Calibri" panose="020F0502020204030204" pitchFamily="34" charset="0"/>
                <a:ea typeface="Calibri" panose="020F0502020204030204" pitchFamily="34" charset="0"/>
                <a:cs typeface="Cordia New" panose="020B0304020202020204" pitchFamily="34" charset="-34"/>
              </a:rPr>
              <a:t>ลดอัตราการเสียชีวิตและการเจ็บป่วยของแม่</a:t>
            </a:r>
            <a:endParaRPr lang="en-US" sz="7400" dirty="0">
              <a:effectLst/>
              <a:latin typeface="Calibri" panose="020F0502020204030204" pitchFamily="34" charset="0"/>
              <a:ea typeface="Calibri" panose="020F0502020204030204" pitchFamily="34" charset="0"/>
              <a:cs typeface="Cordia New" panose="020B0304020202020204" pitchFamily="34" charset="-34"/>
            </a:endParaRPr>
          </a:p>
          <a:p>
            <a:pPr marL="285750" indent="-285750">
              <a:lnSpc>
                <a:spcPct val="107000"/>
              </a:lnSpc>
              <a:spcAft>
                <a:spcPts val="800"/>
              </a:spcAft>
              <a:buFont typeface="Arial" panose="020B0604020202020204" pitchFamily="34" charset="0"/>
              <a:buChar char="•"/>
            </a:pPr>
            <a:r>
              <a:rPr lang="th-TH" sz="7400" dirty="0">
                <a:effectLst/>
                <a:latin typeface="Calibri" panose="020F0502020204030204" pitchFamily="34" charset="0"/>
                <a:ea typeface="Calibri" panose="020F0502020204030204" pitchFamily="34" charset="0"/>
                <a:cs typeface="Cordia New" panose="020B0304020202020204" pitchFamily="34" charset="-34"/>
              </a:rPr>
              <a:t>ปรับปรุงการเข้าถึงบริการทางการแพทย์ที่สำคัญ เจ้าหน้าที่อนามัยในชุมชนที่ได้รับการอบรม และผู้ให้บริการด้านดูแลสุขภาพ</a:t>
            </a:r>
            <a:endParaRPr lang="en-US" sz="7400" dirty="0">
              <a:effectLst/>
              <a:latin typeface="Calibri" panose="020F0502020204030204" pitchFamily="34" charset="0"/>
              <a:ea typeface="Calibri" panose="020F0502020204030204" pitchFamily="34" charset="0"/>
              <a:cs typeface="Cordia New" panose="020B0304020202020204" pitchFamily="34" charset="-34"/>
            </a:endParaRPr>
          </a:p>
          <a:p>
            <a:pPr marL="285750" indent="-285750">
              <a:lnSpc>
                <a:spcPct val="107000"/>
              </a:lnSpc>
              <a:spcAft>
                <a:spcPts val="800"/>
              </a:spcAft>
              <a:buFont typeface="Arial" panose="020B0604020202020204" pitchFamily="34" charset="0"/>
              <a:buChar char="•"/>
            </a:pPr>
            <a:r>
              <a:rPr lang="th-TH" sz="7400" dirty="0">
                <a:effectLst/>
                <a:latin typeface="Calibri" panose="020F0502020204030204" pitchFamily="34" charset="0"/>
                <a:ea typeface="Calibri" panose="020F0502020204030204" pitchFamily="34" charset="0"/>
                <a:cs typeface="Cordia New" panose="020B0304020202020204" pitchFamily="34" charset="-34"/>
              </a:rPr>
              <a:t>ให้ทุนการศึกษาระดับบัณฑิตวิทยาลัยแก่ผู้มีวิชาชีพที่มีจิตสำนึกในอาชีพที่เกี่ยวกับสุขภาพของแม่และเด็ก</a:t>
            </a:r>
            <a:endParaRPr lang="en-US" sz="74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615794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th-TH" sz="4400" b="1" dirty="0">
                <a:effectLst/>
                <a:latin typeface="Calibri" panose="020F0502020204030204" pitchFamily="34" charset="0"/>
                <a:ea typeface="Calibri" panose="020F0502020204030204" pitchFamily="34" charset="0"/>
                <a:cs typeface="Cordia New" panose="020B0304020202020204" pitchFamily="34" charset="-34"/>
              </a:rPr>
              <a:t>ประเภทของโครงการสุขภาพแม่และเด็กซึ่งเป็นที่นิยม </a:t>
            </a:r>
            <a:endParaRPr lang="en-US" sz="44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Content Placeholder 2"/>
          <p:cNvSpPr txBox="1">
            <a:spLocks/>
          </p:cNvSpPr>
          <p:nvPr/>
        </p:nvSpPr>
        <p:spPr>
          <a:xfrm>
            <a:off x="977308" y="2151890"/>
            <a:ext cx="10376492" cy="409650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Bef>
                <a:spcPts val="2400"/>
              </a:spcBef>
              <a:spcAft>
                <a:spcPts val="2400"/>
              </a:spcAft>
            </a:pPr>
            <a:r>
              <a:rPr lang="th-TH" sz="3600" dirty="0">
                <a:effectLst/>
                <a:latin typeface="Calibri" panose="020F0502020204030204" pitchFamily="34" charset="0"/>
                <a:ea typeface="Calibri" panose="020F0502020204030204" pitchFamily="34" charset="0"/>
                <a:cs typeface="Cordia New" panose="020B0304020202020204" pitchFamily="34" charset="-34"/>
              </a:rPr>
              <a:t>เครื่องมือแพทย์ / รถพยาบาล </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Bef>
                <a:spcPts val="2400"/>
              </a:spcBef>
              <a:spcAft>
                <a:spcPts val="2400"/>
              </a:spcAft>
            </a:pPr>
            <a:r>
              <a:rPr lang="th-TH" sz="3600" dirty="0">
                <a:effectLst/>
                <a:latin typeface="Calibri" panose="020F0502020204030204" pitchFamily="34" charset="0"/>
                <a:ea typeface="Calibri" panose="020F0502020204030204" pitchFamily="34" charset="0"/>
                <a:cs typeface="Cordia New" panose="020B0304020202020204" pitchFamily="34" charset="-34"/>
              </a:rPr>
              <a:t>ห้องไอซียูผู้ป่วยแรกเกิด</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Bef>
                <a:spcPts val="2400"/>
              </a:spcBef>
              <a:spcAft>
                <a:spcPts val="2400"/>
              </a:spcAft>
            </a:pPr>
            <a:r>
              <a:rPr lang="th-TH" sz="3600" dirty="0">
                <a:effectLst/>
                <a:latin typeface="Calibri" panose="020F0502020204030204" pitchFamily="34" charset="0"/>
                <a:ea typeface="Calibri" panose="020F0502020204030204" pitchFamily="34" charset="0"/>
                <a:cs typeface="Cordia New" panose="020B0304020202020204" pitchFamily="34" charset="-34"/>
              </a:rPr>
              <a:t>โรงพยาบาลหรือคลินิกที่ให้การสนับสนุนธนาคารน้ำนม</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a:p>
            <a:pPr marL="0" marR="0" lvl="0" indent="0" algn="l" defTabSz="1219170" rtl="0" eaLnBrk="1" fontAlgn="auto" latinLnBrk="0" hangingPunct="1">
              <a:lnSpc>
                <a:spcPct val="90000"/>
              </a:lnSpc>
              <a:spcBef>
                <a:spcPts val="1333"/>
              </a:spcBef>
              <a:spcAft>
                <a:spcPts val="0"/>
              </a:spcAft>
              <a:buClrTx/>
              <a:buSzTx/>
              <a:buNone/>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50888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normAutofit/>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 New" panose="020B0304020202020204" pitchFamily="34" charset="-34"/>
              </a:rPr>
              <a:t>แนวทางสำหรับเรื่องที่เน้นความสำคัญ</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70B74772-2FDC-B25F-53F8-13017CCD3ED2}"/>
              </a:ext>
            </a:extLst>
          </p:cNvPr>
          <p:cNvPicPr>
            <a:picLocks noChangeAspect="1"/>
          </p:cNvPicPr>
          <p:nvPr/>
        </p:nvPicPr>
        <p:blipFill>
          <a:blip r:embed="rId4"/>
          <a:stretch>
            <a:fillRect/>
          </a:stretch>
        </p:blipFill>
        <p:spPr>
          <a:xfrm>
            <a:off x="456660" y="1730241"/>
            <a:ext cx="2630465"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7" name="Picture 16">
            <a:extLst>
              <a:ext uri="{FF2B5EF4-FFF2-40B4-BE49-F238E27FC236}">
                <a16:creationId xmlns:a16="http://schemas.microsoft.com/office/drawing/2014/main" id="{A3A9919B-7405-E165-70C1-5359235D3D01}"/>
              </a:ext>
            </a:extLst>
          </p:cNvPr>
          <p:cNvPicPr>
            <a:picLocks noChangeAspect="1"/>
          </p:cNvPicPr>
          <p:nvPr/>
        </p:nvPicPr>
        <p:blipFill>
          <a:blip r:embed="rId5"/>
          <a:stretch>
            <a:fillRect/>
          </a:stretch>
        </p:blipFill>
        <p:spPr>
          <a:xfrm>
            <a:off x="1692833" y="1917948"/>
            <a:ext cx="2630245"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9" name="Picture 18">
            <a:extLst>
              <a:ext uri="{FF2B5EF4-FFF2-40B4-BE49-F238E27FC236}">
                <a16:creationId xmlns:a16="http://schemas.microsoft.com/office/drawing/2014/main" id="{CC353E7B-7B4B-E413-EBCF-45328C7FC03A}"/>
              </a:ext>
            </a:extLst>
          </p:cNvPr>
          <p:cNvPicPr>
            <a:picLocks noChangeAspect="1"/>
          </p:cNvPicPr>
          <p:nvPr/>
        </p:nvPicPr>
        <p:blipFill>
          <a:blip r:embed="rId6"/>
          <a:stretch>
            <a:fillRect/>
          </a:stretch>
        </p:blipFill>
        <p:spPr>
          <a:xfrm>
            <a:off x="2963535" y="2105655"/>
            <a:ext cx="2595716"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2" name="Picture 11">
            <a:extLst>
              <a:ext uri="{FF2B5EF4-FFF2-40B4-BE49-F238E27FC236}">
                <a16:creationId xmlns:a16="http://schemas.microsoft.com/office/drawing/2014/main" id="{49519FCB-3B2F-6A43-3B9A-66B3055EE596}"/>
              </a:ext>
            </a:extLst>
          </p:cNvPr>
          <p:cNvPicPr>
            <a:picLocks noChangeAspect="1"/>
          </p:cNvPicPr>
          <p:nvPr/>
        </p:nvPicPr>
        <p:blipFill>
          <a:blip r:embed="rId7"/>
          <a:stretch>
            <a:fillRect/>
          </a:stretch>
        </p:blipFill>
        <p:spPr>
          <a:xfrm>
            <a:off x="4584884" y="2357466"/>
            <a:ext cx="2607240" cy="3657600"/>
          </a:xfrm>
          <a:prstGeom prst="rect">
            <a:avLst/>
          </a:prstGeom>
          <a:ln>
            <a:solidFill>
              <a:srgbClr val="BCBDC0"/>
            </a:solidFill>
          </a:ln>
          <a:effectLst>
            <a:outerShdw blurRad="50800" dist="38100" dir="2700000" algn="tl" rotWithShape="0">
              <a:srgbClr val="BCBDC0">
                <a:alpha val="40000"/>
              </a:srgbClr>
            </a:outerShdw>
          </a:effectLst>
        </p:spPr>
      </p:pic>
      <p:pic>
        <p:nvPicPr>
          <p:cNvPr id="21" name="Picture 20">
            <a:extLst>
              <a:ext uri="{FF2B5EF4-FFF2-40B4-BE49-F238E27FC236}">
                <a16:creationId xmlns:a16="http://schemas.microsoft.com/office/drawing/2014/main" id="{F00B0F7F-9CF2-49B2-7587-5F6A2CE8E17F}"/>
              </a:ext>
            </a:extLst>
          </p:cNvPr>
          <p:cNvPicPr>
            <a:picLocks noChangeAspect="1"/>
          </p:cNvPicPr>
          <p:nvPr/>
        </p:nvPicPr>
        <p:blipFill>
          <a:blip r:embed="rId8"/>
          <a:stretch>
            <a:fillRect/>
          </a:stretch>
        </p:blipFill>
        <p:spPr>
          <a:xfrm>
            <a:off x="6007716" y="2541348"/>
            <a:ext cx="2654710"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4" name="Picture 13">
            <a:extLst>
              <a:ext uri="{FF2B5EF4-FFF2-40B4-BE49-F238E27FC236}">
                <a16:creationId xmlns:a16="http://schemas.microsoft.com/office/drawing/2014/main" id="{B4CC9CCE-2FE4-1F1A-B56A-FBE89DD74854}"/>
              </a:ext>
            </a:extLst>
          </p:cNvPr>
          <p:cNvPicPr>
            <a:picLocks noChangeAspect="1"/>
          </p:cNvPicPr>
          <p:nvPr/>
        </p:nvPicPr>
        <p:blipFill>
          <a:blip r:embed="rId9"/>
          <a:stretch>
            <a:fillRect/>
          </a:stretch>
        </p:blipFill>
        <p:spPr>
          <a:xfrm>
            <a:off x="7505475" y="2773757"/>
            <a:ext cx="2653237" cy="3657600"/>
          </a:xfrm>
          <a:prstGeom prst="rect">
            <a:avLst/>
          </a:prstGeom>
          <a:ln>
            <a:solidFill>
              <a:srgbClr val="BCBDC0"/>
            </a:solidFill>
          </a:ln>
          <a:effectLst>
            <a:outerShdw blurRad="50800" dist="38100" dir="2700000" algn="tl" rotWithShape="0">
              <a:srgbClr val="BCBDC0">
                <a:alpha val="40000"/>
              </a:srgbClr>
            </a:outerShdw>
          </a:effectLst>
        </p:spPr>
      </p:pic>
      <p:pic>
        <p:nvPicPr>
          <p:cNvPr id="23" name="Picture 22">
            <a:extLst>
              <a:ext uri="{FF2B5EF4-FFF2-40B4-BE49-F238E27FC236}">
                <a16:creationId xmlns:a16="http://schemas.microsoft.com/office/drawing/2014/main" id="{AA912BD8-5BA0-4F77-436A-4786368D2A44}"/>
              </a:ext>
            </a:extLst>
          </p:cNvPr>
          <p:cNvPicPr>
            <a:picLocks noChangeAspect="1"/>
          </p:cNvPicPr>
          <p:nvPr/>
        </p:nvPicPr>
        <p:blipFill>
          <a:blip r:embed="rId10"/>
          <a:stretch>
            <a:fillRect/>
          </a:stretch>
        </p:blipFill>
        <p:spPr>
          <a:xfrm>
            <a:off x="9138547" y="2958997"/>
            <a:ext cx="2593474" cy="3657600"/>
          </a:xfrm>
          <a:prstGeom prst="rect">
            <a:avLst/>
          </a:prstGeom>
          <a:ln>
            <a:solidFill>
              <a:srgbClr val="BCBDC0"/>
            </a:solidFill>
          </a:ln>
          <a:effectLst>
            <a:outerShdw blurRad="50800" dist="38100" dir="2700000" algn="tl" rotWithShape="0">
              <a:srgbClr val="BCBDC0">
                <a:alpha val="40000"/>
              </a:srgbClr>
            </a:outerShdw>
          </a:effectLst>
        </p:spPr>
      </p:pic>
    </p:spTree>
    <p:custDataLst>
      <p:tags r:id="rId1"/>
    </p:custDataLst>
    <p:extLst>
      <p:ext uri="{BB962C8B-B14F-4D97-AF65-F5344CB8AC3E}">
        <p14:creationId xmlns:p14="http://schemas.microsoft.com/office/powerpoint/2010/main" val="365123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5044" b="15044"/>
          <a:stretch/>
        </p:blipFill>
        <p:spPr>
          <a:xfrm>
            <a:off x="20" y="2"/>
            <a:ext cx="12191980" cy="5689598"/>
          </a:xfrm>
          <a:noFill/>
        </p:spPr>
      </p:pic>
      <p:sp>
        <p:nvSpPr>
          <p:cNvPr id="24" name="Text Placeholder 23"/>
          <p:cNvSpPr>
            <a:spLocks noGrp="1"/>
          </p:cNvSpPr>
          <p:nvPr>
            <p:ph type="body" sz="quarter" idx="14"/>
          </p:nvPr>
        </p:nvSpPr>
        <p:spPr>
          <a:xfrm>
            <a:off x="296334" y="5943600"/>
            <a:ext cx="9733039" cy="635000"/>
          </a:xfrm>
          <a:ln>
            <a:noFill/>
          </a:ln>
        </p:spPr>
        <p:txBody>
          <a:bodyPr>
            <a:noAutofit/>
          </a:bodyPr>
          <a:lstStyle/>
          <a:p>
            <a:pPr>
              <a:lnSpc>
                <a:spcPct val="107000"/>
              </a:lnSpc>
              <a:spcAft>
                <a:spcPts val="800"/>
              </a:spcAft>
            </a:pPr>
            <a:r>
              <a:rPr lang="th-TH" sz="4400" b="1" dirty="0">
                <a:solidFill>
                  <a:srgbClr val="F7A81B"/>
                </a:solidFill>
                <a:effectLst/>
                <a:latin typeface="Calibri" panose="020F0502020204030204" pitchFamily="34" charset="0"/>
                <a:ea typeface="Calibri" panose="020F0502020204030204" pitchFamily="34" charset="0"/>
                <a:cs typeface="Cordia New" panose="020B0304020202020204" pitchFamily="34" charset="-34"/>
              </a:rPr>
              <a:t>การสร้างเสริมสันติภาพและการป้องกันความขัดแย้ง</a:t>
            </a:r>
            <a:endParaRPr lang="en-US" sz="4400" dirty="0">
              <a:solidFill>
                <a:srgbClr val="F7A81B"/>
              </a:solidFill>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59287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Stored Data 18">
            <a:extLst>
              <a:ext uri="{FF2B5EF4-FFF2-40B4-BE49-F238E27FC236}">
                <a16:creationId xmlns:a16="http://schemas.microsoft.com/office/drawing/2014/main" id="{1DB4512D-220D-4625-8136-F36F4A997862}"/>
              </a:ext>
            </a:extLst>
          </p:cNvPr>
          <p:cNvSpPr/>
          <p:nvPr/>
        </p:nvSpPr>
        <p:spPr>
          <a:xfrm>
            <a:off x="2971800" y="2522610"/>
            <a:ext cx="9341636" cy="4335390"/>
          </a:xfrm>
          <a:prstGeom prst="flowChartOnlineStorage">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022BFC5-245F-4CC0-8AC3-0A0386ABE81B}"/>
              </a:ext>
            </a:extLst>
          </p:cNvPr>
          <p:cNvGrpSpPr/>
          <p:nvPr/>
        </p:nvGrpSpPr>
        <p:grpSpPr>
          <a:xfrm>
            <a:off x="2971800" y="-10886"/>
            <a:ext cx="9236301" cy="2533496"/>
            <a:chOff x="2971800" y="-10886"/>
            <a:chExt cx="9236301" cy="2906486"/>
          </a:xfrm>
        </p:grpSpPr>
        <p:sp>
          <p:nvSpPr>
            <p:cNvPr id="22" name="Rectangle 21">
              <a:extLst>
                <a:ext uri="{FF2B5EF4-FFF2-40B4-BE49-F238E27FC236}">
                  <a16:creationId xmlns:a16="http://schemas.microsoft.com/office/drawing/2014/main" id="{FF96B81E-8FFE-4BD9-93F2-2BF6630337CE}"/>
                </a:ext>
              </a:extLst>
            </p:cNvPr>
            <p:cNvSpPr/>
            <p:nvPr/>
          </p:nvSpPr>
          <p:spPr>
            <a:xfrm>
              <a:off x="10515600" y="-10886"/>
              <a:ext cx="1692501" cy="2906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isplay 3">
              <a:extLst>
                <a:ext uri="{FF2B5EF4-FFF2-40B4-BE49-F238E27FC236}">
                  <a16:creationId xmlns:a16="http://schemas.microsoft.com/office/drawing/2014/main" id="{283B19AC-8640-4A88-8540-11E601BCDBAD}"/>
                </a:ext>
              </a:extLst>
            </p:cNvPr>
            <p:cNvSpPr/>
            <p:nvPr/>
          </p:nvSpPr>
          <p:spPr>
            <a:xfrm>
              <a:off x="2971800" y="-10886"/>
              <a:ext cx="9220200" cy="2906486"/>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Logo&#10;&#10;Description automatically generated">
            <a:extLst>
              <a:ext uri="{FF2B5EF4-FFF2-40B4-BE49-F238E27FC236}">
                <a16:creationId xmlns:a16="http://schemas.microsoft.com/office/drawing/2014/main" id="{D61AE31D-17EE-498B-A9A9-4C1F85FAD48F}"/>
              </a:ext>
            </a:extLst>
          </p:cNvPr>
          <p:cNvPicPr>
            <a:picLocks noChangeAspect="1"/>
          </p:cNvPicPr>
          <p:nvPr/>
        </p:nvPicPr>
        <p:blipFill>
          <a:blip r:embed="rId3" cstate="email">
            <a:alphaModFix amt="70000"/>
            <a:extLst>
              <a:ext uri="{28A0092B-C50C-407E-A947-70E740481C1C}">
                <a14:useLocalDpi xmlns:a14="http://schemas.microsoft.com/office/drawing/2010/main" val="0"/>
              </a:ext>
            </a:extLst>
          </a:blip>
          <a:stretch>
            <a:fillRect/>
          </a:stretch>
        </p:blipFill>
        <p:spPr>
          <a:xfrm>
            <a:off x="304800" y="152400"/>
            <a:ext cx="2396788" cy="2057399"/>
          </a:xfrm>
          <a:prstGeom prst="rect">
            <a:avLst/>
          </a:prstGeom>
        </p:spPr>
      </p:pic>
      <p:pic>
        <p:nvPicPr>
          <p:cNvPr id="7" name="Picture 6">
            <a:extLst>
              <a:ext uri="{FF2B5EF4-FFF2-40B4-BE49-F238E27FC236}">
                <a16:creationId xmlns:a16="http://schemas.microsoft.com/office/drawing/2014/main" id="{E2E5B075-C3CF-42CB-8E00-841909C0800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0915" y="304800"/>
            <a:ext cx="1882170" cy="1889639"/>
          </a:xfrm>
          <a:prstGeom prst="rect">
            <a:avLst/>
          </a:prstGeom>
        </p:spPr>
      </p:pic>
      <p:sp>
        <p:nvSpPr>
          <p:cNvPr id="11" name="TextBox 10">
            <a:extLst>
              <a:ext uri="{FF2B5EF4-FFF2-40B4-BE49-F238E27FC236}">
                <a16:creationId xmlns:a16="http://schemas.microsoft.com/office/drawing/2014/main" id="{81E892AC-F503-40E0-B475-D56DF1942BB9}"/>
              </a:ext>
            </a:extLst>
          </p:cNvPr>
          <p:cNvSpPr txBox="1"/>
          <p:nvPr/>
        </p:nvSpPr>
        <p:spPr>
          <a:xfrm>
            <a:off x="5715000" y="505127"/>
            <a:ext cx="5943600" cy="1672253"/>
          </a:xfrm>
          <a:prstGeom prst="rect">
            <a:avLst/>
          </a:prstGeom>
          <a:noFill/>
        </p:spPr>
        <p:txBody>
          <a:bodyPr wrap="square" rtlCol="0">
            <a:spAutoFit/>
          </a:bodyPr>
          <a:lstStyle/>
          <a:p>
            <a:pPr algn="ctr">
              <a:spcBef>
                <a:spcPts val="1200"/>
              </a:spcBef>
            </a:pPr>
            <a:r>
              <a:rPr lang="th-TH" sz="3200" dirty="0">
                <a:effectLst/>
                <a:latin typeface="Calibri" panose="020F0502020204030204" pitchFamily="34" charset="0"/>
                <a:ea typeface="Calibri" panose="020F0502020204030204" pitchFamily="34" charset="0"/>
                <a:cs typeface="Cordia New" panose="020B0304020202020204" pitchFamily="34" charset="-34"/>
              </a:rPr>
              <a:t>ทุนสนับสนุนระดับโลก (ปีโรตารี 2557-65) </a:t>
            </a:r>
            <a:endParaRPr lang="en-US" sz="3200" dirty="0">
              <a:effectLst/>
              <a:latin typeface="Calibri" panose="020F0502020204030204" pitchFamily="34" charset="0"/>
              <a:ea typeface="Calibri" panose="020F0502020204030204" pitchFamily="34" charset="0"/>
              <a:cs typeface="Cordia New" panose="020B0304020202020204" pitchFamily="34" charset="-34"/>
            </a:endParaRPr>
          </a:p>
          <a:p>
            <a:pPr algn="ctr">
              <a:lnSpc>
                <a:spcPts val="2500"/>
              </a:lnSpc>
              <a:spcBef>
                <a:spcPts val="600"/>
              </a:spcBef>
              <a:spcAft>
                <a:spcPts val="0"/>
              </a:spcAft>
            </a:pPr>
            <a:r>
              <a:rPr lang="th-TH" sz="2400" b="1" dirty="0">
                <a:solidFill>
                  <a:srgbClr val="0069C8"/>
                </a:solidFill>
                <a:effectLst/>
                <a:latin typeface="Calibri" panose="020F0502020204030204" pitchFamily="34" charset="0"/>
                <a:ea typeface="Calibri" panose="020F0502020204030204" pitchFamily="34" charset="0"/>
                <a:cs typeface="Cordia New" panose="020B0304020202020204" pitchFamily="34" charset="-34"/>
              </a:rPr>
              <a:t>การให้ทุนรวมทั้งสิ้น 33.2 ล้านเหรียญ</a:t>
            </a:r>
            <a:endParaRPr lang="en-US" sz="2400" b="1" dirty="0">
              <a:solidFill>
                <a:srgbClr val="0069C8"/>
              </a:solidFill>
              <a:effectLst/>
              <a:latin typeface="Calibri" panose="020F0502020204030204" pitchFamily="34" charset="0"/>
              <a:ea typeface="Calibri" panose="020F0502020204030204" pitchFamily="34" charset="0"/>
              <a:cs typeface="Cordia New" panose="020B0304020202020204" pitchFamily="34" charset="-34"/>
            </a:endParaRPr>
          </a:p>
          <a:p>
            <a:pPr algn="ctr">
              <a:lnSpc>
                <a:spcPts val="2500"/>
              </a:lnSpc>
            </a:pPr>
            <a:r>
              <a:rPr lang="th-TH" dirty="0">
                <a:solidFill>
                  <a:srgbClr val="0069C8"/>
                </a:solidFill>
                <a:latin typeface="Cordia New" panose="020B0304020202020204" pitchFamily="34" charset="-34"/>
                <a:ea typeface="Arial Black" charset="0"/>
                <a:cs typeface="Cordia New" panose="020B0304020202020204" pitchFamily="34" charset="-34"/>
              </a:rPr>
              <a:t>708 </a:t>
            </a:r>
            <a:r>
              <a:rPr lang="th-TH" sz="2400" dirty="0">
                <a:solidFill>
                  <a:srgbClr val="0069C8"/>
                </a:solidFill>
                <a:latin typeface="+mj-lt"/>
                <a:ea typeface="Arial Black" charset="0"/>
                <a:cs typeface="+mn-cs"/>
              </a:rPr>
              <a:t>ทุน</a:t>
            </a:r>
            <a:endParaRPr lang="en-US" sz="2400" dirty="0">
              <a:solidFill>
                <a:srgbClr val="0069C8"/>
              </a:solidFill>
              <a:latin typeface="+mj-lt"/>
              <a:ea typeface="Arial Black" charset="0"/>
              <a:cs typeface="+mn-cs"/>
            </a:endParaRPr>
          </a:p>
          <a:p>
            <a:pPr algn="ctr"/>
            <a:endParaRPr lang="en-US" dirty="0">
              <a:solidFill>
                <a:srgbClr val="0069C8"/>
              </a:solidFill>
              <a:latin typeface="+mj-lt"/>
              <a:ea typeface="Arial Black" charset="0"/>
              <a:cs typeface="Arial Black" charset="0"/>
            </a:endParaRPr>
          </a:p>
        </p:txBody>
      </p:sp>
      <p:sp>
        <p:nvSpPr>
          <p:cNvPr id="24" name="Rectangle 23">
            <a:extLst>
              <a:ext uri="{FF2B5EF4-FFF2-40B4-BE49-F238E27FC236}">
                <a16:creationId xmlns:a16="http://schemas.microsoft.com/office/drawing/2014/main" id="{D1E5E036-8AF5-43B8-8BE5-FD65A3C864AA}"/>
              </a:ext>
            </a:extLst>
          </p:cNvPr>
          <p:cNvSpPr/>
          <p:nvPr/>
        </p:nvSpPr>
        <p:spPr>
          <a:xfrm>
            <a:off x="10668000" y="2522610"/>
            <a:ext cx="1540101" cy="4335390"/>
          </a:xfrm>
          <a:prstGeom prst="rect">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7A5F4B5-0C6F-4C7C-96D3-3DAAA9B6843A}"/>
              </a:ext>
            </a:extLst>
          </p:cNvPr>
          <p:cNvPicPr>
            <a:picLocks noChangeAspect="1"/>
          </p:cNvPicPr>
          <p:nvPr/>
        </p:nvPicPr>
        <p:blipFill>
          <a:blip r:embed="rId5" cstate="email">
            <a:alphaModFix amt="70000"/>
            <a:extLst>
              <a:ext uri="{28A0092B-C50C-407E-A947-70E740481C1C}">
                <a14:useLocalDpi xmlns:a14="http://schemas.microsoft.com/office/drawing/2010/main" val="0"/>
              </a:ext>
            </a:extLst>
          </a:blip>
          <a:stretch>
            <a:fillRect/>
          </a:stretch>
        </p:blipFill>
        <p:spPr>
          <a:xfrm>
            <a:off x="291593" y="3280022"/>
            <a:ext cx="2431556" cy="2431556"/>
          </a:xfrm>
          <a:prstGeom prst="rect">
            <a:avLst/>
          </a:prstGeom>
        </p:spPr>
      </p:pic>
      <p:pic>
        <p:nvPicPr>
          <p:cNvPr id="15" name="Picture 14" descr="Logo, company name&#10;&#10;Description automatically generated">
            <a:extLst>
              <a:ext uri="{FF2B5EF4-FFF2-40B4-BE49-F238E27FC236}">
                <a16:creationId xmlns:a16="http://schemas.microsoft.com/office/drawing/2014/main" id="{31144FEE-43F9-4D62-8B02-1AF82267719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276600" y="3398615"/>
            <a:ext cx="1800118" cy="2198311"/>
          </a:xfrm>
          <a:prstGeom prst="rect">
            <a:avLst/>
          </a:prstGeom>
        </p:spPr>
      </p:pic>
      <p:sp>
        <p:nvSpPr>
          <p:cNvPr id="13" name="Subtitle 22">
            <a:extLst>
              <a:ext uri="{FF2B5EF4-FFF2-40B4-BE49-F238E27FC236}">
                <a16:creationId xmlns:a16="http://schemas.microsoft.com/office/drawing/2014/main" id="{7A17050D-9B31-46F1-95BC-8ED8369871A5}"/>
              </a:ext>
            </a:extLst>
          </p:cNvPr>
          <p:cNvSpPr txBox="1">
            <a:spLocks/>
          </p:cNvSpPr>
          <p:nvPr/>
        </p:nvSpPr>
        <p:spPr>
          <a:xfrm>
            <a:off x="5181600" y="2590800"/>
            <a:ext cx="6931918" cy="4327369"/>
          </a:xfrm>
          <a:prstGeom prst="rect">
            <a:avLst/>
          </a:prstGeom>
        </p:spPr>
        <p:txBody>
          <a:bodyPr vert="horz" lIns="91440" tIns="45720" rIns="91440" bIns="45720" rtlCol="0">
            <a:normAutofit fontScale="25000" lnSpcReduction="20000"/>
          </a:bodyPr>
          <a:lstStyle>
            <a:lvl1pPr marL="0" indent="0" algn="l" defTabSz="685800" rtl="0" eaLnBrk="1" latinLnBrk="0" hangingPunct="1">
              <a:lnSpc>
                <a:spcPct val="90000"/>
              </a:lnSpc>
              <a:spcBef>
                <a:spcPts val="750"/>
              </a:spcBef>
              <a:buFont typeface="Arial" panose="020B0604020202020204" pitchFamily="34" charset="0"/>
              <a:buNone/>
              <a:defRPr sz="1650" kern="1200">
                <a:solidFill>
                  <a:srgbClr val="33333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7000"/>
              </a:lnSpc>
              <a:spcAft>
                <a:spcPts val="0"/>
              </a:spcAft>
            </a:pPr>
            <a:r>
              <a:rPr lang="th-TH" sz="12000" dirty="0">
                <a:effectLst/>
                <a:latin typeface="Calibri" panose="020F0502020204030204" pitchFamily="34" charset="0"/>
                <a:ea typeface="Calibri" panose="020F0502020204030204" pitchFamily="34" charset="0"/>
                <a:cs typeface="Cordia New" panose="020B0304020202020204" pitchFamily="34" charset="-34"/>
              </a:rPr>
              <a:t>เรื่องที่เน้นความสำคัญ</a:t>
            </a:r>
            <a:endParaRPr lang="en-US" sz="12000" dirty="0">
              <a:effectLst/>
              <a:latin typeface="Calibri" panose="020F0502020204030204" pitchFamily="34" charset="0"/>
              <a:ea typeface="Calibri" panose="020F0502020204030204" pitchFamily="34" charset="0"/>
              <a:cs typeface="Cordia New" panose="020B0304020202020204" pitchFamily="34" charset="-34"/>
            </a:endParaRPr>
          </a:p>
          <a:p>
            <a:pPr fontAlgn="auto">
              <a:lnSpc>
                <a:spcPct val="120000"/>
              </a:lnSpc>
              <a:spcAft>
                <a:spcPts val="0"/>
              </a:spcAft>
            </a:pPr>
            <a:r>
              <a:rPr lang="th-TH" sz="12000" b="1" dirty="0">
                <a:effectLst/>
                <a:latin typeface="Calibri" panose="020F0502020204030204" pitchFamily="34" charset="0"/>
                <a:ea typeface="Calibri" panose="020F0502020204030204" pitchFamily="34" charset="0"/>
                <a:cs typeface="Cordia New" panose="020B0304020202020204" pitchFamily="34" charset="-34"/>
              </a:rPr>
              <a:t>การส่งเสริมการสร้างสันติภาพและป้องกันความขัดแย้ง</a:t>
            </a:r>
            <a:endParaRPr lang="en-US" sz="12000" dirty="0">
              <a:effectLst/>
              <a:latin typeface="Calibri" panose="020F0502020204030204" pitchFamily="34" charset="0"/>
              <a:ea typeface="Calibri" panose="020F0502020204030204" pitchFamily="34" charset="0"/>
              <a:cs typeface="Cordia New" panose="020B0304020202020204" pitchFamily="34" charset="-34"/>
            </a:endParaRPr>
          </a:p>
          <a:p>
            <a:pPr marL="285750" indent="-285750">
              <a:spcBef>
                <a:spcPts val="1200"/>
              </a:spcBef>
              <a:spcAft>
                <a:spcPts val="800"/>
              </a:spcAft>
              <a:buFont typeface="Arial" panose="020B0604020202020204" pitchFamily="34" charset="0"/>
              <a:buChar char="•"/>
            </a:pPr>
            <a:r>
              <a:rPr lang="th-TH" sz="9600" dirty="0">
                <a:effectLst/>
                <a:latin typeface="Calibri" panose="020F0502020204030204" pitchFamily="34" charset="0"/>
                <a:ea typeface="Calibri" panose="020F0502020204030204" pitchFamily="34" charset="0"/>
                <a:cs typeface="Cordia New" panose="020B0304020202020204" pitchFamily="34" charset="-34"/>
              </a:rPr>
              <a:t>ส่งเสริมศักยภาพของบุคคลและชุมชนในการแปรเปลี่ยนความขัดแย้งและสร้างสันติภาพ</a:t>
            </a:r>
            <a:endParaRPr lang="en-US" sz="9600" dirty="0">
              <a:effectLst/>
              <a:latin typeface="Calibri" panose="020F0502020204030204" pitchFamily="34" charset="0"/>
              <a:ea typeface="Calibri" panose="020F0502020204030204" pitchFamily="34" charset="0"/>
              <a:cs typeface="Cordia New" panose="020B0304020202020204" pitchFamily="34" charset="-34"/>
            </a:endParaRPr>
          </a:p>
          <a:p>
            <a:pPr marL="285750" indent="-285750">
              <a:spcAft>
                <a:spcPts val="800"/>
              </a:spcAft>
              <a:buFont typeface="Arial" panose="020B0604020202020204" pitchFamily="34" charset="0"/>
              <a:buChar char="•"/>
            </a:pPr>
            <a:r>
              <a:rPr lang="th-TH" sz="9600" dirty="0">
                <a:effectLst/>
                <a:latin typeface="Calibri" panose="020F0502020204030204" pitchFamily="34" charset="0"/>
                <a:ea typeface="Calibri" panose="020F0502020204030204" pitchFamily="34" charset="0"/>
                <a:cs typeface="Cordia New" panose="020B0304020202020204" pitchFamily="34" charset="-34"/>
              </a:rPr>
              <a:t>อบรมสมาชิกชุมชนเกี่ยวกับการศึกษาเรื่องสันติภาพ การเป็นผู้นำสันติภาพ และการป้องกันและการแก้ไขความขัดแย้ง</a:t>
            </a:r>
          </a:p>
          <a:p>
            <a:pPr marL="285750" indent="-285750">
              <a:spcAft>
                <a:spcPts val="800"/>
              </a:spcAft>
              <a:buFont typeface="Arial" panose="020B0604020202020204" pitchFamily="34" charset="0"/>
              <a:buChar char="•"/>
            </a:pPr>
            <a:r>
              <a:rPr lang="th-TH" sz="9600" dirty="0">
                <a:latin typeface="Calibri" panose="020F0502020204030204" pitchFamily="34" charset="0"/>
                <a:ea typeface="Calibri" panose="020F0502020204030204" pitchFamily="34" charset="0"/>
                <a:cs typeface="Cordia New" panose="020B0304020202020204" pitchFamily="34" charset="-34"/>
              </a:rPr>
              <a:t>ให้บริการที่ช่วยในการบูรณาการพลเมืองกลุ่มเปราะบางให้เข้ากับสังคม</a:t>
            </a:r>
            <a:endParaRPr lang="en-US" sz="9600" dirty="0">
              <a:effectLst/>
              <a:latin typeface="Calibri" panose="020F0502020204030204" pitchFamily="34" charset="0"/>
              <a:ea typeface="Calibri" panose="020F0502020204030204" pitchFamily="34" charset="0"/>
              <a:cs typeface="Cordia New" panose="020B0304020202020204" pitchFamily="34" charset="-34"/>
            </a:endParaRPr>
          </a:p>
          <a:p>
            <a:pPr marL="285750" indent="-285750">
              <a:spcAft>
                <a:spcPts val="800"/>
              </a:spcAft>
              <a:buFont typeface="Arial" panose="020B0604020202020204" pitchFamily="34" charset="0"/>
              <a:buChar char="•"/>
            </a:pPr>
            <a:r>
              <a:rPr lang="th-TH" sz="9600" dirty="0">
                <a:effectLst/>
                <a:latin typeface="Calibri" panose="020F0502020204030204" pitchFamily="34" charset="0"/>
                <a:ea typeface="Calibri" panose="020F0502020204030204" pitchFamily="34" charset="0"/>
                <a:cs typeface="Cordia New" panose="020B0304020202020204" pitchFamily="34" charset="-34"/>
              </a:rPr>
              <a:t>ปรับปรุงการอภิปรายและชุมชนสัมพันธ์เพื่อกำหนดวิธีการที่ดีที่สุดในการจัดการกับทรัพยากรธรรมชาติ</a:t>
            </a:r>
            <a:endParaRPr lang="en-US" sz="9600" dirty="0">
              <a:effectLst/>
              <a:latin typeface="Calibri" panose="020F0502020204030204" pitchFamily="34" charset="0"/>
              <a:ea typeface="Calibri" panose="020F0502020204030204" pitchFamily="34" charset="0"/>
              <a:cs typeface="Cordia New" panose="020B0304020202020204" pitchFamily="34" charset="-34"/>
            </a:endParaRPr>
          </a:p>
          <a:p>
            <a:pPr marL="285750" indent="-285750">
              <a:spcAft>
                <a:spcPts val="800"/>
              </a:spcAft>
              <a:buFont typeface="Arial" panose="020B0604020202020204" pitchFamily="34" charset="0"/>
              <a:buChar char="•"/>
            </a:pPr>
            <a:r>
              <a:rPr lang="th-TH" sz="9600" dirty="0">
                <a:effectLst/>
                <a:latin typeface="Calibri" panose="020F0502020204030204" pitchFamily="34" charset="0"/>
                <a:ea typeface="Calibri" panose="020F0502020204030204" pitchFamily="34" charset="0"/>
                <a:cs typeface="Cordia New" panose="020B0304020202020204" pitchFamily="34" charset="-34"/>
              </a:rPr>
              <a:t>ให้ทุนการศึกษาในระดับบัณฑิตวิทยาลัยแก่ผู้มีวิชาชีพที่มีจิตสำนึกที่เกี่ยวกับการสร้างเสริมสันติภาพและการป้องกันความขัดแย้ง</a:t>
            </a:r>
            <a:endParaRPr lang="en-US" sz="96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2212575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th-TH" sz="4000" b="1" dirty="0">
                <a:effectLst/>
                <a:latin typeface="Calibri" panose="020F0502020204030204" pitchFamily="34" charset="0"/>
                <a:ea typeface="Calibri" panose="020F0502020204030204" pitchFamily="34" charset="0"/>
                <a:cs typeface="Cordia New" panose="020B0304020202020204" pitchFamily="34" charset="-34"/>
              </a:rPr>
              <a:t>ประเภทของโครงการสร้างเสริมสันติภาพและการป้องกันความขัดแย้งที่นิยม</a:t>
            </a:r>
            <a:endParaRPr lang="en-US" sz="40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Content Placeholder 2"/>
          <p:cNvSpPr txBox="1">
            <a:spLocks/>
          </p:cNvSpPr>
          <p:nvPr/>
        </p:nvSpPr>
        <p:spPr>
          <a:xfrm>
            <a:off x="977308" y="2151890"/>
            <a:ext cx="10376492" cy="409650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Bef>
                <a:spcPts val="2400"/>
              </a:spcBef>
              <a:spcAft>
                <a:spcPts val="2400"/>
              </a:spcAft>
            </a:pPr>
            <a:r>
              <a:rPr lang="th-TH" sz="3600" dirty="0">
                <a:effectLst/>
                <a:latin typeface="Calibri" panose="020F0502020204030204" pitchFamily="34" charset="0"/>
                <a:ea typeface="Calibri" panose="020F0502020204030204" pitchFamily="34" charset="0"/>
                <a:cs typeface="Cordia New" panose="020B0304020202020204" pitchFamily="34" charset="-34"/>
              </a:rPr>
              <a:t>การบูรณาการพลเมืองกลุ่มเปราะบาง</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Bef>
                <a:spcPts val="2400"/>
              </a:spcBef>
              <a:spcAft>
                <a:spcPts val="2400"/>
              </a:spcAft>
            </a:pPr>
            <a:r>
              <a:rPr lang="th-TH" sz="3600" dirty="0">
                <a:effectLst/>
                <a:latin typeface="Calibri" panose="020F0502020204030204" pitchFamily="34" charset="0"/>
                <a:ea typeface="Calibri" panose="020F0502020204030204" pitchFamily="34" charset="0"/>
                <a:cs typeface="Cordia New" panose="020B0304020202020204" pitchFamily="34" charset="-34"/>
              </a:rPr>
              <a:t>การจัดประชุมและเวิร์คชอบ</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Bef>
                <a:spcPts val="2400"/>
              </a:spcBef>
              <a:spcAft>
                <a:spcPts val="2400"/>
              </a:spcAft>
            </a:pPr>
            <a:r>
              <a:rPr lang="th-TH" sz="3600" dirty="0">
                <a:effectLst/>
                <a:latin typeface="Calibri" panose="020F0502020204030204" pitchFamily="34" charset="0"/>
                <a:ea typeface="Calibri" panose="020F0502020204030204" pitchFamily="34" charset="0"/>
                <a:cs typeface="Cordia New" panose="020B0304020202020204" pitchFamily="34" charset="-34"/>
              </a:rPr>
              <a:t>การป้องกันความรุนแรงในเยาวชน</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a:p>
            <a:pPr marL="0" marR="0" lvl="0" indent="0" algn="l" defTabSz="1219170" rtl="0" eaLnBrk="1" fontAlgn="auto" latinLnBrk="0" hangingPunct="1">
              <a:lnSpc>
                <a:spcPct val="90000"/>
              </a:lnSpc>
              <a:spcBef>
                <a:spcPts val="1333"/>
              </a:spcBef>
              <a:spcAft>
                <a:spcPts val="0"/>
              </a:spcAft>
              <a:buClrTx/>
              <a:buSzTx/>
              <a:buNone/>
              <a:tabLst/>
              <a:defRPr/>
            </a:pPr>
            <a:endParaRPr kumimoji="0" lang="en-US" sz="4000" b="1" i="0" u="none" strike="noStrike" kern="1200" cap="none" spc="0" normalizeH="0" baseline="0" noProof="0" dirty="0">
              <a:ln>
                <a:noFill/>
              </a:ln>
              <a:solidFill>
                <a:srgbClr val="48595D"/>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57965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normAutofit/>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 New" panose="020B0304020202020204" pitchFamily="34" charset="-34"/>
              </a:rPr>
              <a:t>คำแนะนำในเรื่องที่เน้นความสำคัญ</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70B74772-2FDC-B25F-53F8-13017CCD3ED2}"/>
              </a:ext>
            </a:extLst>
          </p:cNvPr>
          <p:cNvPicPr>
            <a:picLocks noChangeAspect="1"/>
          </p:cNvPicPr>
          <p:nvPr/>
        </p:nvPicPr>
        <p:blipFill>
          <a:blip r:embed="rId4"/>
          <a:stretch>
            <a:fillRect/>
          </a:stretch>
        </p:blipFill>
        <p:spPr>
          <a:xfrm>
            <a:off x="456660" y="1730241"/>
            <a:ext cx="2630465"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7" name="Picture 16">
            <a:extLst>
              <a:ext uri="{FF2B5EF4-FFF2-40B4-BE49-F238E27FC236}">
                <a16:creationId xmlns:a16="http://schemas.microsoft.com/office/drawing/2014/main" id="{A3A9919B-7405-E165-70C1-5359235D3D01}"/>
              </a:ext>
            </a:extLst>
          </p:cNvPr>
          <p:cNvPicPr>
            <a:picLocks noChangeAspect="1"/>
          </p:cNvPicPr>
          <p:nvPr/>
        </p:nvPicPr>
        <p:blipFill>
          <a:blip r:embed="rId5"/>
          <a:stretch>
            <a:fillRect/>
          </a:stretch>
        </p:blipFill>
        <p:spPr>
          <a:xfrm>
            <a:off x="1692833" y="1917948"/>
            <a:ext cx="2630245"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9" name="Picture 18">
            <a:extLst>
              <a:ext uri="{FF2B5EF4-FFF2-40B4-BE49-F238E27FC236}">
                <a16:creationId xmlns:a16="http://schemas.microsoft.com/office/drawing/2014/main" id="{CC353E7B-7B4B-E413-EBCF-45328C7FC03A}"/>
              </a:ext>
            </a:extLst>
          </p:cNvPr>
          <p:cNvPicPr>
            <a:picLocks noChangeAspect="1"/>
          </p:cNvPicPr>
          <p:nvPr/>
        </p:nvPicPr>
        <p:blipFill>
          <a:blip r:embed="rId6"/>
          <a:stretch>
            <a:fillRect/>
          </a:stretch>
        </p:blipFill>
        <p:spPr>
          <a:xfrm>
            <a:off x="2963535" y="2105655"/>
            <a:ext cx="2595716"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2" name="Picture 11">
            <a:extLst>
              <a:ext uri="{FF2B5EF4-FFF2-40B4-BE49-F238E27FC236}">
                <a16:creationId xmlns:a16="http://schemas.microsoft.com/office/drawing/2014/main" id="{49519FCB-3B2F-6A43-3B9A-66B3055EE596}"/>
              </a:ext>
            </a:extLst>
          </p:cNvPr>
          <p:cNvPicPr>
            <a:picLocks noChangeAspect="1"/>
          </p:cNvPicPr>
          <p:nvPr/>
        </p:nvPicPr>
        <p:blipFill>
          <a:blip r:embed="rId7"/>
          <a:stretch>
            <a:fillRect/>
          </a:stretch>
        </p:blipFill>
        <p:spPr>
          <a:xfrm>
            <a:off x="4584884" y="2357466"/>
            <a:ext cx="2607240" cy="3657600"/>
          </a:xfrm>
          <a:prstGeom prst="rect">
            <a:avLst/>
          </a:prstGeom>
          <a:ln>
            <a:solidFill>
              <a:srgbClr val="BCBDC0"/>
            </a:solidFill>
          </a:ln>
          <a:effectLst>
            <a:outerShdw blurRad="50800" dist="38100" dir="2700000" algn="tl" rotWithShape="0">
              <a:srgbClr val="BCBDC0">
                <a:alpha val="40000"/>
              </a:srgbClr>
            </a:outerShdw>
          </a:effectLst>
        </p:spPr>
      </p:pic>
      <p:pic>
        <p:nvPicPr>
          <p:cNvPr id="21" name="Picture 20">
            <a:extLst>
              <a:ext uri="{FF2B5EF4-FFF2-40B4-BE49-F238E27FC236}">
                <a16:creationId xmlns:a16="http://schemas.microsoft.com/office/drawing/2014/main" id="{F00B0F7F-9CF2-49B2-7587-5F6A2CE8E17F}"/>
              </a:ext>
            </a:extLst>
          </p:cNvPr>
          <p:cNvPicPr>
            <a:picLocks noChangeAspect="1"/>
          </p:cNvPicPr>
          <p:nvPr/>
        </p:nvPicPr>
        <p:blipFill>
          <a:blip r:embed="rId8"/>
          <a:stretch>
            <a:fillRect/>
          </a:stretch>
        </p:blipFill>
        <p:spPr>
          <a:xfrm>
            <a:off x="6007716" y="2541348"/>
            <a:ext cx="2654710"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4" name="Picture 13">
            <a:extLst>
              <a:ext uri="{FF2B5EF4-FFF2-40B4-BE49-F238E27FC236}">
                <a16:creationId xmlns:a16="http://schemas.microsoft.com/office/drawing/2014/main" id="{B4CC9CCE-2FE4-1F1A-B56A-FBE89DD74854}"/>
              </a:ext>
            </a:extLst>
          </p:cNvPr>
          <p:cNvPicPr>
            <a:picLocks noChangeAspect="1"/>
          </p:cNvPicPr>
          <p:nvPr/>
        </p:nvPicPr>
        <p:blipFill>
          <a:blip r:embed="rId9"/>
          <a:stretch>
            <a:fillRect/>
          </a:stretch>
        </p:blipFill>
        <p:spPr>
          <a:xfrm>
            <a:off x="7505475" y="2773757"/>
            <a:ext cx="2653237" cy="3657600"/>
          </a:xfrm>
          <a:prstGeom prst="rect">
            <a:avLst/>
          </a:prstGeom>
          <a:ln>
            <a:solidFill>
              <a:srgbClr val="BCBDC0"/>
            </a:solidFill>
          </a:ln>
          <a:effectLst>
            <a:outerShdw blurRad="50800" dist="38100" dir="2700000" algn="tl" rotWithShape="0">
              <a:srgbClr val="BCBDC0">
                <a:alpha val="40000"/>
              </a:srgbClr>
            </a:outerShdw>
          </a:effectLst>
        </p:spPr>
      </p:pic>
      <p:pic>
        <p:nvPicPr>
          <p:cNvPr id="23" name="Picture 22">
            <a:extLst>
              <a:ext uri="{FF2B5EF4-FFF2-40B4-BE49-F238E27FC236}">
                <a16:creationId xmlns:a16="http://schemas.microsoft.com/office/drawing/2014/main" id="{AA912BD8-5BA0-4F77-436A-4786368D2A44}"/>
              </a:ext>
            </a:extLst>
          </p:cNvPr>
          <p:cNvPicPr>
            <a:picLocks noChangeAspect="1"/>
          </p:cNvPicPr>
          <p:nvPr/>
        </p:nvPicPr>
        <p:blipFill>
          <a:blip r:embed="rId10"/>
          <a:stretch>
            <a:fillRect/>
          </a:stretch>
        </p:blipFill>
        <p:spPr>
          <a:xfrm>
            <a:off x="9138547" y="2958997"/>
            <a:ext cx="2593474" cy="3657600"/>
          </a:xfrm>
          <a:prstGeom prst="rect">
            <a:avLst/>
          </a:prstGeom>
          <a:ln>
            <a:solidFill>
              <a:srgbClr val="BCBDC0"/>
            </a:solidFill>
          </a:ln>
          <a:effectLst>
            <a:outerShdw blurRad="50800" dist="38100" dir="2700000" algn="tl" rotWithShape="0">
              <a:srgbClr val="BCBDC0">
                <a:alpha val="40000"/>
              </a:srgbClr>
            </a:outerShdw>
          </a:effectLst>
        </p:spPr>
      </p:pic>
    </p:spTree>
    <p:custDataLst>
      <p:tags r:id="rId1"/>
    </p:custDataLst>
    <p:extLst>
      <p:ext uri="{BB962C8B-B14F-4D97-AF65-F5344CB8AC3E}">
        <p14:creationId xmlns:p14="http://schemas.microsoft.com/office/powerpoint/2010/main" val="209693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pic>
        <p:nvPicPr>
          <p:cNvPr id="7" name="Picture 6">
            <a:extLst>
              <a:ext uri="{FF2B5EF4-FFF2-40B4-BE49-F238E27FC236}">
                <a16:creationId xmlns:a16="http://schemas.microsoft.com/office/drawing/2014/main" id="{107C25BA-D8F0-4178-B816-B2FDF5B1B83D}"/>
              </a:ext>
            </a:extLst>
          </p:cNvPr>
          <p:cNvPicPr>
            <a:picLocks noChangeAspect="1"/>
          </p:cNvPicPr>
          <p:nvPr/>
        </p:nvPicPr>
        <p:blipFill>
          <a:blip r:embed="rId2"/>
          <a:stretch>
            <a:fillRect/>
          </a:stretch>
        </p:blipFill>
        <p:spPr>
          <a:xfrm>
            <a:off x="3188332" y="1396993"/>
            <a:ext cx="5627077" cy="4735514"/>
          </a:xfrm>
          <a:prstGeom prst="rect">
            <a:avLst/>
          </a:prstGeom>
        </p:spPr>
      </p:pic>
      <p:sp>
        <p:nvSpPr>
          <p:cNvPr id="4" name="Rectangle 3">
            <a:extLst>
              <a:ext uri="{FF2B5EF4-FFF2-40B4-BE49-F238E27FC236}">
                <a16:creationId xmlns:a16="http://schemas.microsoft.com/office/drawing/2014/main" id="{F4BA8172-1D7E-D159-2AA4-1D1F4109A651}"/>
              </a:ext>
            </a:extLst>
          </p:cNvPr>
          <p:cNvSpPr/>
          <p:nvPr/>
        </p:nvSpPr>
        <p:spPr>
          <a:xfrm>
            <a:off x="3505200" y="2362200"/>
            <a:ext cx="50292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F9C00BF-0F8A-8432-5BFD-9845C4E96374}"/>
              </a:ext>
            </a:extLst>
          </p:cNvPr>
          <p:cNvSpPr txBox="1"/>
          <p:nvPr/>
        </p:nvSpPr>
        <p:spPr>
          <a:xfrm>
            <a:off x="3206261" y="1339101"/>
            <a:ext cx="5627077" cy="3722598"/>
          </a:xfrm>
          <a:prstGeom prst="rect">
            <a:avLst/>
          </a:prstGeom>
          <a:noFill/>
        </p:spPr>
        <p:txBody>
          <a:bodyPr wrap="square" rtlCol="0" anchor="ctr">
            <a:noAutofit/>
          </a:bodyPr>
          <a:lstStyle/>
          <a:p>
            <a:pPr algn="ctr">
              <a:lnSpc>
                <a:spcPct val="107000"/>
              </a:lnSpc>
              <a:spcAft>
                <a:spcPts val="800"/>
              </a:spcAft>
            </a:pPr>
            <a:r>
              <a:rPr lang="th-TH" sz="15000" dirty="0">
                <a:solidFill>
                  <a:schemeClr val="bg1"/>
                </a:solidFill>
                <a:effectLst/>
                <a:latin typeface="Calibri" panose="020F0502020204030204" pitchFamily="34" charset="0"/>
                <a:ea typeface="Calibri" panose="020F0502020204030204" pitchFamily="34" charset="0"/>
                <a:cs typeface="CordiaUPC" panose="020B0304020202020204" pitchFamily="34" charset="-34"/>
              </a:rPr>
              <a:t>คำถาม</a:t>
            </a:r>
            <a:endParaRPr lang="en-US" sz="15000" dirty="0">
              <a:solidFill>
                <a:schemeClr val="bg1"/>
              </a:solidFill>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1615121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10;&#10;Description automatically generated">
            <a:extLst>
              <a:ext uri="{FF2B5EF4-FFF2-40B4-BE49-F238E27FC236}">
                <a16:creationId xmlns:a16="http://schemas.microsoft.com/office/drawing/2014/main" id="{BEE73D20-0DF8-46FD-AC0D-1633ED17E45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4134" b="12903"/>
          <a:stretch/>
        </p:blipFill>
        <p:spPr>
          <a:xfrm>
            <a:off x="20" y="2"/>
            <a:ext cx="12191980" cy="5689598"/>
          </a:xfrm>
          <a:prstGeom prst="rect">
            <a:avLst/>
          </a:prstGeom>
          <a:noFill/>
        </p:spPr>
      </p:pic>
      <p:sp>
        <p:nvSpPr>
          <p:cNvPr id="24" name="Text Placeholder 23"/>
          <p:cNvSpPr>
            <a:spLocks noGrp="1"/>
          </p:cNvSpPr>
          <p:nvPr>
            <p:ph type="body" sz="quarter" idx="14"/>
          </p:nvPr>
        </p:nvSpPr>
        <p:spPr>
          <a:xfrm>
            <a:off x="296334" y="5943600"/>
            <a:ext cx="10295466" cy="635000"/>
          </a:xfrm>
          <a:ln>
            <a:noFill/>
          </a:ln>
        </p:spPr>
        <p:txBody>
          <a:bodyPr anchor="ctr">
            <a:noAutofit/>
          </a:bodyPr>
          <a:lstStyle/>
          <a:p>
            <a:r>
              <a:rPr lang="th-TH" sz="4000" dirty="0">
                <a:solidFill>
                  <a:srgbClr val="F7A81B"/>
                </a:solidFill>
                <a:effectLst/>
                <a:latin typeface="Calibri" panose="020F0502020204030204" pitchFamily="34" charset="0"/>
                <a:ea typeface="Calibri" panose="020F0502020204030204" pitchFamily="34" charset="0"/>
                <a:cs typeface="Cordia New" panose="020B0304020202020204" pitchFamily="34" charset="-34"/>
              </a:rPr>
              <a:t>สิ่งแวดล้อม</a:t>
            </a:r>
            <a:r>
              <a:rPr lang="en-US" sz="4000" dirty="0">
                <a:ln>
                  <a:solidFill>
                    <a:srgbClr val="F7A81B"/>
                  </a:solidFill>
                </a:ln>
                <a:solidFill>
                  <a:srgbClr val="F7A81B"/>
                </a:solidFill>
              </a:rPr>
              <a:t> </a:t>
            </a:r>
            <a:r>
              <a:rPr lang="en-US" sz="2800" cap="none" dirty="0">
                <a:ln>
                  <a:solidFill>
                    <a:srgbClr val="F7A81B"/>
                  </a:solidFill>
                </a:ln>
                <a:solidFill>
                  <a:schemeClr val="bg1"/>
                </a:solidFill>
              </a:rPr>
              <a:t>(</a:t>
            </a:r>
            <a:r>
              <a:rPr lang="th-TH" sz="2800" cap="none" dirty="0">
                <a:ln>
                  <a:solidFill>
                    <a:srgbClr val="F7A81B"/>
                  </a:solidFill>
                </a:ln>
                <a:solidFill>
                  <a:schemeClr val="bg1"/>
                </a:solidFill>
              </a:rPr>
              <a:t>ตั้งแต่เดือนกรกฎาคม 2564</a:t>
            </a:r>
            <a:r>
              <a:rPr lang="en-US" sz="2800" cap="none" dirty="0">
                <a:ln>
                  <a:solidFill>
                    <a:srgbClr val="F7A81B"/>
                  </a:solidFill>
                </a:ln>
                <a:solidFill>
                  <a:schemeClr val="bg1"/>
                </a:solidFill>
              </a:rPr>
              <a:t>)</a:t>
            </a:r>
            <a:endParaRPr lang="en-US" sz="4500" dirty="0">
              <a:ln>
                <a:solidFill>
                  <a:srgbClr val="F7A81B"/>
                </a:solidFill>
              </a:ln>
              <a:solidFill>
                <a:schemeClr val="bg1"/>
              </a:solidFill>
            </a:endParaRPr>
          </a:p>
        </p:txBody>
      </p:sp>
      <p:pic>
        <p:nvPicPr>
          <p:cNvPr id="6" name="Picture Placeholder 5" descr="A picture containing tree, plant&#10;&#10;Description automatically generated">
            <a:extLst>
              <a:ext uri="{FF2B5EF4-FFF2-40B4-BE49-F238E27FC236}">
                <a16:creationId xmlns:a16="http://schemas.microsoft.com/office/drawing/2014/main" id="{7717B21B-14E0-4AA2-94BE-DC1D3CF49CC6}"/>
              </a:ext>
            </a:extLst>
          </p:cNvPr>
          <p:cNvPicPr>
            <a:picLocks noGrp="1" noChangeAspect="1"/>
          </p:cNvPicPr>
          <p:nvPr>
            <p:ph type="pic" sz="quarter" idx="13"/>
          </p:nvPr>
        </p:nvPicPr>
        <p:blipFill>
          <a:blip r:embed="rId4" cstate="email">
            <a:extLst>
              <a:ext uri="{28A0092B-C50C-407E-A947-70E740481C1C}">
                <a14:useLocalDpi xmlns:a14="http://schemas.microsoft.com/office/drawing/2010/main" val="0"/>
              </a:ext>
            </a:extLst>
          </a:blip>
          <a:srcRect t="13704" b="13704"/>
          <a:stretch>
            <a:fillRect/>
          </a:stretch>
        </p:blipFill>
        <p:spPr/>
      </p:pic>
    </p:spTree>
    <p:extLst>
      <p:ext uri="{BB962C8B-B14F-4D97-AF65-F5344CB8AC3E}">
        <p14:creationId xmlns:p14="http://schemas.microsoft.com/office/powerpoint/2010/main" val="45729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022BFC5-245F-4CC0-8AC3-0A0386ABE81B}"/>
              </a:ext>
            </a:extLst>
          </p:cNvPr>
          <p:cNvGrpSpPr/>
          <p:nvPr/>
        </p:nvGrpSpPr>
        <p:grpSpPr>
          <a:xfrm>
            <a:off x="2971800" y="-10886"/>
            <a:ext cx="9236301" cy="2331341"/>
            <a:chOff x="2971800" y="-10886"/>
            <a:chExt cx="9236301" cy="2906486"/>
          </a:xfrm>
        </p:grpSpPr>
        <p:sp>
          <p:nvSpPr>
            <p:cNvPr id="22" name="Rectangle 21">
              <a:extLst>
                <a:ext uri="{FF2B5EF4-FFF2-40B4-BE49-F238E27FC236}">
                  <a16:creationId xmlns:a16="http://schemas.microsoft.com/office/drawing/2014/main" id="{FF96B81E-8FFE-4BD9-93F2-2BF6630337CE}"/>
                </a:ext>
              </a:extLst>
            </p:cNvPr>
            <p:cNvSpPr/>
            <p:nvPr/>
          </p:nvSpPr>
          <p:spPr>
            <a:xfrm>
              <a:off x="10515600" y="-10886"/>
              <a:ext cx="1692501" cy="29064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Display 3">
              <a:extLst>
                <a:ext uri="{FF2B5EF4-FFF2-40B4-BE49-F238E27FC236}">
                  <a16:creationId xmlns:a16="http://schemas.microsoft.com/office/drawing/2014/main" id="{283B19AC-8640-4A88-8540-11E601BCDBAD}"/>
                </a:ext>
              </a:extLst>
            </p:cNvPr>
            <p:cNvSpPr/>
            <p:nvPr/>
          </p:nvSpPr>
          <p:spPr>
            <a:xfrm>
              <a:off x="2971800" y="-10886"/>
              <a:ext cx="9220200" cy="2906486"/>
            </a:xfrm>
            <a:prstGeom prst="flowChartDisp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lowchart: Stored Data 18">
            <a:extLst>
              <a:ext uri="{FF2B5EF4-FFF2-40B4-BE49-F238E27FC236}">
                <a16:creationId xmlns:a16="http://schemas.microsoft.com/office/drawing/2014/main" id="{1DB4512D-220D-4625-8136-F36F4A997862}"/>
              </a:ext>
            </a:extLst>
          </p:cNvPr>
          <p:cNvSpPr/>
          <p:nvPr/>
        </p:nvSpPr>
        <p:spPr>
          <a:xfrm>
            <a:off x="2971800" y="2098358"/>
            <a:ext cx="9341636" cy="4759642"/>
          </a:xfrm>
          <a:prstGeom prst="flowChartOnlineStorage">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D61AE31D-17EE-498B-A9A9-4C1F85FAD48F}"/>
              </a:ext>
            </a:extLst>
          </p:cNvPr>
          <p:cNvPicPr>
            <a:picLocks noChangeAspect="1"/>
          </p:cNvPicPr>
          <p:nvPr/>
        </p:nvPicPr>
        <p:blipFill>
          <a:blip r:embed="rId3" cstate="email">
            <a:alphaModFix amt="70000"/>
            <a:extLst>
              <a:ext uri="{28A0092B-C50C-407E-A947-70E740481C1C}">
                <a14:useLocalDpi xmlns:a14="http://schemas.microsoft.com/office/drawing/2010/main" val="0"/>
              </a:ext>
            </a:extLst>
          </a:blip>
          <a:stretch>
            <a:fillRect/>
          </a:stretch>
        </p:blipFill>
        <p:spPr>
          <a:xfrm>
            <a:off x="304800" y="152400"/>
            <a:ext cx="2396788" cy="2057399"/>
          </a:xfrm>
          <a:prstGeom prst="rect">
            <a:avLst/>
          </a:prstGeom>
        </p:spPr>
      </p:pic>
      <p:pic>
        <p:nvPicPr>
          <p:cNvPr id="7" name="Picture 6">
            <a:extLst>
              <a:ext uri="{FF2B5EF4-FFF2-40B4-BE49-F238E27FC236}">
                <a16:creationId xmlns:a16="http://schemas.microsoft.com/office/drawing/2014/main" id="{E2E5B075-C3CF-42CB-8E00-841909C0800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33556" y="291629"/>
            <a:ext cx="1578575" cy="1584839"/>
          </a:xfrm>
          <a:prstGeom prst="rect">
            <a:avLst/>
          </a:prstGeom>
        </p:spPr>
      </p:pic>
      <p:sp>
        <p:nvSpPr>
          <p:cNvPr id="11" name="TextBox 10">
            <a:extLst>
              <a:ext uri="{FF2B5EF4-FFF2-40B4-BE49-F238E27FC236}">
                <a16:creationId xmlns:a16="http://schemas.microsoft.com/office/drawing/2014/main" id="{81E892AC-F503-40E0-B475-D56DF1942BB9}"/>
              </a:ext>
            </a:extLst>
          </p:cNvPr>
          <p:cNvSpPr txBox="1"/>
          <p:nvPr/>
        </p:nvSpPr>
        <p:spPr>
          <a:xfrm>
            <a:off x="5715000" y="381000"/>
            <a:ext cx="5943600" cy="1769715"/>
          </a:xfrm>
          <a:prstGeom prst="rect">
            <a:avLst/>
          </a:prstGeom>
          <a:noFill/>
        </p:spPr>
        <p:txBody>
          <a:bodyPr wrap="square" rtlCol="0">
            <a:spAutoFit/>
          </a:bodyPr>
          <a:lstStyle/>
          <a:p>
            <a:pPr algn="ctr"/>
            <a:r>
              <a:rPr lang="th-TH" sz="4000" dirty="0">
                <a:effectLst/>
                <a:latin typeface="Calibri" panose="020F0502020204030204" pitchFamily="34" charset="0"/>
                <a:ea typeface="Calibri" panose="020F0502020204030204" pitchFamily="34" charset="0"/>
                <a:cs typeface="Cordia New" panose="020B0304020202020204" pitchFamily="34" charset="-34"/>
              </a:rPr>
              <a:t>ทุนสนับสนุนระดับโลก (ปีโรตารี 2564-65) </a:t>
            </a:r>
            <a:endParaRPr lang="en-US" sz="4000" dirty="0">
              <a:effectLst/>
              <a:latin typeface="Calibri" panose="020F0502020204030204" pitchFamily="34" charset="0"/>
              <a:ea typeface="Calibri" panose="020F0502020204030204" pitchFamily="34" charset="0"/>
              <a:cs typeface="Cordia New" panose="020B0304020202020204" pitchFamily="34" charset="-34"/>
            </a:endParaRPr>
          </a:p>
          <a:p>
            <a:pPr algn="ctr">
              <a:spcBef>
                <a:spcPts val="600"/>
              </a:spcBef>
              <a:spcAft>
                <a:spcPts val="0"/>
              </a:spcAft>
            </a:pPr>
            <a:r>
              <a:rPr lang="th-TH" sz="3200" b="1" dirty="0">
                <a:solidFill>
                  <a:srgbClr val="009739"/>
                </a:solidFill>
                <a:effectLst/>
                <a:latin typeface="Calibri" panose="020F0502020204030204" pitchFamily="34" charset="0"/>
                <a:ea typeface="Calibri" panose="020F0502020204030204" pitchFamily="34" charset="0"/>
                <a:cs typeface="Cordia New" panose="020B0304020202020204" pitchFamily="34" charset="-34"/>
              </a:rPr>
              <a:t>การให้ทุนรวมทั้งสิ้น 1.9 ล้านเหรียญ</a:t>
            </a:r>
            <a:endParaRPr lang="en-US" sz="3200" b="1" dirty="0">
              <a:solidFill>
                <a:srgbClr val="009739"/>
              </a:solidFill>
              <a:effectLst/>
              <a:latin typeface="Calibri" panose="020F0502020204030204" pitchFamily="34" charset="0"/>
              <a:ea typeface="Calibri" panose="020F0502020204030204" pitchFamily="34" charset="0"/>
              <a:cs typeface="Cordia New" panose="020B0304020202020204" pitchFamily="34" charset="-34"/>
            </a:endParaRPr>
          </a:p>
          <a:p>
            <a:pPr algn="ctr"/>
            <a:r>
              <a:rPr lang="en-US" sz="3200" dirty="0">
                <a:solidFill>
                  <a:srgbClr val="009739"/>
                </a:solidFill>
                <a:latin typeface="Cordia New" panose="020B0304020202020204" pitchFamily="34" charset="-34"/>
                <a:ea typeface="Arial Black" charset="0"/>
                <a:cs typeface="Cordia New" panose="020B0304020202020204" pitchFamily="34" charset="-34"/>
              </a:rPr>
              <a:t>33</a:t>
            </a:r>
            <a:r>
              <a:rPr lang="en-US" sz="3200" dirty="0">
                <a:solidFill>
                  <a:srgbClr val="009739"/>
                </a:solidFill>
                <a:latin typeface="+mj-lt"/>
                <a:ea typeface="Arial Black" charset="0"/>
                <a:cs typeface="+mn-cs"/>
              </a:rPr>
              <a:t> </a:t>
            </a:r>
            <a:r>
              <a:rPr lang="th-TH" sz="3200" dirty="0">
                <a:solidFill>
                  <a:srgbClr val="009739"/>
                </a:solidFill>
                <a:latin typeface="+mj-lt"/>
                <a:ea typeface="Arial Black" charset="0"/>
                <a:cs typeface="+mn-cs"/>
              </a:rPr>
              <a:t>ทุน</a:t>
            </a:r>
            <a:endParaRPr lang="en-US" sz="3200" dirty="0">
              <a:solidFill>
                <a:srgbClr val="009739"/>
              </a:solidFill>
              <a:latin typeface="+mj-lt"/>
              <a:ea typeface="Arial Black" charset="0"/>
              <a:cs typeface="+mn-cs"/>
            </a:endParaRPr>
          </a:p>
        </p:txBody>
      </p:sp>
      <p:sp>
        <p:nvSpPr>
          <p:cNvPr id="24" name="Rectangle 23">
            <a:extLst>
              <a:ext uri="{FF2B5EF4-FFF2-40B4-BE49-F238E27FC236}">
                <a16:creationId xmlns:a16="http://schemas.microsoft.com/office/drawing/2014/main" id="{D1E5E036-8AF5-43B8-8BE5-FD65A3C864AA}"/>
              </a:ext>
            </a:extLst>
          </p:cNvPr>
          <p:cNvSpPr/>
          <p:nvPr/>
        </p:nvSpPr>
        <p:spPr>
          <a:xfrm>
            <a:off x="10668000" y="2098358"/>
            <a:ext cx="1540101" cy="4759642"/>
          </a:xfrm>
          <a:prstGeom prst="rect">
            <a:avLst/>
          </a:prstGeom>
          <a:solidFill>
            <a:srgbClr val="FE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470E38-AD71-428F-9028-5A7FA0BC448A}"/>
              </a:ext>
            </a:extLst>
          </p:cNvPr>
          <p:cNvPicPr>
            <a:picLocks noChangeAspect="1"/>
          </p:cNvPicPr>
          <p:nvPr/>
        </p:nvPicPr>
        <p:blipFill>
          <a:blip r:embed="rId5" cstate="email">
            <a:alphaModFix/>
            <a:extLst>
              <a:ext uri="{28A0092B-C50C-407E-A947-70E740481C1C}">
                <a14:useLocalDpi xmlns:a14="http://schemas.microsoft.com/office/drawing/2010/main" val="0"/>
              </a:ext>
            </a:extLst>
          </a:blip>
          <a:stretch>
            <a:fillRect/>
          </a:stretch>
        </p:blipFill>
        <p:spPr>
          <a:xfrm>
            <a:off x="349510" y="4724400"/>
            <a:ext cx="1078211" cy="1078211"/>
          </a:xfrm>
          <a:prstGeom prst="rect">
            <a:avLst/>
          </a:prstGeom>
        </p:spPr>
      </p:pic>
      <p:pic>
        <p:nvPicPr>
          <p:cNvPr id="8" name="Picture 7" descr="Logo, icon&#10;&#10;Description automatically generated">
            <a:extLst>
              <a:ext uri="{FF2B5EF4-FFF2-40B4-BE49-F238E27FC236}">
                <a16:creationId xmlns:a16="http://schemas.microsoft.com/office/drawing/2014/main" id="{61228696-2374-42B9-A282-4389F35F34D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20836" y="3562264"/>
            <a:ext cx="2060764" cy="2331341"/>
          </a:xfrm>
          <a:prstGeom prst="rect">
            <a:avLst/>
          </a:prstGeom>
        </p:spPr>
      </p:pic>
      <p:sp>
        <p:nvSpPr>
          <p:cNvPr id="13" name="Subtitle 22">
            <a:extLst>
              <a:ext uri="{FF2B5EF4-FFF2-40B4-BE49-F238E27FC236}">
                <a16:creationId xmlns:a16="http://schemas.microsoft.com/office/drawing/2014/main" id="{71DD8361-95F1-471F-963C-AE184B21A35D}"/>
              </a:ext>
            </a:extLst>
          </p:cNvPr>
          <p:cNvSpPr txBox="1">
            <a:spLocks/>
          </p:cNvSpPr>
          <p:nvPr/>
        </p:nvSpPr>
        <p:spPr>
          <a:xfrm>
            <a:off x="5330636" y="2209800"/>
            <a:ext cx="6540245" cy="4327369"/>
          </a:xfrm>
          <a:prstGeom prst="rect">
            <a:avLst/>
          </a:prstGeom>
        </p:spPr>
        <p:txBody>
          <a:bodyPr vert="horz" lIns="91440" tIns="45720" rIns="91440" bIns="45720" rtlCol="0">
            <a:normAutofit fontScale="25000" lnSpcReduction="20000"/>
          </a:bodyPr>
          <a:lstStyle>
            <a:lvl1pPr marL="0" indent="0" algn="l" defTabSz="685800" rtl="0" eaLnBrk="1" latinLnBrk="0" hangingPunct="1">
              <a:lnSpc>
                <a:spcPct val="90000"/>
              </a:lnSpc>
              <a:spcBef>
                <a:spcPts val="750"/>
              </a:spcBef>
              <a:buFont typeface="Arial" panose="020B0604020202020204" pitchFamily="34" charset="0"/>
              <a:buNone/>
              <a:defRPr sz="1650" kern="1200">
                <a:solidFill>
                  <a:srgbClr val="33333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7000"/>
              </a:lnSpc>
              <a:spcAft>
                <a:spcPts val="0"/>
              </a:spcAft>
            </a:pPr>
            <a:r>
              <a:rPr lang="th-TH" sz="12000" dirty="0">
                <a:effectLst/>
                <a:latin typeface="Calibri" panose="020F0502020204030204" pitchFamily="34" charset="0"/>
                <a:ea typeface="Calibri" panose="020F0502020204030204" pitchFamily="34" charset="0"/>
                <a:cs typeface="Cordia New" panose="020B0304020202020204" pitchFamily="34" charset="-34"/>
              </a:rPr>
              <a:t>เรื่องที่เน้นความสำคัญ</a:t>
            </a:r>
            <a:endParaRPr lang="en-US" sz="120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0"/>
              </a:spcAft>
            </a:pPr>
            <a:r>
              <a:rPr lang="th-TH" sz="12000" b="1" dirty="0">
                <a:effectLst/>
                <a:latin typeface="Calibri" panose="020F0502020204030204" pitchFamily="34" charset="0"/>
                <a:ea typeface="Calibri" panose="020F0502020204030204" pitchFamily="34" charset="0"/>
                <a:cs typeface="Cordia New" panose="020B0304020202020204" pitchFamily="34" charset="-34"/>
              </a:rPr>
              <a:t>การปกป้อง รักษาและอนุรักษ์สิ่งแวดล้อม</a:t>
            </a:r>
            <a:endParaRPr lang="en-US" sz="12000" dirty="0">
              <a:effectLst/>
              <a:latin typeface="Calibri" panose="020F0502020204030204" pitchFamily="34" charset="0"/>
              <a:ea typeface="Calibri" panose="020F0502020204030204" pitchFamily="34" charset="0"/>
              <a:cs typeface="Cordia New" panose="020B0304020202020204" pitchFamily="34" charset="-34"/>
            </a:endParaRPr>
          </a:p>
          <a:p>
            <a:pPr marL="685800" indent="-685800">
              <a:lnSpc>
                <a:spcPct val="107000"/>
              </a:lnSpc>
              <a:spcAft>
                <a:spcPts val="800"/>
              </a:spcAft>
              <a:buFont typeface="Arial" panose="020B0604020202020204" pitchFamily="34" charset="0"/>
              <a:buChar char="•"/>
            </a:pPr>
            <a:r>
              <a:rPr lang="th-TH" sz="8000" dirty="0">
                <a:effectLst/>
                <a:latin typeface="Calibri" panose="020F0502020204030204" pitchFamily="34" charset="0"/>
                <a:ea typeface="Calibri" panose="020F0502020204030204" pitchFamily="34" charset="0"/>
                <a:cs typeface="Cordia New" panose="020B0304020202020204" pitchFamily="34" charset="-34"/>
              </a:rPr>
              <a:t>อนุรักษ์ธรรมชาติและความหลากหลายทางชีวภาพ ตั้งแต่การปกป้องสิ่งมีชีวิตต่างๆ ไปจนถึงการปกป้องในระดับภูมิทัศน์</a:t>
            </a:r>
            <a:endParaRPr lang="en-US" sz="8000" dirty="0">
              <a:effectLst/>
              <a:latin typeface="Calibri" panose="020F0502020204030204" pitchFamily="34" charset="0"/>
              <a:ea typeface="Calibri" panose="020F0502020204030204" pitchFamily="34" charset="0"/>
              <a:cs typeface="Cordia New" panose="020B0304020202020204" pitchFamily="34" charset="-34"/>
            </a:endParaRPr>
          </a:p>
          <a:p>
            <a:pPr marL="685800" indent="-685800">
              <a:lnSpc>
                <a:spcPct val="107000"/>
              </a:lnSpc>
              <a:spcAft>
                <a:spcPts val="800"/>
              </a:spcAft>
              <a:buFont typeface="Arial" panose="020B0604020202020204" pitchFamily="34" charset="0"/>
              <a:buChar char="•"/>
            </a:pPr>
            <a:r>
              <a:rPr lang="th-TH" sz="8000" dirty="0">
                <a:effectLst/>
                <a:latin typeface="Calibri" panose="020F0502020204030204" pitchFamily="34" charset="0"/>
                <a:ea typeface="Calibri" panose="020F0502020204030204" pitchFamily="34" charset="0"/>
                <a:cs typeface="Cordia New" panose="020B0304020202020204" pitchFamily="34" charset="-34"/>
              </a:rPr>
              <a:t>ลดปัญหาการเปลี่ยนแปลงภูมิอากาศโดยการลดหรือหลีกเลี่ยงการปล่อยก๊าซเรือนกระจก หรือทำให้มั่นใจว่าจะมีการดูดซับหรือเก็บไว้ในแหล่งเก็บคาร์บอนตามธรรมชาติ</a:t>
            </a:r>
            <a:endParaRPr lang="en-US" sz="8000" dirty="0">
              <a:effectLst/>
              <a:latin typeface="Calibri" panose="020F0502020204030204" pitchFamily="34" charset="0"/>
              <a:ea typeface="Calibri" panose="020F0502020204030204" pitchFamily="34" charset="0"/>
              <a:cs typeface="Cordia New" panose="020B0304020202020204" pitchFamily="34" charset="-34"/>
            </a:endParaRPr>
          </a:p>
          <a:p>
            <a:pPr marL="685800" indent="-685800">
              <a:lnSpc>
                <a:spcPct val="107000"/>
              </a:lnSpc>
              <a:spcAft>
                <a:spcPts val="800"/>
              </a:spcAft>
              <a:buFont typeface="Arial" panose="020B0604020202020204" pitchFamily="34" charset="0"/>
              <a:buChar char="•"/>
            </a:pPr>
            <a:r>
              <a:rPr lang="th-TH" sz="8000" dirty="0">
                <a:effectLst/>
                <a:latin typeface="Calibri" panose="020F0502020204030204" pitchFamily="34" charset="0"/>
                <a:ea typeface="Calibri" panose="020F0502020204030204" pitchFamily="34" charset="0"/>
                <a:cs typeface="Cordia New" panose="020B0304020202020204" pitchFamily="34" charset="-34"/>
              </a:rPr>
              <a:t>ส่งเสริมการดำรงชีวิตที่ยั่งยืนและสามารถปรับตัวได้กับรอยเท้านิเวศ (การวัดผลกระทบของกิจกรรมต่างๆ</a:t>
            </a:r>
            <a:r>
              <a:rPr lang="en-US" sz="8000" dirty="0">
                <a:effectLst/>
                <a:latin typeface="Calibri" panose="020F0502020204030204" pitchFamily="34" charset="0"/>
                <a:ea typeface="Calibri" panose="020F0502020204030204" pitchFamily="34" charset="0"/>
                <a:cs typeface="Cordia New" panose="020B0304020202020204" pitchFamily="34" charset="-34"/>
              </a:rPr>
              <a:t> </a:t>
            </a:r>
            <a:r>
              <a:rPr lang="th-TH" sz="8000" dirty="0">
                <a:effectLst/>
                <a:latin typeface="Calibri" panose="020F0502020204030204" pitchFamily="34" charset="0"/>
                <a:ea typeface="Calibri" panose="020F0502020204030204" pitchFamily="34" charset="0"/>
                <a:cs typeface="Cordia New" panose="020B0304020202020204" pitchFamily="34" charset="-34"/>
              </a:rPr>
              <a:t>ของมนุษย์ที่ส่งผลกระทบต่อระบบนิเวศ) ซึ่งจะรักษา</a:t>
            </a:r>
            <a:r>
              <a:rPr lang="en-US" sz="8000" dirty="0">
                <a:effectLst/>
                <a:latin typeface="Calibri" panose="020F0502020204030204" pitchFamily="34" charset="0"/>
                <a:ea typeface="Calibri" panose="020F0502020204030204" pitchFamily="34" charset="0"/>
                <a:cs typeface="Cordia New" panose="020B0304020202020204" pitchFamily="34" charset="-34"/>
              </a:rPr>
              <a:t>     </a:t>
            </a:r>
            <a:r>
              <a:rPr lang="th-TH" sz="8000" dirty="0">
                <a:effectLst/>
                <a:latin typeface="Calibri" panose="020F0502020204030204" pitchFamily="34" charset="0"/>
                <a:ea typeface="Calibri" panose="020F0502020204030204" pitchFamily="34" charset="0"/>
                <a:cs typeface="Cordia New" panose="020B0304020202020204" pitchFamily="34" charset="-34"/>
              </a:rPr>
              <a:t>สุขภาวะทางสังคมของผู้คนให้สามารถอยู่ร่วมกันกับระบบธรรมชาติที่รุ่งเรืองได้</a:t>
            </a:r>
            <a:endParaRPr lang="en-US" sz="8000" dirty="0">
              <a:effectLst/>
              <a:latin typeface="Calibri" panose="020F0502020204030204" pitchFamily="34" charset="0"/>
              <a:ea typeface="Calibri" panose="020F0502020204030204" pitchFamily="34" charset="0"/>
              <a:cs typeface="Cordia New" panose="020B0304020202020204" pitchFamily="34" charset="-34"/>
            </a:endParaRPr>
          </a:p>
          <a:p>
            <a:pPr marL="685800" indent="-685800">
              <a:lnSpc>
                <a:spcPct val="107000"/>
              </a:lnSpc>
              <a:spcAft>
                <a:spcPts val="800"/>
              </a:spcAft>
              <a:buFont typeface="Arial" panose="020B0604020202020204" pitchFamily="34" charset="0"/>
              <a:buChar char="•"/>
            </a:pPr>
            <a:r>
              <a:rPr lang="th-TH" sz="8000" dirty="0">
                <a:effectLst/>
                <a:latin typeface="Calibri" panose="020F0502020204030204" pitchFamily="34" charset="0"/>
                <a:ea typeface="Calibri" panose="020F0502020204030204" pitchFamily="34" charset="0"/>
                <a:cs typeface="Cordia New" panose="020B0304020202020204" pitchFamily="34" charset="-34"/>
              </a:rPr>
              <a:t>ทำให้ความเสมอภาคทางสิ่งแวดล้อมมีความเข้มแข็งโดยการจัดการกับประเด็นทางสิ่งแวดล้อมทางสังคมซึ่งมีผลกระทบต่อชุมชนชายขอบอย่างไม่เหมาะสม</a:t>
            </a:r>
            <a:endParaRPr lang="en-US" sz="8000" dirty="0">
              <a:effectLst/>
              <a:latin typeface="Calibri" panose="020F0502020204030204" pitchFamily="34" charset="0"/>
              <a:ea typeface="Calibri" panose="020F0502020204030204" pitchFamily="34" charset="0"/>
              <a:cs typeface="Cordia New" panose="020B0304020202020204" pitchFamily="34" charset="-34"/>
            </a:endParaRPr>
          </a:p>
        </p:txBody>
      </p:sp>
      <p:pic>
        <p:nvPicPr>
          <p:cNvPr id="3" name="Picture 2">
            <a:extLst>
              <a:ext uri="{FF2B5EF4-FFF2-40B4-BE49-F238E27FC236}">
                <a16:creationId xmlns:a16="http://schemas.microsoft.com/office/drawing/2014/main" id="{BBC440E2-0C70-47E9-B274-015D4A8591C5}"/>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30116" y="2320455"/>
            <a:ext cx="1198829" cy="1198829"/>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B3D63AF4-07F1-474D-97F1-7217AF0AECF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328945" y="2320454"/>
            <a:ext cx="1198829" cy="1198829"/>
          </a:xfrm>
          <a:prstGeom prst="rect">
            <a:avLst/>
          </a:prstGeom>
        </p:spPr>
      </p:pic>
      <p:pic>
        <p:nvPicPr>
          <p:cNvPr id="14" name="Picture 13" descr="A picture containing application&#10;&#10;Description automatically generated">
            <a:extLst>
              <a:ext uri="{FF2B5EF4-FFF2-40B4-BE49-F238E27FC236}">
                <a16:creationId xmlns:a16="http://schemas.microsoft.com/office/drawing/2014/main" id="{30C34737-60BF-46BA-A052-4099A41BB919}"/>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4857" y="3505200"/>
            <a:ext cx="1198829" cy="1198829"/>
          </a:xfrm>
          <a:prstGeom prst="rect">
            <a:avLst/>
          </a:prstGeom>
        </p:spPr>
      </p:pic>
      <p:pic>
        <p:nvPicPr>
          <p:cNvPr id="16" name="Picture 15" descr="A picture containing text, sign&#10;&#10;Description automatically generated">
            <a:extLst>
              <a:ext uri="{FF2B5EF4-FFF2-40B4-BE49-F238E27FC236}">
                <a16:creationId xmlns:a16="http://schemas.microsoft.com/office/drawing/2014/main" id="{FF9DB498-C93A-4AB5-A15E-9760FE772DE9}"/>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472971" y="3505200"/>
            <a:ext cx="1198829" cy="1198829"/>
          </a:xfrm>
          <a:prstGeom prst="rect">
            <a:avLst/>
          </a:prstGeom>
        </p:spPr>
      </p:pic>
      <p:pic>
        <p:nvPicPr>
          <p:cNvPr id="18" name="Picture 17" descr="Icon&#10;&#10;Description automatically generated">
            <a:extLst>
              <a:ext uri="{FF2B5EF4-FFF2-40B4-BE49-F238E27FC236}">
                <a16:creationId xmlns:a16="http://schemas.microsoft.com/office/drawing/2014/main" id="{E51D5333-AD6F-46EB-ABE7-4A670F153D1A}"/>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119" y="5735371"/>
            <a:ext cx="1198829" cy="1198829"/>
          </a:xfrm>
          <a:prstGeom prst="rect">
            <a:avLst/>
          </a:prstGeom>
        </p:spPr>
      </p:pic>
      <p:pic>
        <p:nvPicPr>
          <p:cNvPr id="21" name="Picture 20" descr="Icon&#10;&#10;Description automatically generated">
            <a:extLst>
              <a:ext uri="{FF2B5EF4-FFF2-40B4-BE49-F238E27FC236}">
                <a16:creationId xmlns:a16="http://schemas.microsoft.com/office/drawing/2014/main" id="{3489D0E2-C945-436D-B087-30FF4FB0ADF7}"/>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725824" y="5604827"/>
            <a:ext cx="1198829" cy="1198829"/>
          </a:xfrm>
          <a:prstGeom prst="rect">
            <a:avLst/>
          </a:prstGeom>
        </p:spPr>
      </p:pic>
    </p:spTree>
    <p:extLst>
      <p:ext uri="{BB962C8B-B14F-4D97-AF65-F5344CB8AC3E}">
        <p14:creationId xmlns:p14="http://schemas.microsoft.com/office/powerpoint/2010/main" val="3229029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US">
              <a:solidFill>
                <a:prstClr val="white"/>
              </a:solidFill>
              <a:latin typeface="Calibri" panose="020F0502020204030204"/>
            </a:endParaRPr>
          </a:p>
        </p:txBody>
      </p:sp>
      <p:sp>
        <p:nvSpPr>
          <p:cNvPr id="8" name="Content Placeholder 2"/>
          <p:cNvSpPr txBox="1">
            <a:spLocks/>
          </p:cNvSpPr>
          <p:nvPr/>
        </p:nvSpPr>
        <p:spPr>
          <a:xfrm>
            <a:off x="915578" y="2151891"/>
            <a:ext cx="5028022" cy="3917016"/>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Aft>
                <a:spcPts val="800"/>
              </a:spcAft>
              <a:buNone/>
            </a:pPr>
            <a:r>
              <a:rPr lang="th-TH" sz="3600" b="1" dirty="0">
                <a:effectLst/>
                <a:latin typeface="Calibri" panose="020F0502020204030204" pitchFamily="34" charset="0"/>
                <a:ea typeface="Calibri" panose="020F0502020204030204" pitchFamily="34" charset="0"/>
                <a:cs typeface="Cordia New" panose="020B0304020202020204" pitchFamily="34" charset="-34"/>
              </a:rPr>
              <a:t>การปกป้องและรักษาทรัพยากรภาคพื้นดิน ทรัพยากรชายฝั่ง ทรัพยากรทางทะเล และทรัพยากรน้ำจืด</a:t>
            </a:r>
            <a:endParaRPr lang="en-US" sz="3600" b="1"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769441"/>
          </a:xfrm>
          <a:prstGeom prst="rect">
            <a:avLst/>
          </a:prstGeom>
          <a:noFill/>
        </p:spPr>
        <p:txBody>
          <a:bodyPr wrap="square" rtlCol="0">
            <a:spAutoFit/>
          </a:bodyPr>
          <a:lstStyle/>
          <a:p>
            <a:pPr defTabSz="609585" fontAlgn="auto">
              <a:spcBef>
                <a:spcPts val="0"/>
              </a:spcBef>
              <a:spcAft>
                <a:spcPts val="0"/>
              </a:spcAft>
            </a:pPr>
            <a:r>
              <a:rPr lang="th-TH" sz="4400" b="1" dirty="0">
                <a:solidFill>
                  <a:schemeClr val="bg1"/>
                </a:solidFill>
                <a:effectLst/>
                <a:latin typeface="Calibri" panose="020F0502020204030204" pitchFamily="34" charset="0"/>
                <a:ea typeface="Calibri" panose="020F0502020204030204" pitchFamily="34" charset="0"/>
                <a:cs typeface="Cordia New" panose="020B0304020202020204" pitchFamily="34" charset="-34"/>
              </a:rPr>
              <a:t>คุณสมบัติในการขอรับทุน </a:t>
            </a:r>
            <a:r>
              <a:rPr lang="en-US" sz="4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GG </a:t>
            </a:r>
            <a:r>
              <a:rPr lang="en-US" sz="4400" b="1" dirty="0">
                <a:solidFill>
                  <a:schemeClr val="bg1"/>
                </a:solidFill>
                <a:latin typeface="Cordia New" panose="020B0304020202020204" pitchFamily="34" charset="-34"/>
                <a:ea typeface="Calibri" panose="020F0502020204030204" pitchFamily="34" charset="0"/>
                <a:cs typeface="Cordia New" panose="020B0304020202020204" pitchFamily="34" charset="-34"/>
              </a:rPr>
              <a:t>:</a:t>
            </a:r>
            <a:r>
              <a:rPr lang="th-TH" sz="4400" b="1" dirty="0">
                <a:solidFill>
                  <a:schemeClr val="bg1"/>
                </a:solidFill>
                <a:effectLst/>
                <a:latin typeface="Calibri" panose="020F0502020204030204" pitchFamily="34" charset="0"/>
                <a:ea typeface="Calibri" panose="020F0502020204030204" pitchFamily="34" charset="0"/>
                <a:cs typeface="Cordia New" panose="020B0304020202020204" pitchFamily="34" charset="-34"/>
              </a:rPr>
              <a:t> เป้าหมาย </a:t>
            </a:r>
            <a:r>
              <a:rPr lang="en-US" sz="4400" b="1" dirty="0">
                <a:solidFill>
                  <a:prstClr val="white"/>
                </a:solidFill>
                <a:latin typeface="Cordia New" panose="020B0304020202020204" pitchFamily="34" charset="-34"/>
                <a:ea typeface="Arial" charset="0"/>
                <a:cs typeface="Cordia New" panose="020B0304020202020204" pitchFamily="34" charset="-34"/>
              </a:rPr>
              <a:t>#1</a:t>
            </a:r>
          </a:p>
        </p:txBody>
      </p:sp>
      <p:pic>
        <p:nvPicPr>
          <p:cNvPr id="3" name="Picture 2" descr="A picture containing outdoor, person, ground, sky&#10;&#10;Description automatically generated">
            <a:extLst>
              <a:ext uri="{FF2B5EF4-FFF2-40B4-BE49-F238E27FC236}">
                <a16:creationId xmlns:a16="http://schemas.microsoft.com/office/drawing/2014/main" id="{9450D399-5367-4BB6-BD65-A0547377A3C6}"/>
              </a:ext>
            </a:extLst>
          </p:cNvPr>
          <p:cNvPicPr>
            <a:picLocks noChangeAspect="1"/>
          </p:cNvPicPr>
          <p:nvPr/>
        </p:nvPicPr>
        <p:blipFill rotWithShape="1">
          <a:blip r:embed="rId3"/>
          <a:srcRect t="19848" b="17883"/>
          <a:stretch/>
        </p:blipFill>
        <p:spPr>
          <a:xfrm>
            <a:off x="6603103" y="1637689"/>
            <a:ext cx="5588896" cy="5220312"/>
          </a:xfrm>
          <a:prstGeom prst="rect">
            <a:avLst/>
          </a:prstGeom>
        </p:spPr>
      </p:pic>
    </p:spTree>
    <p:extLst>
      <p:ext uri="{BB962C8B-B14F-4D97-AF65-F5344CB8AC3E}">
        <p14:creationId xmlns:p14="http://schemas.microsoft.com/office/powerpoint/2010/main" val="313575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auto">
              <a:spcBef>
                <a:spcPts val="0"/>
              </a:spcBef>
              <a:spcAft>
                <a:spcPts val="0"/>
              </a:spcAft>
            </a:pPr>
            <a:endParaRPr lang="en-US">
              <a:solidFill>
                <a:prstClr val="white"/>
              </a:solidFill>
              <a:latin typeface="Calibri" panose="020F0502020204030204"/>
            </a:endParaRPr>
          </a:p>
        </p:txBody>
      </p:sp>
      <p:sp>
        <p:nvSpPr>
          <p:cNvPr id="8" name="Content Placeholder 2"/>
          <p:cNvSpPr txBox="1">
            <a:spLocks/>
          </p:cNvSpPr>
          <p:nvPr/>
        </p:nvSpPr>
        <p:spPr>
          <a:xfrm>
            <a:off x="5290519" y="2583213"/>
            <a:ext cx="6671827" cy="345694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Aft>
                <a:spcPts val="800"/>
              </a:spcAft>
              <a:buNone/>
            </a:pPr>
            <a:r>
              <a:rPr lang="th-TH" sz="3600" b="1" dirty="0">
                <a:effectLst/>
                <a:latin typeface="Calibri" panose="020F0502020204030204" pitchFamily="34" charset="0"/>
                <a:ea typeface="Calibri" panose="020F0502020204030204" pitchFamily="34" charset="0"/>
                <a:cs typeface="Cordia New" panose="020B0304020202020204" pitchFamily="34" charset="-34"/>
              </a:rPr>
              <a:t>ส่งเสริมศักยภาพของชุมชนและรัฐบาลท้องถิ่นในการสนับสนุนการจัดการและอนุรักษ์ทรัพยากรธรรมชาติ</a:t>
            </a:r>
            <a:endParaRPr lang="en-US" sz="3600" b="1"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816827"/>
          </a:xfrm>
          <a:prstGeom prst="rect">
            <a:avLst/>
          </a:prstGeom>
          <a:noFill/>
        </p:spPr>
        <p:txBody>
          <a:bodyPr wrap="square" rtlCol="0">
            <a:spAutoFit/>
          </a:bodyPr>
          <a:lstStyle/>
          <a:p>
            <a:pPr>
              <a:lnSpc>
                <a:spcPct val="107000"/>
              </a:lnSpc>
              <a:spcAft>
                <a:spcPts val="800"/>
              </a:spcAft>
            </a:pPr>
            <a:r>
              <a:rPr lang="th-TH" sz="4400" b="1" dirty="0">
                <a:solidFill>
                  <a:schemeClr val="bg1"/>
                </a:solidFill>
                <a:effectLst/>
                <a:latin typeface="Calibri" panose="020F0502020204030204" pitchFamily="34" charset="0"/>
                <a:ea typeface="Calibri" panose="020F0502020204030204" pitchFamily="34" charset="0"/>
                <a:cs typeface="+mn-cs"/>
              </a:rPr>
              <a:t>คุณสมบัติในการขอรับทุน </a:t>
            </a:r>
            <a:r>
              <a:rPr lang="en-US" sz="4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GG </a:t>
            </a:r>
            <a:r>
              <a:rPr lang="en-US" sz="4400" b="1" dirty="0">
                <a:solidFill>
                  <a:schemeClr val="bg1"/>
                </a:solidFill>
                <a:latin typeface="Cordia New" panose="020B0304020202020204" pitchFamily="34" charset="-34"/>
                <a:ea typeface="Calibri" panose="020F0502020204030204" pitchFamily="34" charset="0"/>
                <a:cs typeface="Cordia New" panose="020B0304020202020204" pitchFamily="34" charset="-34"/>
              </a:rPr>
              <a:t>:</a:t>
            </a:r>
            <a:r>
              <a:rPr lang="th-TH" sz="4400" b="1" dirty="0">
                <a:solidFill>
                  <a:schemeClr val="bg1"/>
                </a:solidFill>
                <a:effectLst/>
                <a:latin typeface="Calibri" panose="020F0502020204030204" pitchFamily="34" charset="0"/>
                <a:ea typeface="Calibri" panose="020F0502020204030204" pitchFamily="34" charset="0"/>
                <a:cs typeface="Cordia New" panose="020B0304020202020204" pitchFamily="34" charset="-34"/>
              </a:rPr>
              <a:t> </a:t>
            </a:r>
            <a:r>
              <a:rPr lang="th-TH" sz="4400" b="1" dirty="0">
                <a:solidFill>
                  <a:schemeClr val="bg1"/>
                </a:solidFill>
                <a:effectLst/>
                <a:latin typeface="Calibri" panose="020F0502020204030204" pitchFamily="34" charset="0"/>
                <a:ea typeface="Calibri" panose="020F0502020204030204" pitchFamily="34" charset="0"/>
                <a:cs typeface="+mn-cs"/>
              </a:rPr>
              <a:t>เป้าหมาย </a:t>
            </a:r>
            <a:r>
              <a:rPr lang="en-US" sz="4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a:t>
            </a:r>
            <a:r>
              <a:rPr lang="th-TH" sz="4400" b="1" dirty="0">
                <a:solidFill>
                  <a:schemeClr val="bg1"/>
                </a:solidFill>
                <a:effectLst/>
                <a:latin typeface="Calibri" panose="020F0502020204030204" pitchFamily="34" charset="0"/>
                <a:ea typeface="Calibri" panose="020F0502020204030204" pitchFamily="34" charset="0"/>
                <a:cs typeface="+mn-cs"/>
              </a:rPr>
              <a:t>2</a:t>
            </a:r>
            <a:r>
              <a:rPr lang="th-TH" sz="4400" dirty="0">
                <a:solidFill>
                  <a:schemeClr val="bg1"/>
                </a:solidFill>
                <a:effectLst/>
                <a:latin typeface="Calibri" panose="020F0502020204030204" pitchFamily="34" charset="0"/>
                <a:ea typeface="Calibri" panose="020F0502020204030204" pitchFamily="34" charset="0"/>
                <a:cs typeface="+mn-cs"/>
              </a:rPr>
              <a:t> </a:t>
            </a:r>
            <a:endParaRPr lang="en-US" sz="4400" dirty="0">
              <a:solidFill>
                <a:schemeClr val="bg1"/>
              </a:solidFill>
              <a:effectLst/>
              <a:latin typeface="Calibri" panose="020F0502020204030204" pitchFamily="34" charset="0"/>
              <a:ea typeface="Calibri" panose="020F0502020204030204" pitchFamily="34" charset="0"/>
              <a:cs typeface="+mn-cs"/>
            </a:endParaRPr>
          </a:p>
        </p:txBody>
      </p:sp>
      <p:pic>
        <p:nvPicPr>
          <p:cNvPr id="2" name="Picture 2" descr="A picture containing outdoor, sky, grass, mountain&#10;&#10;Description automatically generated">
            <a:extLst>
              <a:ext uri="{FF2B5EF4-FFF2-40B4-BE49-F238E27FC236}">
                <a16:creationId xmlns:a16="http://schemas.microsoft.com/office/drawing/2014/main" id="{C3BACA3A-03F9-44C6-B5D5-550B12DE5AD6}"/>
              </a:ext>
            </a:extLst>
          </p:cNvPr>
          <p:cNvPicPr>
            <a:picLocks noChangeAspect="1"/>
          </p:cNvPicPr>
          <p:nvPr/>
        </p:nvPicPr>
        <p:blipFill rotWithShape="1">
          <a:blip r:embed="rId3"/>
          <a:srcRect l="20147" r="16761" b="275"/>
          <a:stretch/>
        </p:blipFill>
        <p:spPr>
          <a:xfrm>
            <a:off x="-2874" y="1640714"/>
            <a:ext cx="4956407" cy="5213247"/>
          </a:xfrm>
          <a:prstGeom prst="rect">
            <a:avLst/>
          </a:prstGeom>
        </p:spPr>
      </p:pic>
    </p:spTree>
    <p:extLst>
      <p:ext uri="{BB962C8B-B14F-4D97-AF65-F5344CB8AC3E}">
        <p14:creationId xmlns:p14="http://schemas.microsoft.com/office/powerpoint/2010/main" val="92024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Content Placeholder 2"/>
          <p:cNvSpPr txBox="1">
            <a:spLocks/>
          </p:cNvSpPr>
          <p:nvPr/>
        </p:nvSpPr>
        <p:spPr>
          <a:xfrm>
            <a:off x="5847845" y="2151891"/>
            <a:ext cx="5477169" cy="410398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Aft>
                <a:spcPts val="800"/>
              </a:spcAft>
              <a:buNone/>
            </a:pPr>
            <a:r>
              <a:rPr lang="th-TH" sz="3600" b="1" dirty="0">
                <a:effectLst/>
                <a:latin typeface="Calibri" panose="020F0502020204030204" pitchFamily="34" charset="0"/>
                <a:ea typeface="Calibri" panose="020F0502020204030204" pitchFamily="34" charset="0"/>
                <a:cs typeface="Cordia New" panose="020B0304020202020204" pitchFamily="34" charset="-34"/>
              </a:rPr>
              <a:t>สนับสนุนระบบนิเวศเกษตร และแนวปฏิบัติที่ยั่งยืนในด้านการเกษตร </a:t>
            </a:r>
            <a:r>
              <a:rPr lang="en-US" sz="3600" b="1" dirty="0">
                <a:effectLst/>
                <a:latin typeface="Calibri" panose="020F0502020204030204" pitchFamily="34" charset="0"/>
                <a:ea typeface="Calibri" panose="020F0502020204030204" pitchFamily="34" charset="0"/>
                <a:cs typeface="Cordia New" panose="020B0304020202020204" pitchFamily="34" charset="-34"/>
              </a:rPr>
              <a:t>     </a:t>
            </a:r>
            <a:r>
              <a:rPr lang="th-TH" sz="3600" b="1" dirty="0">
                <a:effectLst/>
                <a:latin typeface="Calibri" panose="020F0502020204030204" pitchFamily="34" charset="0"/>
                <a:ea typeface="Calibri" panose="020F0502020204030204" pitchFamily="34" charset="0"/>
                <a:cs typeface="Cordia New" panose="020B0304020202020204" pitchFamily="34" charset="-34"/>
              </a:rPr>
              <a:t>การประมง และการเพาะเลี้ยงสัตว์น้ำ </a:t>
            </a:r>
            <a:r>
              <a:rPr lang="en-US" sz="3600" b="1" dirty="0">
                <a:effectLst/>
                <a:latin typeface="Calibri" panose="020F0502020204030204" pitchFamily="34" charset="0"/>
                <a:ea typeface="Calibri" panose="020F0502020204030204" pitchFamily="34" charset="0"/>
                <a:cs typeface="Cordia New" panose="020B0304020202020204" pitchFamily="34" charset="-34"/>
              </a:rPr>
              <a:t>   </a:t>
            </a:r>
            <a:r>
              <a:rPr lang="th-TH" sz="3600" b="1" dirty="0">
                <a:effectLst/>
                <a:latin typeface="Calibri" panose="020F0502020204030204" pitchFamily="34" charset="0"/>
                <a:ea typeface="Calibri" panose="020F0502020204030204" pitchFamily="34" charset="0"/>
                <a:cs typeface="Cordia New" panose="020B0304020202020204" pitchFamily="34" charset="-34"/>
              </a:rPr>
              <a:t>เพื่อการปรับปรุง</a:t>
            </a:r>
            <a:r>
              <a:rPr lang="th-TH" sz="3600" b="1" dirty="0">
                <a:latin typeface="Calibri" panose="020F0502020204030204" pitchFamily="34" charset="0"/>
                <a:ea typeface="Calibri" panose="020F0502020204030204" pitchFamily="34" charset="0"/>
                <a:cs typeface="Cordia New" panose="020B0304020202020204" pitchFamily="34" charset="-34"/>
              </a:rPr>
              <a:t>ความสมบูรณ์</a:t>
            </a:r>
            <a:r>
              <a:rPr lang="th-TH" sz="3600" b="1" dirty="0">
                <a:effectLst/>
                <a:latin typeface="Calibri" panose="020F0502020204030204" pitchFamily="34" charset="0"/>
                <a:ea typeface="Calibri" panose="020F0502020204030204" pitchFamily="34" charset="0"/>
                <a:cs typeface="Cordia New" panose="020B0304020202020204" pitchFamily="34" charset="-34"/>
              </a:rPr>
              <a:t>ของระบบนิเวศ</a:t>
            </a:r>
            <a:endParaRPr lang="en-US" sz="3600" b="1"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816827"/>
          </a:xfrm>
          <a:prstGeom prst="rect">
            <a:avLst/>
          </a:prstGeom>
          <a:noFill/>
        </p:spPr>
        <p:txBody>
          <a:bodyPr wrap="square" rtlCol="0">
            <a:spAutoFit/>
          </a:bodyPr>
          <a:lstStyle/>
          <a:p>
            <a:pPr>
              <a:lnSpc>
                <a:spcPct val="107000"/>
              </a:lnSpc>
              <a:spcAft>
                <a:spcPts val="800"/>
              </a:spcAft>
            </a:pPr>
            <a:r>
              <a:rPr lang="th-TH" sz="4400" b="1" dirty="0">
                <a:solidFill>
                  <a:schemeClr val="bg1"/>
                </a:solidFill>
                <a:effectLst/>
                <a:latin typeface="Calibri" panose="020F0502020204030204" pitchFamily="34" charset="0"/>
                <a:ea typeface="Calibri" panose="020F0502020204030204" pitchFamily="34" charset="0"/>
                <a:cs typeface="+mn-cs"/>
              </a:rPr>
              <a:t>คุณสมบัติในการขอรับทุน </a:t>
            </a:r>
            <a:r>
              <a:rPr lang="en-US" sz="4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GG </a:t>
            </a:r>
            <a:r>
              <a:rPr lang="en-US" sz="4400" b="1" dirty="0">
                <a:solidFill>
                  <a:schemeClr val="bg1"/>
                </a:solidFill>
                <a:latin typeface="Cordia New" panose="020B0304020202020204" pitchFamily="34" charset="-34"/>
                <a:ea typeface="Calibri" panose="020F0502020204030204" pitchFamily="34" charset="0"/>
                <a:cs typeface="Cordia New" panose="020B0304020202020204" pitchFamily="34" charset="-34"/>
              </a:rPr>
              <a:t>:</a:t>
            </a:r>
            <a:r>
              <a:rPr lang="th-TH" sz="4400" b="1" dirty="0">
                <a:solidFill>
                  <a:schemeClr val="bg1"/>
                </a:solidFill>
                <a:effectLst/>
                <a:latin typeface="Calibri" panose="020F0502020204030204" pitchFamily="34" charset="0"/>
                <a:ea typeface="Calibri" panose="020F0502020204030204" pitchFamily="34" charset="0"/>
                <a:cs typeface="Cordia New" panose="020B0304020202020204" pitchFamily="34" charset="-34"/>
              </a:rPr>
              <a:t> </a:t>
            </a:r>
            <a:r>
              <a:rPr lang="th-TH" sz="4400" b="1" dirty="0">
                <a:solidFill>
                  <a:schemeClr val="bg1"/>
                </a:solidFill>
                <a:effectLst/>
                <a:latin typeface="Calibri" panose="020F0502020204030204" pitchFamily="34" charset="0"/>
                <a:ea typeface="Calibri" panose="020F0502020204030204" pitchFamily="34" charset="0"/>
                <a:cs typeface="+mn-cs"/>
              </a:rPr>
              <a:t>เป้าหมาย </a:t>
            </a:r>
            <a:r>
              <a:rPr lang="en-US" sz="4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#3</a:t>
            </a:r>
            <a:r>
              <a:rPr lang="th-TH" sz="4400" dirty="0">
                <a:solidFill>
                  <a:schemeClr val="bg1"/>
                </a:solidFill>
                <a:effectLst/>
                <a:latin typeface="Calibri" panose="020F0502020204030204" pitchFamily="34" charset="0"/>
                <a:ea typeface="Calibri" panose="020F0502020204030204" pitchFamily="34" charset="0"/>
                <a:cs typeface="+mn-cs"/>
              </a:rPr>
              <a:t> </a:t>
            </a:r>
            <a:endParaRPr lang="en-US" sz="4400" dirty="0">
              <a:solidFill>
                <a:schemeClr val="bg1"/>
              </a:solidFill>
              <a:effectLst/>
              <a:latin typeface="Calibri" panose="020F0502020204030204" pitchFamily="34" charset="0"/>
              <a:ea typeface="Calibri" panose="020F0502020204030204" pitchFamily="34" charset="0"/>
              <a:cs typeface="+mn-cs"/>
            </a:endParaRPr>
          </a:p>
        </p:txBody>
      </p:sp>
      <p:pic>
        <p:nvPicPr>
          <p:cNvPr id="3" name="Picture 2">
            <a:extLst>
              <a:ext uri="{FF2B5EF4-FFF2-40B4-BE49-F238E27FC236}">
                <a16:creationId xmlns:a16="http://schemas.microsoft.com/office/drawing/2014/main" id="{76986BC7-7A4E-4B99-B53A-786848CA4980}"/>
              </a:ext>
            </a:extLst>
          </p:cNvPr>
          <p:cNvPicPr>
            <a:picLocks noChangeAspect="1"/>
          </p:cNvPicPr>
          <p:nvPr/>
        </p:nvPicPr>
        <p:blipFill rotWithShape="1">
          <a:blip r:embed="rId3"/>
          <a:srcRect r="32484"/>
          <a:stretch/>
        </p:blipFill>
        <p:spPr>
          <a:xfrm>
            <a:off x="1" y="1637689"/>
            <a:ext cx="5286796" cy="5220311"/>
          </a:xfrm>
          <a:prstGeom prst="rect">
            <a:avLst/>
          </a:prstGeom>
        </p:spPr>
      </p:pic>
    </p:spTree>
    <p:extLst>
      <p:ext uri="{BB962C8B-B14F-4D97-AF65-F5344CB8AC3E}">
        <p14:creationId xmlns:p14="http://schemas.microsoft.com/office/powerpoint/2010/main" val="298487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 y="-6451"/>
            <a:ext cx="12192001" cy="16441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Content Placeholder 2"/>
          <p:cNvSpPr txBox="1">
            <a:spLocks/>
          </p:cNvSpPr>
          <p:nvPr/>
        </p:nvSpPr>
        <p:spPr>
          <a:xfrm>
            <a:off x="5013221" y="2376668"/>
            <a:ext cx="6728737" cy="3642168"/>
          </a:xfrm>
          <a:prstGeom prst="rect">
            <a:avLst/>
          </a:prstGeom>
        </p:spPr>
        <p:txBody>
          <a:bodyPr lIns="121920" tIns="60960" rIns="121920" bIns="6096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Aft>
                <a:spcPts val="800"/>
              </a:spcAft>
              <a:buNone/>
            </a:pPr>
            <a:r>
              <a:rPr lang="th-TH" sz="3600" b="1" dirty="0">
                <a:effectLst/>
                <a:latin typeface="Calibri" panose="020F0502020204030204" pitchFamily="34" charset="0"/>
                <a:ea typeface="Calibri" panose="020F0502020204030204" pitchFamily="34" charset="0"/>
                <a:cs typeface="Cordia New" panose="020B0304020202020204" pitchFamily="34" charset="-34"/>
              </a:rPr>
              <a:t>การจัดการกับสาเหตุของการเปลี่ยนแปลงภูมิอากาศและการลดปัญหาการเปลี่ยนแปลงของภูมิอากาศ และการสนับสนุนการแก้ไขปัญหาเพื่อลดการปล่อยก๊าซเรือนกระจก</a:t>
            </a:r>
            <a:endParaRPr lang="en-US" sz="3600" b="1"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6" name="TextBox 5">
            <a:extLst>
              <a:ext uri="{FF2B5EF4-FFF2-40B4-BE49-F238E27FC236}">
                <a16:creationId xmlns:a16="http://schemas.microsoft.com/office/drawing/2014/main" id="{812CB9CF-B8F2-B441-9C19-5BA588744F9F}"/>
              </a:ext>
            </a:extLst>
          </p:cNvPr>
          <p:cNvSpPr txBox="1"/>
          <p:nvPr/>
        </p:nvSpPr>
        <p:spPr>
          <a:xfrm>
            <a:off x="915578" y="602129"/>
            <a:ext cx="10835748" cy="816827"/>
          </a:xfrm>
          <a:prstGeom prst="rect">
            <a:avLst/>
          </a:prstGeom>
          <a:noFill/>
        </p:spPr>
        <p:txBody>
          <a:bodyPr wrap="square" rtlCol="0">
            <a:spAutoFit/>
          </a:bodyPr>
          <a:lstStyle/>
          <a:p>
            <a:pPr>
              <a:lnSpc>
                <a:spcPct val="107000"/>
              </a:lnSpc>
              <a:spcAft>
                <a:spcPts val="800"/>
              </a:spcAft>
            </a:pPr>
            <a:r>
              <a:rPr lang="th-TH" sz="4400" b="1" dirty="0">
                <a:solidFill>
                  <a:schemeClr val="bg1"/>
                </a:solidFill>
                <a:effectLst/>
                <a:latin typeface="Calibri" panose="020F0502020204030204" pitchFamily="34" charset="0"/>
                <a:ea typeface="Calibri" panose="020F0502020204030204" pitchFamily="34" charset="0"/>
                <a:cs typeface="+mn-cs"/>
              </a:rPr>
              <a:t>คุณสมบัติในการขอรับทุน </a:t>
            </a:r>
            <a:r>
              <a:rPr lang="en-US" sz="4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GG </a:t>
            </a:r>
            <a:r>
              <a:rPr lang="en-US" sz="4400" b="1" dirty="0">
                <a:solidFill>
                  <a:schemeClr val="bg1"/>
                </a:solidFill>
                <a:latin typeface="Cordia New" panose="020B0304020202020204" pitchFamily="34" charset="-34"/>
                <a:ea typeface="Calibri" panose="020F0502020204030204" pitchFamily="34" charset="0"/>
                <a:cs typeface="Cordia New" panose="020B0304020202020204" pitchFamily="34" charset="-34"/>
              </a:rPr>
              <a:t>:</a:t>
            </a:r>
            <a:r>
              <a:rPr lang="th-TH" sz="4400" b="1" dirty="0">
                <a:solidFill>
                  <a:schemeClr val="bg1"/>
                </a:solidFill>
                <a:effectLst/>
                <a:latin typeface="Calibri" panose="020F0502020204030204" pitchFamily="34" charset="0"/>
                <a:ea typeface="Calibri" panose="020F0502020204030204" pitchFamily="34" charset="0"/>
                <a:cs typeface="Cordia New" panose="020B0304020202020204" pitchFamily="34" charset="-34"/>
              </a:rPr>
              <a:t> </a:t>
            </a:r>
            <a:r>
              <a:rPr lang="th-TH" sz="4400" b="1" dirty="0">
                <a:solidFill>
                  <a:schemeClr val="bg1"/>
                </a:solidFill>
                <a:effectLst/>
                <a:latin typeface="Calibri" panose="020F0502020204030204" pitchFamily="34" charset="0"/>
                <a:ea typeface="Calibri" panose="020F0502020204030204" pitchFamily="34" charset="0"/>
                <a:cs typeface="+mn-cs"/>
              </a:rPr>
              <a:t>เป้าหมาย </a:t>
            </a:r>
            <a:r>
              <a:rPr lang="en-US" sz="4400" b="1" dirty="0">
                <a:solidFill>
                  <a:schemeClr val="bg1"/>
                </a:solidFill>
                <a:effectLst/>
                <a:latin typeface="Cordia New" panose="020B0304020202020204" pitchFamily="34" charset="-34"/>
                <a:ea typeface="Calibri" panose="020F0502020204030204" pitchFamily="34" charset="0"/>
                <a:cs typeface="Cordia New" panose="020B0304020202020204" pitchFamily="34" charset="-34"/>
              </a:rPr>
              <a:t>#4</a:t>
            </a:r>
            <a:endParaRPr lang="en-US" sz="4400" dirty="0">
              <a:solidFill>
                <a:schemeClr val="bg1"/>
              </a:solidFill>
              <a:effectLst/>
              <a:latin typeface="Calibri" panose="020F0502020204030204" pitchFamily="34" charset="0"/>
              <a:ea typeface="Calibri" panose="020F0502020204030204" pitchFamily="34" charset="0"/>
              <a:cs typeface="+mn-cs"/>
            </a:endParaRPr>
          </a:p>
        </p:txBody>
      </p:sp>
      <p:pic>
        <p:nvPicPr>
          <p:cNvPr id="2" name="Picture 3" descr="A picture containing outdoor, sky, ground, person&#10;&#10;Description automatically generated">
            <a:extLst>
              <a:ext uri="{FF2B5EF4-FFF2-40B4-BE49-F238E27FC236}">
                <a16:creationId xmlns:a16="http://schemas.microsoft.com/office/drawing/2014/main" id="{0DB5A619-6FEA-4514-96C5-91C44F3EDC66}"/>
              </a:ext>
            </a:extLst>
          </p:cNvPr>
          <p:cNvPicPr>
            <a:picLocks noChangeAspect="1"/>
          </p:cNvPicPr>
          <p:nvPr/>
        </p:nvPicPr>
        <p:blipFill rotWithShape="1">
          <a:blip r:embed="rId3"/>
          <a:srcRect l="18188" t="-552" r="-4030" b="60"/>
          <a:stretch/>
        </p:blipFill>
        <p:spPr>
          <a:xfrm>
            <a:off x="123" y="1618265"/>
            <a:ext cx="4904608" cy="5234607"/>
          </a:xfrm>
          <a:prstGeom prst="rect">
            <a:avLst/>
          </a:prstGeom>
        </p:spPr>
      </p:pic>
    </p:spTree>
    <p:extLst>
      <p:ext uri="{BB962C8B-B14F-4D97-AF65-F5344CB8AC3E}">
        <p14:creationId xmlns:p14="http://schemas.microsoft.com/office/powerpoint/2010/main" val="292977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eme1">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44828E5-0B57-4C57-A66B-9DC0F615DEC1}" vid="{060CEFF4-36A2-4D4A-8211-876FDF0FB137}"/>
    </a:ext>
  </a:extLst>
</a:theme>
</file>

<file path=ppt/theme/theme2.xml><?xml version="1.0" encoding="utf-8"?>
<a:theme xmlns:a="http://schemas.openxmlformats.org/drawingml/2006/main" name="1_Office Theme">
  <a:themeElements>
    <a:clrScheme name="Rotary Palette">
      <a:dk1>
        <a:srgbClr val="01B4E7"/>
      </a:dk1>
      <a:lt1>
        <a:srgbClr val="FFFFFF"/>
      </a:lt1>
      <a:dk2>
        <a:srgbClr val="01B4E7"/>
      </a:dk2>
      <a:lt2>
        <a:srgbClr val="FFFFFF"/>
      </a:lt2>
      <a:accent1>
        <a:srgbClr val="F7A81B"/>
      </a:accent1>
      <a:accent2>
        <a:srgbClr val="D91B5C"/>
      </a:accent2>
      <a:accent3>
        <a:srgbClr val="009999"/>
      </a:accent3>
      <a:accent4>
        <a:srgbClr val="872175"/>
      </a:accent4>
      <a:accent5>
        <a:srgbClr val="FF7600"/>
      </a:accent5>
      <a:accent6>
        <a:srgbClr val="005DAA"/>
      </a:accent6>
      <a:hlink>
        <a:srgbClr val="17458F"/>
      </a:hlink>
      <a:folHlink>
        <a:srgbClr val="C9DEE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lcf76f155ced4ddcb4097134ff3c332f xmlns="0560978c-9667-47dd-a61c-cb8d15eb73a7">
      <Terms xmlns="http://schemas.microsoft.com/office/infopath/2007/PartnerControls"/>
    </lcf76f155ced4ddcb4097134ff3c332f>
    <TaxCatchAll xmlns="4e590c43-f40d-41a2-a9ac-ff53ebe7c33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D6FF151D027145B6951FB397EC60AE" ma:contentTypeVersion="24" ma:contentTypeDescription="Create a new document." ma:contentTypeScope="" ma:versionID="3c1f2ebf7b9631ffbaa56f532894f6e3">
  <xsd:schema xmlns:xsd="http://www.w3.org/2001/XMLSchema" xmlns:xs="http://www.w3.org/2001/XMLSchema" xmlns:p="http://schemas.microsoft.com/office/2006/metadata/properties" xmlns:ns2="0560978c-9667-47dd-a61c-cb8d15eb73a7" xmlns:ns3="4e590c43-f40d-41a2-a9ac-ff53ebe7c334" targetNamespace="http://schemas.microsoft.com/office/2006/metadata/properties" ma:root="true" ma:fieldsID="28a0bc31a45a60c4e517d6633a854103" ns2:_="" ns3:_="">
    <xsd:import namespace="0560978c-9667-47dd-a61c-cb8d15eb73a7"/>
    <xsd:import namespace="4e590c43-f40d-41a2-a9ac-ff53ebe7c3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60978c-9667-47dd-a61c-cb8d15eb73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e590c43-f40d-41a2-a9ac-ff53ebe7c33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f47f5f6-cd6b-45a6-829f-4bf1295bb199}" ma:internalName="TaxCatchAll" ma:showField="CatchAllData" ma:web="4e590c43-f40d-41a2-a9ac-ff53ebe7c3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F78090-8D6D-4A93-8B95-541364D93972}">
  <ds:schemaRefs>
    <ds:schemaRef ds:uri="http://purl.org/dc/elements/1.1/"/>
    <ds:schemaRef ds:uri="http://schemas.microsoft.com/office/2006/metadata/properties"/>
    <ds:schemaRef ds:uri="http://purl.org/dc/dcmitype/"/>
    <ds:schemaRef ds:uri="http://schemas.microsoft.com/office/2006/documentManagement/types"/>
    <ds:schemaRef ds:uri="4e590c43-f40d-41a2-a9ac-ff53ebe7c334"/>
    <ds:schemaRef ds:uri="http://schemas.openxmlformats.org/package/2006/metadata/core-properties"/>
    <ds:schemaRef ds:uri="http://purl.org/dc/terms/"/>
    <ds:schemaRef ds:uri="http://schemas.microsoft.com/office/infopath/2007/PartnerControls"/>
    <ds:schemaRef ds:uri="0560978c-9667-47dd-a61c-cb8d15eb73a7"/>
    <ds:schemaRef ds:uri="http://www.w3.org/XML/1998/namespace"/>
  </ds:schemaRefs>
</ds:datastoreItem>
</file>

<file path=customXml/itemProps2.xml><?xml version="1.0" encoding="utf-8"?>
<ds:datastoreItem xmlns:ds="http://schemas.openxmlformats.org/officeDocument/2006/customXml" ds:itemID="{CED0F657-F8B0-48A9-AD90-3AC76A3CB960}">
  <ds:schemaRefs>
    <ds:schemaRef ds:uri="http://schemas.microsoft.com/sharepoint/v3/contenttype/forms"/>
  </ds:schemaRefs>
</ds:datastoreItem>
</file>

<file path=customXml/itemProps3.xml><?xml version="1.0" encoding="utf-8"?>
<ds:datastoreItem xmlns:ds="http://schemas.openxmlformats.org/officeDocument/2006/customXml" ds:itemID="{107FCB96-CFDF-4828-A44C-B538AE8E11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60978c-9667-47dd-a61c-cb8d15eb73a7"/>
    <ds:schemaRef ds:uri="4e590c43-f40d-41a2-a9ac-ff53ebe7c3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7845</TotalTime>
  <Words>4365</Words>
  <Application>Microsoft Office PowerPoint</Application>
  <PresentationFormat>Widescreen</PresentationFormat>
  <Paragraphs>357</Paragraphs>
  <Slides>34</Slides>
  <Notes>30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34</vt:i4>
      </vt:variant>
    </vt:vector>
  </HeadingPairs>
  <TitlesOfParts>
    <vt:vector size="42" baseType="lpstr">
      <vt:lpstr>Arial</vt:lpstr>
      <vt:lpstr>Calibri</vt:lpstr>
      <vt:lpstr>Calibri Light</vt:lpstr>
      <vt:lpstr>Cordia New</vt:lpstr>
      <vt:lpstr>Theme1</vt:lpstr>
      <vt:lpstr>1_Office Theme</vt:lpstr>
      <vt:lpstr>2_Office Theme</vt:lpstr>
      <vt:lpstr>Office Theme</vt:lpstr>
      <vt:lpstr>PowerPoint Presentation</vt:lpstr>
      <vt:lpstr>การให้ทุนสนับสนุนระดับโลกตามเรื่องที่เน้นความสำคัญ  (ปีโรตารี 2557-65)   [หน่วยเป็นล้านเหรียญ]</vt:lpstr>
      <vt:lpstr>แนวทางสำหรับเรื่องที่เน้นความสำคัญ</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คำแนะนำในเรื่องที่เน้นความสำคัญ</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 Keita</dc:creator>
  <cp:lastModifiedBy>Rotary Centra</cp:lastModifiedBy>
  <cp:revision>100</cp:revision>
  <cp:lastPrinted>2023-02-13T02:41:58Z</cp:lastPrinted>
  <dcterms:created xsi:type="dcterms:W3CDTF">2021-03-03T20:13:40Z</dcterms:created>
  <dcterms:modified xsi:type="dcterms:W3CDTF">2023-03-10T04:50:42Z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0x010100B418A1A56E549345B00FE3957DC0DD57</vt:lpwstr>
  </property>
</Properties>
</file>