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93" r:id="rId4"/>
    <p:sldMasterId id="2147483661" r:id="rId5"/>
    <p:sldMasterId id="2147484220" r:id="rId6"/>
    <p:sldMasterId id="2147484234" r:id="rId7"/>
  </p:sldMasterIdLst>
  <p:notesMasterIdLst>
    <p:notesMasterId r:id="rId42"/>
  </p:notesMasterIdLst>
  <p:handoutMasterIdLst>
    <p:handoutMasterId r:id="rId43"/>
  </p:handoutMasterIdLst>
  <p:sldIdLst>
    <p:sldId id="514" r:id="rId8"/>
    <p:sldId id="468" r:id="rId9"/>
    <p:sldId id="577" r:id="rId10"/>
    <p:sldId id="528" r:id="rId11"/>
    <p:sldId id="527" r:id="rId12"/>
    <p:sldId id="320" r:id="rId13"/>
    <p:sldId id="335" r:id="rId14"/>
    <p:sldId id="336" r:id="rId15"/>
    <p:sldId id="337" r:id="rId16"/>
    <p:sldId id="338" r:id="rId17"/>
    <p:sldId id="339" r:id="rId18"/>
    <p:sldId id="340" r:id="rId19"/>
    <p:sldId id="341" r:id="rId20"/>
    <p:sldId id="281" r:id="rId21"/>
    <p:sldId id="390" r:id="rId22"/>
    <p:sldId id="519" r:id="rId23"/>
    <p:sldId id="582" r:id="rId24"/>
    <p:sldId id="393" r:id="rId25"/>
    <p:sldId id="525" r:id="rId26"/>
    <p:sldId id="579" r:id="rId27"/>
    <p:sldId id="388" r:id="rId28"/>
    <p:sldId id="517" r:id="rId29"/>
    <p:sldId id="580" r:id="rId30"/>
    <p:sldId id="426" r:id="rId31"/>
    <p:sldId id="515" r:id="rId32"/>
    <p:sldId id="581" r:id="rId33"/>
    <p:sldId id="391" r:id="rId34"/>
    <p:sldId id="521" r:id="rId35"/>
    <p:sldId id="583" r:id="rId36"/>
    <p:sldId id="392" r:id="rId37"/>
    <p:sldId id="523" r:id="rId38"/>
    <p:sldId id="584" r:id="rId39"/>
    <p:sldId id="578" r:id="rId40"/>
    <p:sldId id="529" r:id="rId41"/>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rawford" initials="SC" lastIdx="8" clrIdx="0">
    <p:extLst>
      <p:ext uri="{19B8F6BF-5375-455C-9EA6-DF929625EA0E}">
        <p15:presenceInfo xmlns:p15="http://schemas.microsoft.com/office/powerpoint/2012/main" userId="S::sarah.crawford@rotary.org::fb783b61-c5ce-4aa3-bb52-4222646968d3" providerId="AD"/>
      </p:ext>
    </p:extLst>
  </p:cmAuthor>
  <p:cmAuthor id="2" name="Mo Keita" initials="MK" lastIdx="4" clrIdx="1">
    <p:extLst>
      <p:ext uri="{19B8F6BF-5375-455C-9EA6-DF929625EA0E}">
        <p15:presenceInfo xmlns:p15="http://schemas.microsoft.com/office/powerpoint/2012/main" userId="S::Mo.Keita@rotary.org::3d1acb23-dc89-426f-bec7-7285c9be2600" providerId="AD"/>
      </p:ext>
    </p:extLst>
  </p:cmAuthor>
  <p:cmAuthor id="3" name="Mary Jo Jean-Francois" initials="MJ" lastIdx="1" clrIdx="2">
    <p:extLst>
      <p:ext uri="{19B8F6BF-5375-455C-9EA6-DF929625EA0E}">
        <p15:presenceInfo xmlns:p15="http://schemas.microsoft.com/office/powerpoint/2012/main" userId="S::maryjo.jeanfrancois@rotary.org::b7311c5f-9b89-4200-a246-c82a1ddb3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E0"/>
    <a:srgbClr val="595959"/>
    <a:srgbClr val="404040"/>
    <a:srgbClr val="0069C8"/>
    <a:srgbClr val="901F93"/>
    <a:srgbClr val="E02927"/>
    <a:srgbClr val="009739"/>
    <a:srgbClr val="00ADBB"/>
    <a:srgbClr val="FF7600"/>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9" autoAdjust="0"/>
    <p:restoredTop sz="64642" autoAdjust="0"/>
  </p:normalViewPr>
  <p:slideViewPr>
    <p:cSldViewPr showGuides="1">
      <p:cViewPr varScale="1">
        <p:scale>
          <a:sx n="68" d="100"/>
          <a:sy n="68" d="100"/>
        </p:scale>
        <p:origin x="498" y="72"/>
      </p:cViewPr>
      <p:guideLst>
        <p:guide orient="horz" pos="2160"/>
        <p:guide pos="3840"/>
      </p:guideLst>
    </p:cSldViewPr>
  </p:slideViewPr>
  <p:outlineViewPr>
    <p:cViewPr>
      <p:scale>
        <a:sx n="75" d="100"/>
        <a:sy n="75" d="100"/>
      </p:scale>
      <p:origin x="120" y="0"/>
    </p:cViewPr>
  </p:outlin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49" d="100"/>
          <a:sy n="49" d="100"/>
        </p:scale>
        <p:origin x="1976"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https://rotary365-my.sharepoint.com/personal/karen_mcleod_rotary_org/Documents/Statistics/All%20global%20grants%20awarded%202014-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'Area of focus'!$E$1</c:f>
              <c:strCache>
                <c:ptCount val="1"/>
                <c:pt idx="0">
                  <c:v>Total Funding</c:v>
                </c:pt>
              </c:strCache>
            </c:strRef>
          </c:tx>
          <c:spPr>
            <a:solidFill>
              <a:schemeClr val="accent1"/>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E02927"/>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60B-4823-B339-F69DC2D9DC2D}"/>
              </c:ext>
            </c:extLst>
          </c:dPt>
          <c:dPt>
            <c:idx val="1"/>
            <c:invertIfNegative val="0"/>
            <c:bubble3D val="0"/>
            <c:spPr>
              <a:solidFill>
                <a:srgbClr val="00A2E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460B-4823-B339-F69DC2D9DC2D}"/>
              </c:ext>
            </c:extLst>
          </c:dPt>
          <c:dPt>
            <c:idx val="2"/>
            <c:invertIfNegative val="0"/>
            <c:bubble3D val="0"/>
            <c:spPr>
              <a:solidFill>
                <a:srgbClr val="00ADBB"/>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60B-4823-B339-F69DC2D9DC2D}"/>
              </c:ext>
            </c:extLst>
          </c:dPt>
          <c:dPt>
            <c:idx val="3"/>
            <c:invertIfNegative val="0"/>
            <c:bubble3D val="0"/>
            <c:spPr>
              <a:solidFill>
                <a:srgbClr val="FF76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460B-4823-B339-F69DC2D9DC2D}"/>
              </c:ext>
            </c:extLst>
          </c:dPt>
          <c:dPt>
            <c:idx val="4"/>
            <c:invertIfNegative val="0"/>
            <c:bubble3D val="0"/>
            <c:spPr>
              <a:solidFill>
                <a:srgbClr val="901F93"/>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60B-4823-B339-F69DC2D9DC2D}"/>
              </c:ext>
            </c:extLst>
          </c:dPt>
          <c:dPt>
            <c:idx val="5"/>
            <c:invertIfNegative val="0"/>
            <c:bubble3D val="0"/>
            <c:spPr>
              <a:solidFill>
                <a:srgbClr val="0069C8"/>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460B-4823-B339-F69DC2D9DC2D}"/>
              </c:ext>
            </c:extLst>
          </c:dPt>
          <c:dPt>
            <c:idx val="6"/>
            <c:invertIfNegative val="0"/>
            <c:bubble3D val="0"/>
            <c:spPr>
              <a:solidFill>
                <a:srgbClr val="009739"/>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60B-4823-B339-F69DC2D9DC2D}"/>
              </c:ext>
            </c:extLst>
          </c:dPt>
          <c:dLbls>
            <c:dLbl>
              <c:idx val="0"/>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$338.9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60B-4823-B339-F69DC2D9DC2D}"/>
                </c:ext>
              </c:extLst>
            </c:dLbl>
            <c:dLbl>
              <c:idx val="1"/>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$167.8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60B-4823-B339-F69DC2D9DC2D}"/>
                </c:ext>
              </c:extLst>
            </c:dLbl>
            <c:dLbl>
              <c:idx val="2"/>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$100.2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60B-4823-B339-F69DC2D9DC2D}"/>
                </c:ext>
              </c:extLst>
            </c:dLbl>
            <c:dLbl>
              <c:idx val="3"/>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$86.3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60B-4823-B339-F69DC2D9DC2D}"/>
                </c:ext>
              </c:extLst>
            </c:dLbl>
            <c:dLbl>
              <c:idx val="4"/>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$64.2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60B-4823-B339-F69DC2D9DC2D}"/>
                </c:ext>
              </c:extLst>
            </c:dLbl>
            <c:dLbl>
              <c:idx val="5"/>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$33.2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60B-4823-B339-F69DC2D9DC2D}"/>
                </c:ext>
              </c:extLst>
            </c:dLbl>
            <c:dLbl>
              <c:idx val="6"/>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$1.9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60B-4823-B339-F69DC2D9DC2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'Area of focus'!$D$2:$D$8</c:f>
              <c:strCache>
                <c:ptCount val="7"/>
                <c:pt idx="0">
                  <c:v>Disease prevention and treatment</c:v>
                </c:pt>
                <c:pt idx="1">
                  <c:v>Water, sanitation, and hygiene</c:v>
                </c:pt>
                <c:pt idx="2">
                  <c:v>Community economic development</c:v>
                </c:pt>
                <c:pt idx="3">
                  <c:v>Basic education and literacy</c:v>
                </c:pt>
                <c:pt idx="4">
                  <c:v>Maternal and child health</c:v>
                </c:pt>
                <c:pt idx="5">
                  <c:v>Peacebuilding and conflict prevention</c:v>
                </c:pt>
                <c:pt idx="6">
                  <c:v>Environment</c:v>
                </c:pt>
              </c:strCache>
            </c:strRef>
          </c:cat>
          <c:val>
            <c:numRef>
              <c:f>'Area of focus'!$E$2:$E$8</c:f>
              <c:numCache>
                <c:formatCode>"$"#,##0</c:formatCode>
                <c:ptCount val="7"/>
                <c:pt idx="0">
                  <c:v>338916654.30999988</c:v>
                </c:pt>
                <c:pt idx="1">
                  <c:v>167814268.68000001</c:v>
                </c:pt>
                <c:pt idx="2">
                  <c:v>100231990.09</c:v>
                </c:pt>
                <c:pt idx="3">
                  <c:v>86315593.670000002</c:v>
                </c:pt>
                <c:pt idx="4">
                  <c:v>64183577.960000001</c:v>
                </c:pt>
                <c:pt idx="5">
                  <c:v>33237350</c:v>
                </c:pt>
                <c:pt idx="6">
                  <c:v>1928012</c:v>
                </c:pt>
              </c:numCache>
            </c:numRef>
          </c:val>
          <c:extLst>
            <c:ext xmlns:c16="http://schemas.microsoft.com/office/drawing/2014/chart" uri="{C3380CC4-5D6E-409C-BE32-E72D297353CC}">
              <c16:uniqueId val="{00000000-460B-4823-B339-F69DC2D9DC2D}"/>
            </c:ext>
          </c:extLst>
        </c:ser>
        <c:dLbls>
          <c:dLblPos val="outEnd"/>
          <c:showLegendKey val="0"/>
          <c:showVal val="1"/>
          <c:showCatName val="0"/>
          <c:showSerName val="0"/>
          <c:showPercent val="0"/>
          <c:showBubbleSize val="0"/>
        </c:dLbls>
        <c:gapWidth val="182"/>
        <c:axId val="430956800"/>
        <c:axId val="430962048"/>
      </c:barChart>
      <c:catAx>
        <c:axId val="43095680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0962048"/>
        <c:crosses val="autoZero"/>
        <c:auto val="1"/>
        <c:lblAlgn val="ctr"/>
        <c:lblOffset val="100"/>
        <c:noMultiLvlLbl val="0"/>
      </c:catAx>
      <c:valAx>
        <c:axId val="430962048"/>
        <c:scaling>
          <c:orientation val="minMax"/>
        </c:scaling>
        <c:delete val="1"/>
        <c:axPos val="b"/>
        <c:numFmt formatCode="&quot;$&quot;#,##0" sourceLinked="1"/>
        <c:majorTickMark val="out"/>
        <c:minorTickMark val="none"/>
        <c:tickLblPos val="nextTo"/>
        <c:crossAx val="43095680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vl1pPr>
          </a:lstStyle>
          <a:p>
            <a:pPr>
              <a:defRPr/>
            </a:pPr>
            <a:endParaRPr lang="en-US" dirty="0"/>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vl1pPr>
          </a:lstStyle>
          <a:p>
            <a:pPr>
              <a:defRPr/>
            </a:pPr>
            <a:endParaRPr lang="en-US" dirty="0"/>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vl1pPr>
          </a:lstStyle>
          <a:p>
            <a:pPr>
              <a:defRPr/>
            </a:pP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410A48E3-3D13-BA4F-81CA-533016CB4456}" type="slidenum">
              <a:rPr lang="en-US"/>
              <a:pPr>
                <a:defRPr/>
              </a:pPr>
              <a:t>‹#›</a:t>
            </a:fld>
            <a:endParaRPr lang="en-US" dirty="0"/>
          </a:p>
        </p:txBody>
      </p:sp>
    </p:spTree>
    <p:extLst>
      <p:ext uri="{BB962C8B-B14F-4D97-AF65-F5344CB8AC3E}">
        <p14:creationId xmlns:p14="http://schemas.microsoft.com/office/powerpoint/2010/main" val="1790414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vl1pPr>
          </a:lstStyle>
          <a:p>
            <a:pPr>
              <a:defRPr/>
            </a:pPr>
            <a:endParaRPr lang="en-US" dirty="0"/>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vl1pPr>
          </a:lstStyle>
          <a:p>
            <a:pPr>
              <a:defRPr/>
            </a:pP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45B00B0F-9134-D147-87FE-B28F7C1F8955}" type="slidenum">
              <a:rPr lang="en-US"/>
              <a:pPr>
                <a:defRPr/>
              </a:pPr>
              <a:t>‹#›</a:t>
            </a:fld>
            <a:endParaRPr lang="en-US" dirty="0"/>
          </a:p>
        </p:txBody>
      </p:sp>
    </p:spTree>
    <p:extLst>
      <p:ext uri="{BB962C8B-B14F-4D97-AF65-F5344CB8AC3E}">
        <p14:creationId xmlns:p14="http://schemas.microsoft.com/office/powerpoint/2010/main" val="1516201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Rotary’s has 7 AOFs which are informed by the UN’s Sustainable Development Goals. They also represent areas that Rotarians accel working in. </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a:t>
            </a:fld>
            <a:endParaRPr lang="en-US" dirty="0"/>
          </a:p>
        </p:txBody>
      </p:sp>
    </p:spTree>
    <p:extLst>
      <p:ext uri="{BB962C8B-B14F-4D97-AF65-F5344CB8AC3E}">
        <p14:creationId xmlns:p14="http://schemas.microsoft.com/office/powerpoint/2010/main" val="11367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#5 is strengthening the resilience of ecosystems and communities affected by climate change and climate disruption .</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Supporting adaptation and resiliency strategies for ecosystems and communities affected by climate-related events, with an emphasis on vulnerable segments of the population</a:t>
            </a:r>
          </a:p>
        </p:txBody>
      </p:sp>
      <p:sp>
        <p:nvSpPr>
          <p:cNvPr id="4" name="Slide Number Placeholder 3"/>
          <p:cNvSpPr>
            <a:spLocks noGrp="1"/>
          </p:cNvSpPr>
          <p:nvPr>
            <p:ph type="sldNum" sz="quarter" idx="5"/>
          </p:nvPr>
        </p:nvSpPr>
        <p:spPr/>
        <p:txBody>
          <a:bodyPr/>
          <a:lstStyle/>
          <a:p>
            <a:fld id="{93C78EDF-7F9E-A94B-AD72-CDE445A65B8A}" type="slidenum">
              <a:rPr lang="en-US" smtClean="0"/>
              <a:t>10</a:t>
            </a:fld>
            <a:endParaRPr lang="en-US"/>
          </a:p>
        </p:txBody>
      </p:sp>
    </p:spTree>
    <p:extLst>
      <p:ext uri="{BB962C8B-B14F-4D97-AF65-F5344CB8AC3E}">
        <p14:creationId xmlns:p14="http://schemas.microsoft.com/office/powerpoint/2010/main" val="280192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#6 is supporting education to promote behaviors that protect the environment.</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Supporting environmental education programming in schools that aligns with local government curriculum (adhering to the policy statements and guidelines for the basic education and literacy area of focus)</a:t>
            </a:r>
          </a:p>
          <a:p>
            <a:pPr marL="171450" indent="-171450">
              <a:buFont typeface="Arial" panose="020B0604020202020204" pitchFamily="34" charset="0"/>
              <a:buChar char="•"/>
              <a:defRPr/>
            </a:pPr>
            <a:r>
              <a:rPr lang="en-US" dirty="0"/>
              <a:t>Promoting community-based environmental education, environmental awareness and advocacy initiatives, and strategies to facilitate engagement and behavior change to support environmentally sustainable living, environmental protection, and sustainable development</a:t>
            </a:r>
          </a:p>
        </p:txBody>
      </p:sp>
      <p:sp>
        <p:nvSpPr>
          <p:cNvPr id="4" name="Slide Number Placeholder 3"/>
          <p:cNvSpPr>
            <a:spLocks noGrp="1"/>
          </p:cNvSpPr>
          <p:nvPr>
            <p:ph type="sldNum" sz="quarter" idx="5"/>
          </p:nvPr>
        </p:nvSpPr>
        <p:spPr/>
        <p:txBody>
          <a:bodyPr/>
          <a:lstStyle/>
          <a:p>
            <a:fld id="{93C78EDF-7F9E-A94B-AD72-CDE445A65B8A}" type="slidenum">
              <a:rPr lang="en-US" smtClean="0"/>
              <a:t>11</a:t>
            </a:fld>
            <a:endParaRPr lang="en-US"/>
          </a:p>
        </p:txBody>
      </p:sp>
    </p:spTree>
    <p:extLst>
      <p:ext uri="{BB962C8B-B14F-4D97-AF65-F5344CB8AC3E}">
        <p14:creationId xmlns:p14="http://schemas.microsoft.com/office/powerpoint/2010/main" val="162679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#7 is advocating for the sustainable consumption of products and the environmentally sound management of byproducts to build a more resource-efficient economy.</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Supporting community planning efforts to strengthen circular economies through composting, recycling, upcycling, and repurposing programs (for solid waste management projects, adhering to the policy statements and guidelines for the water, sanitation, and hygiene area of focus)</a:t>
            </a:r>
          </a:p>
          <a:p>
            <a:pPr marL="171450" indent="-171450">
              <a:buFont typeface="Arial" panose="020B0604020202020204" pitchFamily="34" charset="0"/>
              <a:buChar char="•"/>
              <a:defRPr/>
            </a:pPr>
            <a:r>
              <a:rPr lang="en-US" dirty="0"/>
              <a:t>Promoting efficient food consumption by reducing food waste by local businesses and households </a:t>
            </a:r>
          </a:p>
        </p:txBody>
      </p:sp>
      <p:sp>
        <p:nvSpPr>
          <p:cNvPr id="4" name="Slide Number Placeholder 3"/>
          <p:cNvSpPr>
            <a:spLocks noGrp="1"/>
          </p:cNvSpPr>
          <p:nvPr>
            <p:ph type="sldNum" sz="quarter" idx="5"/>
          </p:nvPr>
        </p:nvSpPr>
        <p:spPr/>
        <p:txBody>
          <a:bodyPr/>
          <a:lstStyle/>
          <a:p>
            <a:fld id="{93C78EDF-7F9E-A94B-AD72-CDE445A65B8A}" type="slidenum">
              <a:rPr lang="en-US" smtClean="0"/>
              <a:t>12</a:t>
            </a:fld>
            <a:endParaRPr lang="en-US"/>
          </a:p>
        </p:txBody>
      </p:sp>
    </p:spTree>
    <p:extLst>
      <p:ext uri="{BB962C8B-B14F-4D97-AF65-F5344CB8AC3E}">
        <p14:creationId xmlns:p14="http://schemas.microsoft.com/office/powerpoint/2010/main" val="421396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#8 is addressing environmental justice issues and environmental public health concerns.</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Addressing adverse environmental public health impacts in communities through education, outreach, and advocacy</a:t>
            </a:r>
          </a:p>
          <a:p>
            <a:pPr marL="171450" indent="-171450">
              <a:buFont typeface="Arial" panose="020B0604020202020204" pitchFamily="34" charset="0"/>
              <a:buChar char="•"/>
              <a:defRPr/>
            </a:pPr>
            <a:r>
              <a:rPr lang="en-US" dirty="0"/>
              <a:t>Eliminating and reducing exposure to environmental toxins in homes, schools, and communities within vulnerable and marginalized populations</a:t>
            </a:r>
          </a:p>
          <a:p>
            <a:pPr marL="171450" indent="-171450">
              <a:buFont typeface="Arial" panose="020B0604020202020204" pitchFamily="34" charset="0"/>
              <a:buChar char="•"/>
              <a:defRPr/>
            </a:pPr>
            <a:r>
              <a:rPr lang="en-US" dirty="0"/>
              <a:t>Increasing equitable access to organic, healthy, and nutritious food for vulnerable and marginalized populations</a:t>
            </a:r>
          </a:p>
        </p:txBody>
      </p:sp>
      <p:sp>
        <p:nvSpPr>
          <p:cNvPr id="4" name="Slide Number Placeholder 3"/>
          <p:cNvSpPr>
            <a:spLocks noGrp="1"/>
          </p:cNvSpPr>
          <p:nvPr>
            <p:ph type="sldNum" sz="quarter" idx="5"/>
          </p:nvPr>
        </p:nvSpPr>
        <p:spPr/>
        <p:txBody>
          <a:bodyPr/>
          <a:lstStyle/>
          <a:p>
            <a:fld id="{93C78EDF-7F9E-A94B-AD72-CDE445A65B8A}" type="slidenum">
              <a:rPr lang="en-US" smtClean="0"/>
              <a:t>13</a:t>
            </a:fld>
            <a:endParaRPr lang="en-US"/>
          </a:p>
        </p:txBody>
      </p:sp>
    </p:spTree>
    <p:extLst>
      <p:ext uri="{BB962C8B-B14F-4D97-AF65-F5344CB8AC3E}">
        <p14:creationId xmlns:p14="http://schemas.microsoft.com/office/powerpoint/2010/main" val="402901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assessments in every area of focus has their own special considerations and the Environment is no exception. When completing a community assessment for an Environment project be certain to address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currently the greatest environmental threats to local land, air, water resources, and the ecosystem?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 any cultural practices that are relevant to the project (such as agricultural techniques or traditions)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positive and negative environmental changes do you anticipate as a result of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7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the most popular area of focus for Rotarians, Disease Prevention and Treatment.</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15</a:t>
            </a:fld>
            <a:endParaRPr lang="en-US" dirty="0"/>
          </a:p>
        </p:txBody>
      </p:sp>
    </p:spTree>
    <p:extLst>
      <p:ext uri="{BB962C8B-B14F-4D97-AF65-F5344CB8AC3E}">
        <p14:creationId xmlns:p14="http://schemas.microsoft.com/office/powerpoint/2010/main" val="3620454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200" b="1" dirty="0">
                <a:solidFill>
                  <a:schemeClr val="tx1"/>
                </a:solidFill>
              </a:rPr>
              <a:t>Reducing the causes and effects of disease and strengthening the health care system</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Improving the capacity of local health care professionals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Promoting disease prevention and treatment programs that limit the spread of communicable diseases and reduce the incidence and effect of noncommunicable diseases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Strengthening health care systems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Providing clinical treatment and rehabilitation for physical disabilities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Funding graduate scholarships for career-minded professionals related to disease prevention and treatment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16</a:t>
            </a:fld>
            <a:endParaRPr lang="en-US" dirty="0"/>
          </a:p>
        </p:txBody>
      </p:sp>
    </p:spTree>
    <p:extLst>
      <p:ext uri="{BB962C8B-B14F-4D97-AF65-F5344CB8AC3E}">
        <p14:creationId xmlns:p14="http://schemas.microsoft.com/office/powerpoint/2010/main" val="2235041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local, state, and national data to gather information about the health conditions in the community that the medical equipment will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equipment appropriate for the level of service currently offered in the health care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Hospital or Clinic have staff capable of using and maintaining the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space ready to receive the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Surgeries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local, state, and national data to gather information about the health conditions the surgeries will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hospital already have a waiting list? Should be an identified pool of beneficiaries at the time of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cover the whole cost of the surgery and provide follow up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Vaccines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Consult with local health authorities to provide the existing vaccination schedule and assess the gaps in vaccination coverage.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 or clinic must receive and administer and take responsibility.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8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400" b="1" dirty="0">
                <a:solidFill>
                  <a:schemeClr val="tx1"/>
                </a:solidFill>
                <a:latin typeface="+mn-lt"/>
              </a:rPr>
              <a:t>Increasing sustainable access to water, sanitation and hygiene</a:t>
            </a:r>
            <a:endParaRPr lang="en-US" sz="1200" b="1" dirty="0">
              <a:solidFill>
                <a:schemeClr val="tx1"/>
              </a:solidFill>
            </a:endParaRP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Facilitating universal and equitable access to safe and affordable drinking water and improving water quality by protecting and maintaining surface- and groundwater resources, and promoting wastewater reuse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Facilitating universal and equitable access to improved sanitation and waste management services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Improving community hygiene knowledge, behaviors, and practices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Strengthening the capacity of governments, institutions, and communities to develop, finance, manage, and maintain sustainable water and sanitation services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Funding graduate scholarships for career-minded professionals related to water, sanitation, and hygiene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19</a:t>
            </a:fld>
            <a:endParaRPr lang="en-US" dirty="0"/>
          </a:p>
        </p:txBody>
      </p:sp>
    </p:spTree>
    <p:extLst>
      <p:ext uri="{BB962C8B-B14F-4D97-AF65-F5344CB8AC3E}">
        <p14:creationId xmlns:p14="http://schemas.microsoft.com/office/powerpoint/2010/main" val="219409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Operations and Maintenance plan &amp; Financial sustainability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 in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 is a system – holistic approach – current situation infrastructure/hygiene behaviors - behavior change – Student to Toilet Ratio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Supply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supply meet the current and future demands? Is the technology choice appropriate to the location and water test results? If you are accessing groundwater, you will need a hydrological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a lot of projects aimed at constructing toilets for individual houses in the village setting.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do shared toilets, not equitable nor very sustainable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Behavior change / open defecation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handwashing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77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that shows the funding levels in all the areas of focus since the launch of global grants. As you can Disease Prevention and Treatment is the most popular area of focus by far. But it is followed by Water, Sanitation and Hygiene and Community Economic Development. In this session we are going to look at each AOF and learn more about the goals under each Area of Focus and talk about some of the common project types. </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a:t>
            </a:fld>
            <a:endParaRPr lang="en-US" dirty="0"/>
          </a:p>
        </p:txBody>
      </p:sp>
    </p:spTree>
    <p:extLst>
      <p:ext uri="{BB962C8B-B14F-4D97-AF65-F5344CB8AC3E}">
        <p14:creationId xmlns:p14="http://schemas.microsoft.com/office/powerpoint/2010/main" val="744573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21</a:t>
            </a:fld>
            <a:endParaRPr lang="en-US" dirty="0"/>
          </a:p>
        </p:txBody>
      </p:sp>
    </p:spTree>
    <p:extLst>
      <p:ext uri="{BB962C8B-B14F-4D97-AF65-F5344CB8AC3E}">
        <p14:creationId xmlns:p14="http://schemas.microsoft.com/office/powerpoint/2010/main" val="55702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200" b="1" dirty="0">
                <a:solidFill>
                  <a:schemeClr val="tx1"/>
                </a:solidFill>
              </a:rPr>
              <a:t>Alleviating poverty and creating measurable and enduring economic improvements in marginalized communities</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Building the capacity of local leaders, organizations, and networks to support economic development in poor communities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Developing opportunities for productive work and improving access to sustainable livelihoods</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Building the capacity of entrepreneurs, social businesses, and locally supported business innovators</a:t>
            </a:r>
            <a:r>
              <a:rPr lang="en-US" sz="1600" dirty="0">
                <a:solidFill>
                  <a:schemeClr val="tx1"/>
                </a:solidFill>
                <a:latin typeface="+mn-lt"/>
              </a:rPr>
              <a:t> </a:t>
            </a:r>
          </a:p>
          <a:p>
            <a:pPr marL="850900" indent="-514350" fontAlgn="auto">
              <a:lnSpc>
                <a:spcPct val="120000"/>
              </a:lnSpc>
              <a:spcAft>
                <a:spcPts val="600"/>
              </a:spcAft>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rial" panose="020B0604020202020204"/>
              </a:rPr>
              <a:t>Funding graduate scholarships for career-minded professionals related to Community Economic Development</a:t>
            </a:r>
            <a:endParaRPr lang="en-US" sz="16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22</a:t>
            </a:fld>
            <a:endParaRPr lang="en-US" dirty="0"/>
          </a:p>
        </p:txBody>
      </p:sp>
    </p:spTree>
    <p:extLst>
      <p:ext uri="{BB962C8B-B14F-4D97-AF65-F5344CB8AC3E}">
        <p14:creationId xmlns:p14="http://schemas.microsoft.com/office/powerpoint/2010/main" val="1009936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Vocational Training 2 types, directly funding training for individuals or supporting an existing vocational training organization with program enhancement, more students or better quality training. Market survey to show the demand for these skills. Interest in the training from beneficiaries. Start their own business or job 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 range of Agriculture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Capacity-building training is required. The goal should be to increase farmers’ income in the long term. Explain the gaps in skills, knowledge, and resources, and explain why the project improves the existing system. Supporting or creating farmers’ cooperatives and market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Enterprises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Business plan – what is the ownership structure going to be? Training to build capacity in business management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883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600" b="1" dirty="0">
                <a:solidFill>
                  <a:schemeClr val="tx1"/>
                </a:solidFill>
              </a:rPr>
              <a:t>Improving sustainable access to basic education &amp; literacy for all people</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mj-lt"/>
              <a:buAutoNum type="arabicPeriod"/>
            </a:pPr>
            <a:r>
              <a:rPr lang="en-US" sz="1200" dirty="0">
                <a:solidFill>
                  <a:schemeClr val="tx1"/>
                </a:solidFill>
                <a:latin typeface="+mn-lt"/>
              </a:rPr>
              <a:t>Strengthening the abilities of communities to provide basic education &amp; literacy to all </a:t>
            </a:r>
          </a:p>
          <a:p>
            <a:pPr marL="850900" indent="-514350" fontAlgn="auto">
              <a:lnSpc>
                <a:spcPct val="120000"/>
              </a:lnSpc>
              <a:spcAft>
                <a:spcPts val="600"/>
              </a:spcAft>
              <a:buFont typeface="+mj-lt"/>
              <a:buAutoNum type="arabicPeriod"/>
            </a:pPr>
            <a:r>
              <a:rPr lang="en-US" sz="1200" dirty="0">
                <a:solidFill>
                  <a:schemeClr val="tx1"/>
                </a:solidFill>
                <a:latin typeface="+mn-lt"/>
              </a:rPr>
              <a:t>Increasing adult literacy </a:t>
            </a:r>
          </a:p>
          <a:p>
            <a:pPr marL="850900" indent="-514350" fontAlgn="auto">
              <a:lnSpc>
                <a:spcPct val="120000"/>
              </a:lnSpc>
              <a:spcAft>
                <a:spcPts val="600"/>
              </a:spcAft>
              <a:buFont typeface="+mj-lt"/>
              <a:buAutoNum type="arabicPeriod"/>
            </a:pPr>
            <a:r>
              <a:rPr lang="en-US" sz="1200" dirty="0">
                <a:solidFill>
                  <a:schemeClr val="tx1"/>
                </a:solidFill>
                <a:latin typeface="+mn-lt"/>
              </a:rPr>
              <a:t>Reducing gender disparity in education </a:t>
            </a:r>
          </a:p>
          <a:p>
            <a:pPr marL="850900" indent="-514350" fontAlgn="auto">
              <a:lnSpc>
                <a:spcPct val="120000"/>
              </a:lnSpc>
              <a:spcAft>
                <a:spcPts val="600"/>
              </a:spcAft>
              <a:buFont typeface="+mj-lt"/>
              <a:buAutoNum type="arabicPeriod"/>
            </a:pPr>
            <a:r>
              <a:rPr lang="en-US" sz="1200" dirty="0">
                <a:solidFill>
                  <a:schemeClr val="tx1"/>
                </a:solidFill>
                <a:latin typeface="+mn-lt"/>
              </a:rPr>
              <a:t>Funding graduate scholarships for career-minded professionals related to basic education and literacy </a:t>
            </a:r>
          </a:p>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25</a:t>
            </a:fld>
            <a:endParaRPr lang="en-US" dirty="0"/>
          </a:p>
        </p:txBody>
      </p:sp>
    </p:spTree>
    <p:extLst>
      <p:ext uri="{BB962C8B-B14F-4D97-AF65-F5344CB8AC3E}">
        <p14:creationId xmlns:p14="http://schemas.microsoft.com/office/powerpoint/2010/main" val="4176380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 projects should focus on specific educational outcomes in Basic education, reading, writing, math and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grants can fund computer labs and infrastructure improvements, but the ultimate goal of the project must be improving educational outcomes. This means talking to teachers about where they would like to see improvement for their students academically and what type of professional development training, they feel will help them achieve those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things to keep in mind:</a:t>
            </a:r>
          </a:p>
          <a:p>
            <a:r>
              <a:rPr lang="en-US" sz="1200" dirty="0"/>
              <a:t>Assessment: baseline understanding of teachers’ computer knowledge and how to use technology to support instruction</a:t>
            </a:r>
          </a:p>
          <a:p>
            <a:r>
              <a:rPr lang="en-US" sz="1200" dirty="0"/>
              <a:t>Teacher training that specifies how teachers will use the technology and integrate it into the curriculum, lesson planning, instruction, or their evaluations.</a:t>
            </a:r>
          </a:p>
          <a:p>
            <a:r>
              <a:rPr lang="en-US" sz="1200" dirty="0"/>
              <a:t>Training: methodology, IT professionals not qualified trainers (unless have ed qualifications)</a:t>
            </a:r>
          </a:p>
          <a:p>
            <a:r>
              <a:rPr lang="en-US" sz="1200" dirty="0"/>
              <a:t>Technology maintenance plan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Language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Language projects can be implemented at schools if the school requires those language courses as part of a curriculum mandated by the national department of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plan to train teachers in how to teach the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School Tutoring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Tutoring programs can have a significant impact on students’ learning achievements, especially when the programs are staffed with qualified tutors. The primary goal of a grant-funded program needs to be improving academic performance. We will also be looking for professional development training for the tutors.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87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400" b="1" dirty="0">
                <a:solidFill>
                  <a:schemeClr val="tx1"/>
                </a:solidFill>
                <a:latin typeface="+mn-lt"/>
              </a:rPr>
              <a:t>Improving maternal health and reducing mortality for children under five.</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Reducing the neonatal and newborn mortality rate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Reducing the mortality and morbidity rate of children under five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Reducing the maternal mortality and morbidity rate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Improving access to essential medical services, trained community health workers, and health care providers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Funding graduate scholarships for career-minded professionals related to maternal and child health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28</a:t>
            </a:fld>
            <a:endParaRPr lang="en-US" dirty="0"/>
          </a:p>
        </p:txBody>
      </p:sp>
    </p:spTree>
    <p:extLst>
      <p:ext uri="{BB962C8B-B14F-4D97-AF65-F5344CB8AC3E}">
        <p14:creationId xmlns:p14="http://schemas.microsoft.com/office/powerpoint/2010/main" val="3843099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local, state, and national data to gather information about the health conditions in the community that the medical equipment will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equipment appropriate for the level of service currently offered in the health care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Hospital or Clinic have staff capable of using and maintaining the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space ready to receive the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Maternal and child health medical equipment projects must include educational activities at the hospital for women related to a healthy pregnancy, delivery, or neonatal care. This model of care is standard in most hospitals and is likely already part of the services that the hospital provides. Please describe the current educational programs the hospital provides for mothers.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003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600" b="1" dirty="0">
                <a:solidFill>
                  <a:schemeClr val="tx1"/>
                </a:solidFill>
                <a:latin typeface="+mn-lt"/>
              </a:rPr>
              <a:t>Advancing peacebuilding and preventing conflict</a:t>
            </a:r>
            <a:br>
              <a:rPr lang="en-US" sz="1000" b="1" dirty="0">
                <a:solidFill>
                  <a:schemeClr val="tx1"/>
                </a:solidFill>
              </a:rPr>
            </a:br>
            <a:endParaRPr lang="en-US" sz="11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Enhancing the capacity of individuals and communities to transform conflict and build peace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Training community members in peace education, peace leadership, and conflict prevention and resolution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Providing services that help integrate vulnerable populations into society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Improving dialogue and community relations to determine how best to manage natural resources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Funding graduate scholarships for career-minded professionals related to peacebuilding and conflict prevention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31</a:t>
            </a:fld>
            <a:endParaRPr lang="en-US" dirty="0"/>
          </a:p>
        </p:txBody>
      </p:sp>
    </p:spTree>
    <p:extLst>
      <p:ext uri="{BB962C8B-B14F-4D97-AF65-F5344CB8AC3E}">
        <p14:creationId xmlns:p14="http://schemas.microsoft.com/office/powerpoint/2010/main" val="3590460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Integrating Vulnerable Populations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Rotary considers vulnerable populations to be people who have experienced violence or who are at risk of perpetrating violence. This could include at-risk young people, refugees, people who have been trafficked, communities that have been persecuted or marginalized, or other groups affected by conflict or violence. Projects to help these groups of people further integrate into society can include legal, psychological, social, and rehabilitation services. These projects have traditionally been implemented through partner organizations that provide training, support, and other direct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and Workshops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support members organizing conferences or workshops that train non-Rotary members in the community about peacebuilding and conflict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Collaborate with respected local organizations and experts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Preventing violence among youths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Youth projects can include after-school programs, youth camps, and other programs that incorporate a curriculum of nonviolence or peacebuilding.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484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Calibri"/>
                <a:cs typeface="Arial" charset="0"/>
              </a:rPr>
              <a:t>Just to remind you, all this information about community assessments, sustainability and eligibility is available in the Area of Focus Guidelines for Global Grant Funding resources located on My Rotary.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4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Everything we are going to talk about, and so much more, can be found in the Area of Focus specific Guidelines for Global Grant funding. This is what I reference when reviewing a global grant application to determine if it is a fit in the Area of Focus. </a:t>
            </a:r>
          </a:p>
          <a:p>
            <a:endParaRPr lang="en-US" sz="1200" b="0" kern="1200" dirty="0">
              <a:solidFill>
                <a:schemeClr val="tx1"/>
              </a:solidFill>
              <a:effectLst/>
              <a:latin typeface="Arial" charset="0"/>
              <a:ea typeface="Arial" pitchFamily="1" charset="0"/>
              <a:cs typeface="Arial" charset="0"/>
            </a:endParaRPr>
          </a:p>
          <a:p>
            <a:r>
              <a:rPr lang="en-US" sz="1200" b="0" kern="1200" dirty="0">
                <a:solidFill>
                  <a:schemeClr val="tx1"/>
                </a:solidFill>
                <a:effectLst/>
                <a:latin typeface="Arial" charset="0"/>
                <a:ea typeface="Arial" pitchFamily="1" charset="0"/>
                <a:cs typeface="Arial" charset="0"/>
              </a:rPr>
              <a:t>We’ve recently updated these documents and they can be found on My Rotary.</a:t>
            </a:r>
          </a:p>
          <a:p>
            <a:endParaRPr lang="en-US" sz="1200" b="0" kern="1200" dirty="0">
              <a:solidFill>
                <a:schemeClr val="tx1"/>
              </a:solidFill>
              <a:effectLst/>
              <a:latin typeface="Arial" charset="0"/>
              <a:ea typeface="Calibri"/>
              <a:cs typeface="Arial" charset="0"/>
            </a:endParaRPr>
          </a:p>
          <a:p>
            <a:r>
              <a:rPr lang="en-US" dirty="0">
                <a:ea typeface="Calibri"/>
                <a:cs typeface="Calibri"/>
              </a:rPr>
              <a:t>Each document includes information specific to that area of focus. They provide detailed guidance on the Area of Focus goals, information on what kinds of community assessment information we are looking for and key components of sustainability in that area of focus. They also describe what kinds of projects are eligible for funding and which ones aren’t. And they provide important coaching on best practices for successful projects, all tailored to the project type. I really cannot overstate how important it is to look through the Area of Focus Funding Guidelines when considering doing a project.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4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 is our newest area of focus. In June 2020, both the Trustees and Board unanimously approved the motion to add a new Area of Focus: Protecting the Environment. The cause officially launched on 1 July 2021. Clubs and districts are now able to apply for global grants to support environment-focused activities.</a:t>
            </a:r>
          </a:p>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4</a:t>
            </a:fld>
            <a:endParaRPr lang="en-US" dirty="0"/>
          </a:p>
        </p:txBody>
      </p:sp>
    </p:spTree>
    <p:extLst>
      <p:ext uri="{BB962C8B-B14F-4D97-AF65-F5344CB8AC3E}">
        <p14:creationId xmlns:p14="http://schemas.microsoft.com/office/powerpoint/2010/main" val="276144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objectives under the Environment area of focus are:</a:t>
            </a:r>
          </a:p>
          <a:p>
            <a:endParaRPr lang="en-US" dirty="0"/>
          </a:p>
          <a:p>
            <a:r>
              <a:rPr lang="en-US" dirty="0"/>
              <a:t>I. Conserve nature and biodiversity, from species to landscape-scale protection </a:t>
            </a:r>
          </a:p>
          <a:p>
            <a:r>
              <a:rPr lang="en-US" dirty="0"/>
              <a:t>II. Mitigate climate change by reducing or avoiding greenhouse gas emissions or ensuring that they are absorbed or stored in natural carbon sinks</a:t>
            </a:r>
          </a:p>
          <a:p>
            <a:r>
              <a:rPr lang="en-US" dirty="0"/>
              <a:t>III. Facilitate sustainable and adaptable livelihoods with smaller ecological footprints that maintain people’s social well-being in compatibility with flourishing natural systems</a:t>
            </a:r>
          </a:p>
          <a:p>
            <a:r>
              <a:rPr lang="en-US" dirty="0"/>
              <a:t>IV. Strengthen environmental equity by addressing socio-environmental issues that disproportionally affect marginalized communities</a:t>
            </a:r>
          </a:p>
          <a:p>
            <a:endParaRPr lang="en-US" dirty="0"/>
          </a:p>
          <a:p>
            <a:r>
              <a:rPr lang="en-US" dirty="0"/>
              <a:t>Since this is a new area of focus for us…we haven’t yet started to see a pattern in the types of projects Rotarians like to do most, but the guidelines clear action goals. So let’s take a look at those goals. </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5</a:t>
            </a:fld>
            <a:endParaRPr lang="en-US" dirty="0"/>
          </a:p>
        </p:txBody>
      </p:sp>
    </p:spTree>
    <p:extLst>
      <p:ext uri="{BB962C8B-B14F-4D97-AF65-F5344CB8AC3E}">
        <p14:creationId xmlns:p14="http://schemas.microsoft.com/office/powerpoint/2010/main" val="131679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There are eight main goals within the new area of focus and within each goal are specific parameters for eligibility. To be eligible to receive global grant funding, grant activities or a scholar candidate's academic program must be strongly aligned with one or more of these goals You can find more information about these goals and parameters for eligibility in the Areas of Focus Policy Statements, which are available on My Rotary. Now, we will briefly cover each of the eight goals.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#1 is protecting and restoring land, coastal, marine, and freshwater resources</a:t>
            </a:r>
          </a:p>
          <a:p>
            <a:pPr>
              <a:defRPr/>
            </a:pPr>
            <a:endParaRPr lang="en-US" dirty="0"/>
          </a:p>
          <a:p>
            <a:pPr>
              <a:defRPr/>
            </a:pPr>
            <a:r>
              <a:rPr lang="en-US" dirty="0"/>
              <a:t>Eligible activities for this goal include:</a:t>
            </a:r>
          </a:p>
          <a:p>
            <a:pPr marL="171450" indent="-171450">
              <a:buFont typeface="Arial" panose="020B0604020202020204" pitchFamily="34" charset="0"/>
              <a:buChar char="•"/>
              <a:defRPr/>
            </a:pPr>
            <a:r>
              <a:rPr lang="en-US" dirty="0"/>
              <a:t>Protecting and restoring terrestrial ecosystems and improving their resiliency through initiatives such as promoting reforestation, preventing deforestation, planting native vegetation, restoring habitats, and removing invasive plant and animal species</a:t>
            </a:r>
          </a:p>
          <a:p>
            <a:pPr marL="171450" indent="-171450">
              <a:buFont typeface="Arial" panose="020B0604020202020204" pitchFamily="34" charset="0"/>
              <a:buChar char="•"/>
              <a:defRPr/>
            </a:pPr>
            <a:r>
              <a:rPr lang="en-US" dirty="0"/>
              <a:t>Preserving biodiversity by protecting and restoring habitats, conserving native species, removing invasive plant and animal species, conserving and protecting endangered species, and preventing poaching and the illegal wildlife trade</a:t>
            </a:r>
          </a:p>
          <a:p>
            <a:pPr marL="171450" indent="-171450">
              <a:buFont typeface="Arial" panose="020B0604020202020204" pitchFamily="34" charset="0"/>
              <a:buChar char="•"/>
              <a:defRPr/>
            </a:pPr>
            <a:r>
              <a:rPr lang="en-US" dirty="0"/>
              <a:t>Supporting strategies and targeted initiatives to improve aquifer and groundwater recharging, water conservation, water quality, sanitation, and watershed management (adhering to the policy statements and guidelines for the water, sanitation, and hygiene area of focus)</a:t>
            </a:r>
          </a:p>
          <a:p>
            <a:pPr marL="171450" indent="-171450">
              <a:buFont typeface="Arial" panose="020B0604020202020204" pitchFamily="34" charset="0"/>
              <a:buChar char="•"/>
              <a:defRPr/>
            </a:pPr>
            <a:r>
              <a:rPr lang="en-US" dirty="0"/>
              <a:t>Protecting and restoring coastal, marine, and freshwater ecosystems through initiatives such as habitat restoration, protecting and propagating native plant and animal species, removing invasive plant and animal species, addressing overfishing, pollution, coastal erosion and ocean acidification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2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#2 is enhancing the capacity of communities and local governments to support natural resource management and conservation.</a:t>
            </a:r>
          </a:p>
          <a:p>
            <a:pPr>
              <a:defRPr/>
            </a:pPr>
            <a:endParaRPr lang="en-US" dirty="0">
              <a:cs typeface="Calibri"/>
            </a:endParaRPr>
          </a:p>
          <a:p>
            <a:pPr>
              <a:defRPr/>
            </a:pPr>
            <a:r>
              <a:rPr lang="en-US" dirty="0"/>
              <a:t>Eligible activities for this goal include:</a:t>
            </a:r>
          </a:p>
          <a:p>
            <a:pPr marL="171450" indent="-171450">
              <a:buFont typeface="Arial" panose="020B0604020202020204" pitchFamily="34" charset="0"/>
              <a:buChar char="•"/>
              <a:defRPr/>
            </a:pPr>
            <a:r>
              <a:rPr lang="en-US" dirty="0"/>
              <a:t>Developing peacebuilding and conflict prevention initiatives related to the management and use of natural resources (adhering to the policy statements and guidelines for the peacebuilding and conflict prevention area of focus)</a:t>
            </a:r>
          </a:p>
          <a:p>
            <a:pPr marL="171450" indent="-171450">
              <a:buFont typeface="Arial" panose="020B0604020202020204" pitchFamily="34" charset="0"/>
              <a:buChar char="•"/>
              <a:defRPr/>
            </a:pPr>
            <a:r>
              <a:rPr lang="en-US" dirty="0"/>
              <a:t>Mitigating human-wildlife conflict through ecologically sound and peaceful resolutions</a:t>
            </a:r>
          </a:p>
          <a:p>
            <a:pPr marL="171450" indent="-171450">
              <a:buFont typeface="Arial" panose="020B0604020202020204" pitchFamily="34" charset="0"/>
              <a:buChar char="•"/>
              <a:defRPr/>
            </a:pPr>
            <a:r>
              <a:rPr lang="en-US" dirty="0"/>
              <a:t>Training and educating communities in conservation and resource management to preserve, protect, and sustainably use natural resources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#3 is supporting agroecology and sustainable agriculture, fishing, and aquaculture practices to improve ecological health.</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Creating awareness of and supporting ecologically viable agriculture through activities such as regenerative agriculture, conservation agriculture, managed grazing, </a:t>
            </a:r>
            <a:r>
              <a:rPr lang="en-US" dirty="0" err="1"/>
              <a:t>silvopasture</a:t>
            </a:r>
            <a:r>
              <a:rPr lang="en-US" dirty="0"/>
              <a:t>, and tree intercropping</a:t>
            </a:r>
          </a:p>
          <a:p>
            <a:pPr marL="171450" indent="-171450">
              <a:buFont typeface="Arial" panose="020B0604020202020204" pitchFamily="34" charset="0"/>
              <a:buChar char="•"/>
              <a:defRPr/>
            </a:pPr>
            <a:r>
              <a:rPr lang="en-US" dirty="0"/>
              <a:t>Supporting sustainable fisheries and ecologically sound aquaculture (adhering to the policy statements and guidelines for the community economic development area of focus)</a:t>
            </a:r>
          </a:p>
          <a:p>
            <a:pPr marL="171450" indent="-171450">
              <a:buFont typeface="Arial" panose="020B0604020202020204" pitchFamily="34" charset="0"/>
              <a:buChar char="•"/>
              <a:defRPr/>
            </a:pPr>
            <a:r>
              <a:rPr lang="en-US" dirty="0"/>
              <a:t>Promoting the use of traditional and Indigenous knowledge in agricultural, land, ocean, and natural resource management practices</a:t>
            </a:r>
          </a:p>
          <a:p>
            <a:pPr marL="171450" indent="-171450">
              <a:buFont typeface="Arial" panose="020B0604020202020204" pitchFamily="34" charset="0"/>
              <a:buChar char="•"/>
              <a:defRPr/>
            </a:pPr>
            <a:r>
              <a:rPr lang="en-US" dirty="0"/>
              <a:t>Improving food security through sustainable agricultural, </a:t>
            </a:r>
            <a:r>
              <a:rPr lang="en-US" dirty="0" err="1"/>
              <a:t>aquacultural</a:t>
            </a:r>
            <a:r>
              <a:rPr lang="en-US" dirty="0"/>
              <a:t>, and fishing methods, enhanced local food production and consumption, reduction of food waste, and equitable access to high-quality food</a:t>
            </a:r>
          </a:p>
        </p:txBody>
      </p:sp>
      <p:sp>
        <p:nvSpPr>
          <p:cNvPr id="4" name="Slide Number Placeholder 3"/>
          <p:cNvSpPr>
            <a:spLocks noGrp="1"/>
          </p:cNvSpPr>
          <p:nvPr>
            <p:ph type="sldNum" sz="quarter" idx="5"/>
          </p:nvPr>
        </p:nvSpPr>
        <p:spPr/>
        <p:txBody>
          <a:bodyPr/>
          <a:lstStyle/>
          <a:p>
            <a:fld id="{93C78EDF-7F9E-A94B-AD72-CDE445A65B8A}" type="slidenum">
              <a:rPr lang="en-US" smtClean="0"/>
              <a:t>8</a:t>
            </a:fld>
            <a:endParaRPr lang="en-US"/>
          </a:p>
        </p:txBody>
      </p:sp>
    </p:spTree>
    <p:extLst>
      <p:ext uri="{BB962C8B-B14F-4D97-AF65-F5344CB8AC3E}">
        <p14:creationId xmlns:p14="http://schemas.microsoft.com/office/powerpoint/2010/main" val="426042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#4 is addressing the causes of climate change and climate disruption and supporting solutions to reduce the emission of greenhouse gases.</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Providing access to locally sourced, renewable energy, including solar, methane-capture, and small-scale wind and hydropower systems, as part of holistic interventions to mitigate climate change and disruption</a:t>
            </a:r>
          </a:p>
          <a:p>
            <a:pPr marL="171450" indent="-171450">
              <a:buFont typeface="Arial" panose="020B0604020202020204" pitchFamily="34" charset="0"/>
              <a:buChar char="•"/>
              <a:defRPr/>
            </a:pPr>
            <a:r>
              <a:rPr lang="en-US" dirty="0"/>
              <a:t>Providing clean-cooking technologies as part of a holistic approach to reduce or eliminate the burning of biomass and fossil fuels that results in deforestation, degraded land, or increased air pollution</a:t>
            </a:r>
          </a:p>
          <a:p>
            <a:pPr marL="171450" indent="-171450">
              <a:buFont typeface="Arial" panose="020B0604020202020204" pitchFamily="34" charset="0"/>
              <a:buChar char="•"/>
              <a:defRPr/>
            </a:pPr>
            <a:r>
              <a:rPr lang="en-US" dirty="0"/>
              <a:t>Supporting the transition to sustainable, energy-efficient transportation modes through holistic urban and regional planning, education, or infrastructure changes</a:t>
            </a:r>
          </a:p>
        </p:txBody>
      </p:sp>
      <p:sp>
        <p:nvSpPr>
          <p:cNvPr id="4" name="Slide Number Placeholder 3"/>
          <p:cNvSpPr>
            <a:spLocks noGrp="1"/>
          </p:cNvSpPr>
          <p:nvPr>
            <p:ph type="sldNum" sz="quarter" idx="5"/>
          </p:nvPr>
        </p:nvSpPr>
        <p:spPr/>
        <p:txBody>
          <a:bodyPr/>
          <a:lstStyle/>
          <a:p>
            <a:fld id="{93C78EDF-7F9E-A94B-AD72-CDE445A65B8A}" type="slidenum">
              <a:rPr lang="en-US" smtClean="0"/>
              <a:t>9</a:t>
            </a:fld>
            <a:endParaRPr lang="en-US"/>
          </a:p>
        </p:txBody>
      </p:sp>
    </p:spTree>
    <p:extLst>
      <p:ext uri="{BB962C8B-B14F-4D97-AF65-F5344CB8AC3E}">
        <p14:creationId xmlns:p14="http://schemas.microsoft.com/office/powerpoint/2010/main" val="415053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hidden="1">
            <a:extLst>
              <a:ext uri="{FF2B5EF4-FFF2-40B4-BE49-F238E27FC236}">
                <a16:creationId xmlns:a16="http://schemas.microsoft.com/office/drawing/2014/main" id="{690739EB-94C1-4415-B19F-879B952D09F0}"/>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7412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hidden="1">
            <a:extLst>
              <a:ext uri="{FF2B5EF4-FFF2-40B4-BE49-F238E27FC236}">
                <a16:creationId xmlns:a16="http://schemas.microsoft.com/office/drawing/2014/main" id="{690739EB-94C1-4415-B19F-879B952D09F0}"/>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7412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p:nvSpPr>
        <p:spPr>
          <a:xfrm>
            <a:off x="0" y="2"/>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7590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hidden="1">
            <a:extLst>
              <a:ext uri="{FF2B5EF4-FFF2-40B4-BE49-F238E27FC236}">
                <a16:creationId xmlns:a16="http://schemas.microsoft.com/office/drawing/2014/main" id="{134820A4-D5DF-4EEE-9F8B-8C9C8D423F7B}"/>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84748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Box 6" hidden="1">
            <a:extLst>
              <a:ext uri="{FF2B5EF4-FFF2-40B4-BE49-F238E27FC236}">
                <a16:creationId xmlns:a16="http://schemas.microsoft.com/office/drawing/2014/main" id="{C429B5C5-40F0-413F-82DE-781C809F82A3}"/>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7865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5" name="TextBox 4" hidden="1">
            <a:extLst>
              <a:ext uri="{FF2B5EF4-FFF2-40B4-BE49-F238E27FC236}">
                <a16:creationId xmlns:a16="http://schemas.microsoft.com/office/drawing/2014/main" id="{31265F87-D1A9-4FC6-9F13-66361C11DF35}"/>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138224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0"/>
            <a:ext cx="12192000" cy="9144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914399"/>
          </a:xfrm>
        </p:spPr>
        <p:txBody>
          <a:bodyPr tIns="0" bIns="91440" anchor="ctr"/>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9" name="Rectangle 8">
            <a:extLst>
              <a:ext uri="{FF2B5EF4-FFF2-40B4-BE49-F238E27FC236}">
                <a16:creationId xmlns:a16="http://schemas.microsoft.com/office/drawing/2014/main" id="{360C2807-E7CB-4BEE-80BB-61C283DF7F99}"/>
              </a:ext>
            </a:extLst>
          </p:cNvPr>
          <p:cNvSpPr/>
          <p:nvPr userDrawn="1"/>
        </p:nvSpPr>
        <p:spPr>
          <a:xfrm>
            <a:off x="-5181600" y="5867399"/>
            <a:ext cx="838200" cy="587829"/>
          </a:xfrm>
          <a:prstGeom prst="rect">
            <a:avLst/>
          </a:prstGeom>
          <a:solidFill>
            <a:srgbClr val="01B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949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a:t>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161507070"/>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r>
              <a:rPr lang="en-US"/>
              <a:t>Click icon to add picture</a:t>
            </a:r>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47362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13" name="Freeform: Shape 12">
            <a:extLst>
              <a:ext uri="{FF2B5EF4-FFF2-40B4-BE49-F238E27FC236}">
                <a16:creationId xmlns:a16="http://schemas.microsoft.com/office/drawing/2014/main" id="{3F3DCB0E-7364-4B69-BA11-325DFB75F039}"/>
              </a:ext>
            </a:extLst>
          </p:cNvPr>
          <p:cNvSpPr/>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16737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5375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435566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0" y="0"/>
            <a:ext cx="6096000" cy="6858000"/>
          </a:xfrm>
          <a:solidFill>
            <a:srgbClr val="005DAA"/>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63872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6" name="TextBox 5" hidden="1">
            <a:extLst>
              <a:ext uri="{FF2B5EF4-FFF2-40B4-BE49-F238E27FC236}">
                <a16:creationId xmlns:a16="http://schemas.microsoft.com/office/drawing/2014/main" id="{F881E11F-8C40-406B-8C33-2D779A9666EE}"/>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75732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07201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a:t>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57514827"/>
      </p:ext>
    </p:extLst>
  </p:cSld>
  <p:clrMapOvr>
    <a:masterClrMapping/>
  </p:clrMapOvr>
  <p:extLst>
    <p:ext uri="{DCECCB84-F9BA-43D5-87BE-67443E8EF086}">
      <p15:sldGuideLst xmlns:p15="http://schemas.microsoft.com/office/powerpoint/2012/main">
        <p15:guide id="1" pos="736">
          <p15:clr>
            <a:srgbClr val="FBAE40"/>
          </p15:clr>
        </p15:guide>
        <p15:guide id="2" orient="horz" pos="5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a:t>Edit Master text styles</a:t>
            </a:r>
          </a:p>
          <a:p>
            <a:pPr lvl="1"/>
            <a:r>
              <a:rPr lang="en-US"/>
              <a:t>Second level</a:t>
            </a:r>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a:t>Edit Master text styles</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07215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37976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39FD6-6F5B-FD48-975A-ABEBEE08DF59}"/>
              </a:ext>
            </a:extLst>
          </p:cNvPr>
          <p:cNvPicPr>
            <a:picLocks noChangeAspect="1"/>
          </p:cNvPicPr>
          <p:nvPr userDrawn="1"/>
        </p:nvPicPr>
        <p:blipFill rotWithShape="1">
          <a:blip r:embed="rId2"/>
          <a:srcRect r="61888" b="-3446"/>
          <a:stretch/>
        </p:blipFill>
        <p:spPr>
          <a:xfrm>
            <a:off x="10816943" y="6285423"/>
            <a:ext cx="1035272" cy="400191"/>
          </a:xfrm>
          <a:prstGeom prst="rect">
            <a:avLst/>
          </a:prstGeom>
        </p:spPr>
      </p:pic>
    </p:spTree>
    <p:extLst>
      <p:ext uri="{BB962C8B-B14F-4D97-AF65-F5344CB8AC3E}">
        <p14:creationId xmlns:p14="http://schemas.microsoft.com/office/powerpoint/2010/main" val="56703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3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37492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C572-DEA6-43DA-9BD4-F1AD0455D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4C2415-FEF9-4B31-87D6-6421086013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E844B-45F8-4810-B73E-B22F09F1CF9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E2FC391-5DDC-4DB3-8072-9B921D7294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A67E64-BBDD-413D-96AB-31B3E8742380}"/>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35649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2020320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AD4E-CCEA-4E09-B827-7861C18E4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C61190-70BD-47E0-83B5-9B9EDB241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82EA-3F7A-49C5-9E85-EA468DBB89F1}"/>
              </a:ext>
            </a:extLst>
          </p:cNvPr>
          <p:cNvSpPr>
            <a:spLocks noGrp="1"/>
          </p:cNvSpPr>
          <p:nvPr>
            <p:ph type="dt" sz="half" idx="10"/>
          </p:nvPr>
        </p:nvSpPr>
        <p:spPr/>
        <p:txBody>
          <a:bodyPr/>
          <a:lstStyle/>
          <a:p>
            <a:fld id="{DB62473B-1598-45D0-B15D-1F6FC64BFD4F}" type="datetimeFigureOut">
              <a:rPr lang="en-US" smtClean="0"/>
              <a:t>2/8/2023</a:t>
            </a:fld>
            <a:endParaRPr lang="en-US"/>
          </a:p>
        </p:txBody>
      </p:sp>
      <p:sp>
        <p:nvSpPr>
          <p:cNvPr id="5" name="Footer Placeholder 4">
            <a:extLst>
              <a:ext uri="{FF2B5EF4-FFF2-40B4-BE49-F238E27FC236}">
                <a16:creationId xmlns:a16="http://schemas.microsoft.com/office/drawing/2014/main" id="{896B9270-BDE8-4098-83AB-CAF36B7F6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91D64-F804-4860-8D55-AC2BC09F74C0}"/>
              </a:ext>
            </a:extLst>
          </p:cNvPr>
          <p:cNvSpPr>
            <a:spLocks noGrp="1"/>
          </p:cNvSpPr>
          <p:nvPr>
            <p:ph type="sldNum" sz="quarter" idx="12"/>
          </p:nvPr>
        </p:nvSpPr>
        <p:spPr/>
        <p:txBody>
          <a:body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73646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C871-9AB6-4455-9523-B35E20ECE5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7CC7-BA27-46A6-B196-0E0846777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4CBDB-EDD0-44D5-B6A5-C89A74242F5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1C703C-BD0A-4567-9162-B9D35FED7C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251F4C-160E-4D41-90D5-F41EE236F98A}"/>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246322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40E3-2E4A-4597-8E12-6BFAE7BB2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7A43ED-19BD-4F4C-AD96-263A5C56A9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7AD8B4-76A5-4DBF-87C3-97B7A3019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3521CA-4F39-4EEB-A3BB-59917738EE8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BCE07C1-62A6-46C9-8D5A-9F6A60B368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42F4B8-3B77-4BB1-AAB8-1118B1C75518}"/>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129971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5F77-2A93-42B1-8052-70E99EBA74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31F8D8-F5C3-4BBF-BBD9-6DEBCB00A7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1D3F3-A847-4F39-887D-E3C322DFE0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FF4E9-92F7-4122-B205-8949B3280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7AC37-6ADD-4C32-807E-13A88D7B04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6B93F-E61D-4382-B015-A4439742A9AF}"/>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6A3A4A6-026A-43CB-97C5-6677F20EABC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EDAABBD-FBB9-4B99-9CF4-93348C1CB437}"/>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839181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2233-B091-422A-986A-FC9309B36B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957943-902D-46C8-8F45-C2D0539CA0C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CA54E17-1495-4568-9426-E789923B543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5C34D9-E980-4890-9527-0C900200A0AF}"/>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476778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604C0-89C5-4AB1-855C-37A5BEF8EBCB}"/>
              </a:ext>
            </a:extLst>
          </p:cNvPr>
          <p:cNvSpPr>
            <a:spLocks noGrp="1"/>
          </p:cNvSpPr>
          <p:nvPr>
            <p:ph type="dt" sz="half" idx="10"/>
          </p:nvPr>
        </p:nvSpPr>
        <p:spPr/>
        <p:txBody>
          <a:bodyPr/>
          <a:lstStyle/>
          <a:p>
            <a:fld id="{DB62473B-1598-45D0-B15D-1F6FC64BFD4F}" type="datetimeFigureOut">
              <a:rPr lang="en-US" smtClean="0"/>
              <a:t>2/8/2023</a:t>
            </a:fld>
            <a:endParaRPr lang="en-US"/>
          </a:p>
        </p:txBody>
      </p:sp>
      <p:sp>
        <p:nvSpPr>
          <p:cNvPr id="3" name="Footer Placeholder 2">
            <a:extLst>
              <a:ext uri="{FF2B5EF4-FFF2-40B4-BE49-F238E27FC236}">
                <a16:creationId xmlns:a16="http://schemas.microsoft.com/office/drawing/2014/main" id="{7AA2F66E-4FB0-414C-89BB-E041D9CD1F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93A085-78C6-4B14-9168-3D5A54D2C2D7}"/>
              </a:ext>
            </a:extLst>
          </p:cNvPr>
          <p:cNvSpPr>
            <a:spLocks noGrp="1"/>
          </p:cNvSpPr>
          <p:nvPr>
            <p:ph type="sldNum" sz="quarter" idx="12"/>
          </p:nvPr>
        </p:nvSpPr>
        <p:spPr/>
        <p:txBody>
          <a:body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37891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13EB-109F-4A2E-8610-AF60A705B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70E0EE-376D-4519-9022-C1D9ACF1D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CE6BF2-2FCC-4748-AB3A-789CB49C7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754B6-CEFB-4819-AD97-9FCC47631FB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76E109A-C724-4328-879B-BD646AD468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61F845-8CA6-4F9A-805B-31C9394CDEC8}"/>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80319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1DD6-DE5E-4659-BD7D-1C64023A7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0B32D6-CC4A-4A7F-8180-C8A2E2C97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1F9A02-39CA-496C-9964-F92ECC210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93DB9B-2B8B-401D-90CC-B8B8F9F8C3B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2CEDD10-48FE-422E-AF28-310913D96E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1F1BB7-4119-4146-B18C-F34E5AABB9CD}"/>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99067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138C-1BD6-46D8-94ED-590FB0B893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736BF-8904-40B2-8AE8-2E84FE5509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E3E12-4CC0-45B9-840D-5FF0EAB6822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635F34E-48B0-4464-AE35-DA6504E43C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2C5D3E-B978-4741-8F34-854F3A53E545}"/>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827711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25849B-51D7-447B-98D8-2121EBAEE2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75B9F1-3C93-4BBB-8692-2D864295F7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7A064-BDD0-4EFD-BFAB-C57BB077A6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2A7F95D-1B46-43FA-BBB2-582729383D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A5EC7-3A3D-4DB4-9362-F1289CEFDD84}"/>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18784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7064340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22635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0165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28074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4767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6422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2114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13788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9816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50410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075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Freeform: Shape 5">
            <a:extLst>
              <a:ext uri="{FF2B5EF4-FFF2-40B4-BE49-F238E27FC236}">
                <a16:creationId xmlns:a16="http://schemas.microsoft.com/office/drawing/2014/main" id="{0EEDB4C5-4D50-4C91-B9A5-A9BCE42BF8DE}"/>
              </a:ext>
            </a:extLst>
          </p:cNvPr>
          <p:cNvSpPr/>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8597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0724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3672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39FD6-6F5B-FD48-975A-ABEBEE08DF59}"/>
              </a:ext>
            </a:extLst>
          </p:cNvPr>
          <p:cNvPicPr>
            <a:picLocks noChangeAspect="1"/>
          </p:cNvPicPr>
          <p:nvPr userDrawn="1"/>
        </p:nvPicPr>
        <p:blipFill rotWithShape="1">
          <a:blip r:embed="rId2"/>
          <a:srcRect r="61888" b="-3446"/>
          <a:stretch/>
        </p:blipFill>
        <p:spPr>
          <a:xfrm>
            <a:off x="10816943" y="6285423"/>
            <a:ext cx="1035272" cy="400191"/>
          </a:xfrm>
          <a:prstGeom prst="rect">
            <a:avLst/>
          </a:prstGeom>
        </p:spPr>
      </p:pic>
    </p:spTree>
    <p:extLst>
      <p:ext uri="{BB962C8B-B14F-4D97-AF65-F5344CB8AC3E}">
        <p14:creationId xmlns:p14="http://schemas.microsoft.com/office/powerpoint/2010/main" val="37555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B40D9-ABD3-1347-8D44-E5C5D9BA445B}"/>
              </a:ext>
            </a:extLst>
          </p:cNvPr>
          <p:cNvPicPr>
            <a:picLocks noChangeAspect="1"/>
          </p:cNvPicPr>
          <p:nvPr userDrawn="1"/>
        </p:nvPicPr>
        <p:blipFill>
          <a:blip r:embed="rId2"/>
          <a:stretch>
            <a:fillRect/>
          </a:stretch>
        </p:blipFill>
        <p:spPr>
          <a:xfrm>
            <a:off x="9168033" y="6285422"/>
            <a:ext cx="2716435" cy="386860"/>
          </a:xfrm>
          <a:prstGeom prst="rect">
            <a:avLst/>
          </a:prstGeom>
        </p:spPr>
      </p:pic>
    </p:spTree>
    <p:extLst>
      <p:ext uri="{BB962C8B-B14F-4D97-AF65-F5344CB8AC3E}">
        <p14:creationId xmlns:p14="http://schemas.microsoft.com/office/powerpoint/2010/main" val="35292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7396B0-6F1B-2D48-BB61-CCCD3D35AC53}"/>
              </a:ext>
            </a:extLst>
          </p:cNvPr>
          <p:cNvPicPr>
            <a:picLocks noChangeAspect="1"/>
          </p:cNvPicPr>
          <p:nvPr userDrawn="1"/>
        </p:nvPicPr>
        <p:blipFill>
          <a:blip r:embed="rId2"/>
          <a:stretch>
            <a:fillRect/>
          </a:stretch>
        </p:blipFill>
        <p:spPr>
          <a:xfrm>
            <a:off x="6760119" y="4010273"/>
            <a:ext cx="2568496" cy="542935"/>
          </a:xfrm>
          <a:prstGeom prst="rect">
            <a:avLst/>
          </a:prstGeom>
        </p:spPr>
      </p:pic>
      <p:pic>
        <p:nvPicPr>
          <p:cNvPr id="4" name="Picture 3">
            <a:extLst>
              <a:ext uri="{FF2B5EF4-FFF2-40B4-BE49-F238E27FC236}">
                <a16:creationId xmlns:a16="http://schemas.microsoft.com/office/drawing/2014/main" id="{D3E30316-9094-2F42-9D83-62B843E14464}"/>
              </a:ext>
            </a:extLst>
          </p:cNvPr>
          <p:cNvPicPr>
            <a:picLocks noChangeAspect="1"/>
          </p:cNvPicPr>
          <p:nvPr userDrawn="1"/>
        </p:nvPicPr>
        <p:blipFill>
          <a:blip r:embed="rId3"/>
          <a:stretch>
            <a:fillRect/>
          </a:stretch>
        </p:blipFill>
        <p:spPr>
          <a:xfrm>
            <a:off x="9168033" y="6285422"/>
            <a:ext cx="2716435" cy="386860"/>
          </a:xfrm>
          <a:prstGeom prst="rect">
            <a:avLst/>
          </a:prstGeom>
        </p:spPr>
      </p:pic>
    </p:spTree>
    <p:extLst>
      <p:ext uri="{BB962C8B-B14F-4D97-AF65-F5344CB8AC3E}">
        <p14:creationId xmlns:p14="http://schemas.microsoft.com/office/powerpoint/2010/main" val="14304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8"/>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r>
              <a:rPr lang="en-US"/>
              <a:t>Click icon to add picture</a:t>
            </a:r>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3642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9DC1D0-3644-45DF-A146-AEC5F8D9A0AF}"/>
              </a:ext>
            </a:extLst>
          </p:cNvPr>
          <p:cNvSpPr/>
          <p:nvPr/>
        </p:nvSpPr>
        <p:spPr>
          <a:xfrm>
            <a:off x="0" y="1"/>
            <a:ext cx="12192000" cy="122886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381000"/>
            <a:ext cx="11065935"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9" name="Rectangle 8">
            <a:extLst>
              <a:ext uri="{FF2B5EF4-FFF2-40B4-BE49-F238E27FC236}">
                <a16:creationId xmlns:a16="http://schemas.microsoft.com/office/drawing/2014/main" id="{9ACA3BC4-7967-4DCF-A8E2-153C616A3174}"/>
              </a:ext>
            </a:extLst>
          </p:cNvPr>
          <p:cNvSpPr/>
          <p:nvPr userDrawn="1"/>
        </p:nvSpPr>
        <p:spPr>
          <a:xfrm>
            <a:off x="-5181600" y="5867399"/>
            <a:ext cx="838200" cy="587829"/>
          </a:xfrm>
          <a:prstGeom prst="rect">
            <a:avLst/>
          </a:prstGeom>
          <a:solidFill>
            <a:srgbClr val="01B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946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689598"/>
          </a:xfrm>
          <a:prstGeom prst="rect">
            <a:avLst/>
          </a:prstGeom>
        </p:spPr>
        <p:txBody>
          <a:bodyPr wrap="square">
            <a:noAutofit/>
          </a:bodyPr>
          <a:lstStyle/>
          <a:p>
            <a:r>
              <a:rPr lang="en-US"/>
              <a:t>Click icon to add picture</a:t>
            </a:r>
            <a:endParaRPr lang="en-US" dirty="0"/>
          </a:p>
        </p:txBody>
      </p:sp>
      <p:sp>
        <p:nvSpPr>
          <p:cNvPr id="24" name="Rectangle 23">
            <a:extLst>
              <a:ext uri="{FF2B5EF4-FFF2-40B4-BE49-F238E27FC236}">
                <a16:creationId xmlns:a16="http://schemas.microsoft.com/office/drawing/2014/main" id="{109702C4-ABB0-4FA9-AC7F-FD0C1056D0BB}"/>
              </a:ext>
            </a:extLst>
          </p:cNvPr>
          <p:cNvSpPr/>
          <p:nvPr/>
        </p:nvSpPr>
        <p:spPr>
          <a:xfrm>
            <a:off x="0" y="2"/>
            <a:ext cx="12192000" cy="56895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p:nvSpPr>
        <p:spPr>
          <a:xfrm>
            <a:off x="0" y="5689600"/>
            <a:ext cx="12192000" cy="11684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689600"/>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239933"/>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p:nvSpPr>
        <p:spPr bwMode="auto">
          <a:xfrm>
            <a:off x="1022667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sp>
        <p:nvSpPr>
          <p:cNvPr id="8" name="TextBox 7" hidden="1">
            <a:extLst>
              <a:ext uri="{FF2B5EF4-FFF2-40B4-BE49-F238E27FC236}">
                <a16:creationId xmlns:a16="http://schemas.microsoft.com/office/drawing/2014/main" id="{14C5DF7C-5C7E-463F-BC2C-54928278EB71}"/>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0820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r>
              <a:rPr lang="en-US"/>
              <a:t>Click icon to add picture</a:t>
            </a:r>
            <a:endParaRPr lang="en-US" dirty="0"/>
          </a:p>
        </p:txBody>
      </p:sp>
      <p:sp>
        <p:nvSpPr>
          <p:cNvPr id="27" name="Rectangle 26">
            <a:extLst>
              <a:ext uri="{FF2B5EF4-FFF2-40B4-BE49-F238E27FC236}">
                <a16:creationId xmlns:a16="http://schemas.microsoft.com/office/drawing/2014/main" id="{6D468973-885C-4EB1-BD5B-E7545B32CF5C}"/>
              </a:ext>
            </a:extLst>
          </p:cNvPr>
          <p:cNvSpPr/>
          <p:nvPr/>
        </p:nvSpPr>
        <p:spPr>
          <a:xfrm>
            <a:off x="0" y="5932712"/>
            <a:ext cx="12192000" cy="925287"/>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p:nvSpPr>
        <p:spPr bwMode="auto">
          <a:xfrm>
            <a:off x="1022667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sp>
        <p:nvSpPr>
          <p:cNvPr id="8" name="TextBox 7" hidden="1">
            <a:extLst>
              <a:ext uri="{FF2B5EF4-FFF2-40B4-BE49-F238E27FC236}">
                <a16:creationId xmlns:a16="http://schemas.microsoft.com/office/drawing/2014/main" id="{84DDCCAD-79C7-47DD-ADFA-662E6C9F15A6}"/>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812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p:nvSpPr>
        <p:spPr>
          <a:xfrm>
            <a:off x="12192000" y="0"/>
            <a:ext cx="5613400" cy="6381234"/>
          </a:xfrm>
          <a:prstGeom prst="rect">
            <a:avLst/>
          </a:prstGeom>
        </p:spPr>
        <p:txBody>
          <a:bodyPr wrap="square">
            <a:spAutoFit/>
          </a:bodyPr>
          <a:lstStyle/>
          <a:p>
            <a:pPr algn="l">
              <a:spcBef>
                <a:spcPts val="450"/>
              </a:spcBef>
              <a:spcAft>
                <a:spcPts val="450"/>
              </a:spcAft>
            </a:pPr>
            <a:r>
              <a:rPr lang="en-US" sz="180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800" b="0" i="0" dirty="0">
                <a:solidFill>
                  <a:srgbClr val="222222"/>
                </a:solidFill>
                <a:effectLst/>
                <a:latin typeface="Arial" panose="020B0604020202020204" pitchFamily="34" charset="0"/>
              </a:rPr>
              <a:t> </a:t>
            </a:r>
          </a:p>
          <a:p>
            <a:pPr algn="l">
              <a:spcBef>
                <a:spcPts val="450"/>
              </a:spcBef>
              <a:spcAft>
                <a:spcPts val="450"/>
              </a:spcAft>
            </a:pPr>
            <a:r>
              <a:rPr lang="en-US" sz="1800" b="0" i="0" dirty="0">
                <a:solidFill>
                  <a:srgbClr val="000000"/>
                </a:solidFill>
                <a:effectLst/>
                <a:latin typeface="Arial" panose="020B0604020202020204" pitchFamily="34" charset="0"/>
              </a:rPr>
              <a:t>• revise any of the “how-to” text on the first pages</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create text placeholders within each slide</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need your advice on fonts – I’m thinking we should only use the “free option” fonts? (see attached)</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72,89,93</a:t>
              </a:r>
            </a:p>
          </p:txBody>
        </p:sp>
        <p:sp>
          <p:nvSpPr>
            <p:cNvPr id="10" name="Rectangle 9">
              <a:extLst>
                <a:ext uri="{FF2B5EF4-FFF2-40B4-BE49-F238E27FC236}">
                  <a16:creationId xmlns:a16="http://schemas.microsoft.com/office/drawing/2014/main" id="{E172C24F-CD6F-466D-9F22-DEAB6D3D48CA}"/>
                </a:ext>
              </a:extLst>
            </p:cNvPr>
            <p:cNvSpPr/>
            <p:nvPr/>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0,178,177</a:t>
              </a:r>
            </a:p>
          </p:txBody>
        </p:sp>
        <p:sp>
          <p:nvSpPr>
            <p:cNvPr id="11" name="Rectangle 10">
              <a:extLst>
                <a:ext uri="{FF2B5EF4-FFF2-40B4-BE49-F238E27FC236}">
                  <a16:creationId xmlns:a16="http://schemas.microsoft.com/office/drawing/2014/main" id="{769599F9-3B73-4368-98A9-9DF824ECE483}"/>
                </a:ext>
              </a:extLst>
            </p:cNvPr>
            <p:cNvSpPr/>
            <p:nvPr/>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1,176,227</a:t>
              </a:r>
            </a:p>
          </p:txBody>
        </p:sp>
        <p:sp>
          <p:nvSpPr>
            <p:cNvPr id="12" name="Rectangle 11">
              <a:extLst>
                <a:ext uri="{FF2B5EF4-FFF2-40B4-BE49-F238E27FC236}">
                  <a16:creationId xmlns:a16="http://schemas.microsoft.com/office/drawing/2014/main" id="{A64D2A59-F06E-4454-835D-B1B119399FF0}"/>
                </a:ext>
              </a:extLst>
            </p:cNvPr>
            <p:cNvSpPr/>
            <p:nvPr/>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0,111,211</a:t>
              </a:r>
            </a:p>
          </p:txBody>
        </p:sp>
        <p:sp>
          <p:nvSpPr>
            <p:cNvPr id="13" name="Rectangle 12">
              <a:extLst>
                <a:ext uri="{FF2B5EF4-FFF2-40B4-BE49-F238E27FC236}">
                  <a16:creationId xmlns:a16="http://schemas.microsoft.com/office/drawing/2014/main" id="{C1B62E1E-3C53-4822-A67E-EEBA9A88892C}"/>
                </a:ext>
              </a:extLst>
            </p:cNvPr>
            <p:cNvSpPr/>
            <p:nvPr/>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125,23,158</a:t>
              </a:r>
            </a:p>
          </p:txBody>
        </p:sp>
        <p:sp>
          <p:nvSpPr>
            <p:cNvPr id="14" name="Rectangle 13">
              <a:extLst>
                <a:ext uri="{FF2B5EF4-FFF2-40B4-BE49-F238E27FC236}">
                  <a16:creationId xmlns:a16="http://schemas.microsoft.com/office/drawing/2014/main" id="{DD450576-31D2-4B6E-8BCF-0CBCAD997009}"/>
                </a:ext>
              </a:extLst>
            </p:cNvPr>
            <p:cNvSpPr/>
            <p:nvPr/>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spTree>
    <p:extLst>
      <p:ext uri="{BB962C8B-B14F-4D97-AF65-F5344CB8AC3E}">
        <p14:creationId xmlns:p14="http://schemas.microsoft.com/office/powerpoint/2010/main" val="3732679121"/>
      </p:ext>
    </p:extLst>
  </p:cSld>
  <p:clrMap bg1="lt1" tx1="dk1" bg2="lt2" tx2="dk2" accent1="accent1" accent2="accent2" accent3="accent3" accent4="accent4" accent5="accent5" accent6="accent6" hlink="hlink" folHlink="folHlink"/>
  <p:sldLayoutIdLst>
    <p:sldLayoutId id="214748423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 id="2147484214" r:id="rId22"/>
    <p:sldLayoutId id="2147484215" r:id="rId23"/>
    <p:sldLayoutId id="2147484216" r:id="rId24"/>
    <p:sldLayoutId id="2147484217" r:id="rId25"/>
    <p:sldLayoutId id="2147484251" r:id="rId26"/>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a:t>
            </a:fld>
            <a:endParaRPr lang="en-US"/>
          </a:p>
        </p:txBody>
      </p:sp>
    </p:spTree>
    <p:extLst>
      <p:ext uri="{BB962C8B-B14F-4D97-AF65-F5344CB8AC3E}">
        <p14:creationId xmlns:p14="http://schemas.microsoft.com/office/powerpoint/2010/main" val="138094458"/>
      </p:ext>
    </p:extLst>
  </p:cSld>
  <p:clrMap bg1="lt1" tx1="dk1" bg2="lt2" tx2="dk2" accent1="accent1" accent2="accent2" accent3="accent3" accent4="accent4" accent5="accent5" accent6="accent6" hlink="hlink" folHlink="folHlink"/>
  <p:sldLayoutIdLst>
    <p:sldLayoutId id="2147483663" r:id="rId1"/>
    <p:sldLayoutId id="21474842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33F55-69A2-4941-98D6-F9604549A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063C4-F093-41BB-81F9-37E5D304E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680D9-C9B5-43D3-AE81-6E7005A33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2DBBADF-D4F8-4D37-ABF2-6B19156E7C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7C4E95-76E8-47B0-BA94-D2CF6A41B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2149274613"/>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421353761"/>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3.emf"/><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41.png"/><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9.xml"/><Relationship Id="rId7" Type="http://schemas.openxmlformats.org/officeDocument/2006/relationships/image" Target="../media/image16.png"/><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4B8398-C080-48C1-AF2D-D09707F899F8}"/>
              </a:ext>
            </a:extLst>
          </p:cNvPr>
          <p:cNvGrpSpPr/>
          <p:nvPr/>
        </p:nvGrpSpPr>
        <p:grpSpPr>
          <a:xfrm>
            <a:off x="8751502" y="-152400"/>
            <a:ext cx="3516698" cy="7129745"/>
            <a:chOff x="7467601" y="-119345"/>
            <a:chExt cx="3516698" cy="7129745"/>
          </a:xfrm>
        </p:grpSpPr>
        <p:pic>
          <p:nvPicPr>
            <p:cNvPr id="33" name="Picture 32" descr="Graphical user interface&#10;&#10;Description automatically generated">
              <a:extLst>
                <a:ext uri="{FF2B5EF4-FFF2-40B4-BE49-F238E27FC236}">
                  <a16:creationId xmlns:a16="http://schemas.microsoft.com/office/drawing/2014/main" id="{E3255C69-8350-4441-88FF-6B6016821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1" y="-119345"/>
              <a:ext cx="3516698" cy="7129745"/>
            </a:xfrm>
            <a:prstGeom prst="rect">
              <a:avLst/>
            </a:prstGeom>
          </p:spPr>
        </p:pic>
        <p:grpSp>
          <p:nvGrpSpPr>
            <p:cNvPr id="16" name="Group 15">
              <a:extLst>
                <a:ext uri="{FF2B5EF4-FFF2-40B4-BE49-F238E27FC236}">
                  <a16:creationId xmlns:a16="http://schemas.microsoft.com/office/drawing/2014/main" id="{7C831B26-2F90-44B6-8C67-E8D4797A18FC}"/>
                </a:ext>
              </a:extLst>
            </p:cNvPr>
            <p:cNvGrpSpPr/>
            <p:nvPr/>
          </p:nvGrpSpPr>
          <p:grpSpPr>
            <a:xfrm>
              <a:off x="7848600" y="76200"/>
              <a:ext cx="2797629" cy="6705600"/>
              <a:chOff x="7848600" y="76200"/>
              <a:chExt cx="2797629" cy="6705600"/>
            </a:xfrm>
          </p:grpSpPr>
          <p:sp>
            <p:nvSpPr>
              <p:cNvPr id="3" name="Rectangle 2">
                <a:extLst>
                  <a:ext uri="{FF2B5EF4-FFF2-40B4-BE49-F238E27FC236}">
                    <a16:creationId xmlns:a16="http://schemas.microsoft.com/office/drawing/2014/main" id="{92AB6C7E-4245-468D-8D05-B60FE1EBFCC7}"/>
                  </a:ext>
                </a:extLst>
              </p:cNvPr>
              <p:cNvSpPr/>
              <p:nvPr/>
            </p:nvSpPr>
            <p:spPr>
              <a:xfrm>
                <a:off x="8774499" y="2014255"/>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B38FBE-8043-4919-8DD1-6C9A44F442A6}"/>
                  </a:ext>
                </a:extLst>
              </p:cNvPr>
              <p:cNvSpPr/>
              <p:nvPr/>
            </p:nvSpPr>
            <p:spPr>
              <a:xfrm>
                <a:off x="7848600" y="2057400"/>
                <a:ext cx="8382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16691-0FA1-48A5-B2F1-A4623A3C5B38}"/>
                  </a:ext>
                </a:extLst>
              </p:cNvPr>
              <p:cNvSpPr/>
              <p:nvPr/>
            </p:nvSpPr>
            <p:spPr>
              <a:xfrm>
                <a:off x="9731829" y="762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FF06ED-267F-4C5C-A965-0FFC0CDCDA52}"/>
                  </a:ext>
                </a:extLst>
              </p:cNvPr>
              <p:cNvSpPr/>
              <p:nvPr/>
            </p:nvSpPr>
            <p:spPr>
              <a:xfrm>
                <a:off x="9731828" y="1066800"/>
                <a:ext cx="85997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EF8084-6062-47EC-9E9F-5E7D34916414}"/>
                  </a:ext>
                </a:extLst>
              </p:cNvPr>
              <p:cNvSpPr/>
              <p:nvPr/>
            </p:nvSpPr>
            <p:spPr>
              <a:xfrm>
                <a:off x="7863320" y="3026427"/>
                <a:ext cx="861579"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39C36E-C009-46BB-90CE-7EAB86630E66}"/>
                  </a:ext>
                </a:extLst>
              </p:cNvPr>
              <p:cNvSpPr/>
              <p:nvPr/>
            </p:nvSpPr>
            <p:spPr>
              <a:xfrm>
                <a:off x="9731828" y="3015541"/>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8BE641-3CA1-4798-B748-769D12E8BFEE}"/>
                  </a:ext>
                </a:extLst>
              </p:cNvPr>
              <p:cNvSpPr/>
              <p:nvPr/>
            </p:nvSpPr>
            <p:spPr>
              <a:xfrm>
                <a:off x="8773886" y="3984172"/>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50CC18-2F3D-4519-992B-A3006D3C7B2C}"/>
                  </a:ext>
                </a:extLst>
              </p:cNvPr>
              <p:cNvSpPr/>
              <p:nvPr/>
            </p:nvSpPr>
            <p:spPr>
              <a:xfrm>
                <a:off x="8773886" y="59436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7FEB85-661C-4689-BBA9-1ADC7C2BA8BE}"/>
                  </a:ext>
                </a:extLst>
              </p:cNvPr>
              <p:cNvSpPr/>
              <p:nvPr/>
            </p:nvSpPr>
            <p:spPr>
              <a:xfrm>
                <a:off x="8763000" y="49530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a:extLst>
              <a:ext uri="{FF2B5EF4-FFF2-40B4-BE49-F238E27FC236}">
                <a16:creationId xmlns:a16="http://schemas.microsoft.com/office/drawing/2014/main" id="{7375D61B-F920-455E-BA95-54DAC442F1A4}"/>
              </a:ext>
            </a:extLst>
          </p:cNvPr>
          <p:cNvSpPr/>
          <p:nvPr/>
        </p:nvSpPr>
        <p:spPr>
          <a:xfrm>
            <a:off x="4724400" y="0"/>
            <a:ext cx="377672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8A9EDA1-706C-4670-BA0E-AC5C1BD9C386}"/>
              </a:ext>
            </a:extLst>
          </p:cNvPr>
          <p:cNvSpPr/>
          <p:nvPr/>
        </p:nvSpPr>
        <p:spPr>
          <a:xfrm>
            <a:off x="11072468" y="4919945"/>
            <a:ext cx="85766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95B26A-4477-4B6E-8FCA-18DB740618FB}"/>
              </a:ext>
            </a:extLst>
          </p:cNvPr>
          <p:cNvSpPr/>
          <p:nvPr/>
        </p:nvSpPr>
        <p:spPr>
          <a:xfrm>
            <a:off x="9067800" y="5910545"/>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7A1135-32D7-4520-B99D-B8BCDC71AADF}"/>
              </a:ext>
            </a:extLst>
          </p:cNvPr>
          <p:cNvSpPr/>
          <p:nvPr/>
        </p:nvSpPr>
        <p:spPr>
          <a:xfrm>
            <a:off x="9147222" y="4926733"/>
            <a:ext cx="808757"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973424-418F-43EE-B88C-BA6439629F81}"/>
              </a:ext>
            </a:extLst>
          </p:cNvPr>
          <p:cNvSpPr/>
          <p:nvPr/>
        </p:nvSpPr>
        <p:spPr>
          <a:xfrm>
            <a:off x="10114527" y="2982486"/>
            <a:ext cx="782074"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E84DA7-5976-4A0F-BB15-A98D73B2C5D7}"/>
              </a:ext>
            </a:extLst>
          </p:cNvPr>
          <p:cNvSpPr/>
          <p:nvPr/>
        </p:nvSpPr>
        <p:spPr>
          <a:xfrm>
            <a:off x="9122769" y="3967445"/>
            <a:ext cx="85766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220242-8065-429B-AB7D-54E3E2598808}"/>
              </a:ext>
            </a:extLst>
          </p:cNvPr>
          <p:cNvSpPr/>
          <p:nvPr/>
        </p:nvSpPr>
        <p:spPr>
          <a:xfrm>
            <a:off x="11065177" y="3951117"/>
            <a:ext cx="85766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hape&#10;&#10;Description automatically generated">
            <a:extLst>
              <a:ext uri="{FF2B5EF4-FFF2-40B4-BE49-F238E27FC236}">
                <a16:creationId xmlns:a16="http://schemas.microsoft.com/office/drawing/2014/main" id="{F13A1EC9-A7DC-06DE-8E90-2D9E6B667A1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55793" y="204089"/>
            <a:ext cx="6599696" cy="6449820"/>
          </a:xfrm>
          <a:prstGeom prst="rect">
            <a:avLst/>
          </a:prstGeom>
        </p:spPr>
      </p:pic>
    </p:spTree>
    <p:extLst>
      <p:ext uri="{BB962C8B-B14F-4D97-AF65-F5344CB8AC3E}">
        <p14:creationId xmlns:p14="http://schemas.microsoft.com/office/powerpoint/2010/main" val="368449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977309" y="2151891"/>
            <a:ext cx="4964363" cy="42682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267" b="1" dirty="0">
                <a:solidFill>
                  <a:srgbClr val="48595D"/>
                </a:solidFill>
                <a:latin typeface="Arial" charset="0"/>
                <a:ea typeface="Arial" charset="0"/>
                <a:cs typeface="Arial" charset="0"/>
              </a:rPr>
              <a:t>Strengthening the resilience of ecosystems and communities affected by climate change and climate disruption </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r>
              <a:rPr lang="en-US" sz="4267" b="1">
                <a:solidFill>
                  <a:schemeClr val="bg1"/>
                </a:solidFill>
                <a:ea typeface="Arial" charset="0"/>
                <a:cs typeface="Arial" charset="0"/>
              </a:rPr>
              <a:t>GLOBAL GRANT ELIGIBILITY: GOAL #5</a:t>
            </a:r>
          </a:p>
        </p:txBody>
      </p:sp>
      <p:pic>
        <p:nvPicPr>
          <p:cNvPr id="3" name="Picture 2">
            <a:extLst>
              <a:ext uri="{FF2B5EF4-FFF2-40B4-BE49-F238E27FC236}">
                <a16:creationId xmlns:a16="http://schemas.microsoft.com/office/drawing/2014/main" id="{72A2207D-15DB-48C0-AC74-681706D057C2}"/>
              </a:ext>
            </a:extLst>
          </p:cNvPr>
          <p:cNvPicPr>
            <a:picLocks noChangeAspect="1"/>
          </p:cNvPicPr>
          <p:nvPr/>
        </p:nvPicPr>
        <p:blipFill rotWithShape="1">
          <a:blip r:embed="rId3"/>
          <a:srcRect l="23046" t="15100" r="21156" b="8780"/>
          <a:stretch/>
        </p:blipFill>
        <p:spPr>
          <a:xfrm>
            <a:off x="6452050" y="1637688"/>
            <a:ext cx="5739951" cy="5220312"/>
          </a:xfrm>
          <a:prstGeom prst="rect">
            <a:avLst/>
          </a:prstGeom>
        </p:spPr>
      </p:pic>
    </p:spTree>
    <p:extLst>
      <p:ext uri="{BB962C8B-B14F-4D97-AF65-F5344CB8AC3E}">
        <p14:creationId xmlns:p14="http://schemas.microsoft.com/office/powerpoint/2010/main" val="6862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977309" y="2151891"/>
            <a:ext cx="5895528" cy="391701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267" b="1" dirty="0">
                <a:solidFill>
                  <a:srgbClr val="48595D"/>
                </a:solidFill>
                <a:latin typeface="Arial" charset="0"/>
                <a:ea typeface="Arial" charset="0"/>
                <a:cs typeface="Arial" charset="0"/>
              </a:rPr>
              <a:t>Supporting education to promote behaviors that protect the environment</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r>
              <a:rPr lang="en-US" sz="4267" b="1">
                <a:solidFill>
                  <a:schemeClr val="bg1"/>
                </a:solidFill>
                <a:ea typeface="Arial" charset="0"/>
                <a:cs typeface="Arial" charset="0"/>
              </a:rPr>
              <a:t>GLOBAL GRANT ELIGIBILITY: GOAL #6</a:t>
            </a:r>
          </a:p>
        </p:txBody>
      </p:sp>
      <p:pic>
        <p:nvPicPr>
          <p:cNvPr id="3" name="Picture 2">
            <a:extLst>
              <a:ext uri="{FF2B5EF4-FFF2-40B4-BE49-F238E27FC236}">
                <a16:creationId xmlns:a16="http://schemas.microsoft.com/office/drawing/2014/main" id="{9163C36C-DB86-4963-8847-8B0188F11663}"/>
              </a:ext>
            </a:extLst>
          </p:cNvPr>
          <p:cNvPicPr>
            <a:picLocks noChangeAspect="1"/>
          </p:cNvPicPr>
          <p:nvPr/>
        </p:nvPicPr>
        <p:blipFill rotWithShape="1">
          <a:blip r:embed="rId3"/>
          <a:srcRect t="5144" b="18736"/>
          <a:stretch/>
        </p:blipFill>
        <p:spPr>
          <a:xfrm>
            <a:off x="7619997" y="1637688"/>
            <a:ext cx="4572000" cy="5220312"/>
          </a:xfrm>
          <a:prstGeom prst="rect">
            <a:avLst/>
          </a:prstGeom>
        </p:spPr>
      </p:pic>
    </p:spTree>
    <p:extLst>
      <p:ext uri="{BB962C8B-B14F-4D97-AF65-F5344CB8AC3E}">
        <p14:creationId xmlns:p14="http://schemas.microsoft.com/office/powerpoint/2010/main" val="218974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5462429" y="1990407"/>
            <a:ext cx="6279528" cy="463031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267" b="1" dirty="0">
                <a:solidFill>
                  <a:srgbClr val="48595D"/>
                </a:solidFill>
                <a:latin typeface="Arial" charset="0"/>
                <a:ea typeface="Arial" charset="0"/>
                <a:cs typeface="Arial" charset="0"/>
              </a:rPr>
              <a:t>Advocating for the sustainable consumption of products and the environmentally sound management of byproducts to build a more resource-efficient economy</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r>
              <a:rPr lang="en-US" sz="4267" b="1">
                <a:solidFill>
                  <a:schemeClr val="bg1"/>
                </a:solidFill>
                <a:ea typeface="Arial" charset="0"/>
                <a:cs typeface="Arial" charset="0"/>
              </a:rPr>
              <a:t>GLOBAL GRANT ELIGIBILITY: GOAL #7</a:t>
            </a:r>
          </a:p>
        </p:txBody>
      </p:sp>
      <p:pic>
        <p:nvPicPr>
          <p:cNvPr id="4" name="Picture 6" descr="A picture containing outdoor&#10;&#10;Description automatically generated">
            <a:extLst>
              <a:ext uri="{FF2B5EF4-FFF2-40B4-BE49-F238E27FC236}">
                <a16:creationId xmlns:a16="http://schemas.microsoft.com/office/drawing/2014/main" id="{3EE5FFAB-A639-4324-9A58-C95DBA7B6ECC}"/>
              </a:ext>
            </a:extLst>
          </p:cNvPr>
          <p:cNvPicPr>
            <a:picLocks noChangeAspect="1"/>
          </p:cNvPicPr>
          <p:nvPr/>
        </p:nvPicPr>
        <p:blipFill rotWithShape="1">
          <a:blip r:embed="rId3"/>
          <a:srcRect l="10912" r="26460" b="275"/>
          <a:stretch/>
        </p:blipFill>
        <p:spPr>
          <a:xfrm>
            <a:off x="-5793" y="1637711"/>
            <a:ext cx="4983457" cy="5235992"/>
          </a:xfrm>
          <a:prstGeom prst="rect">
            <a:avLst/>
          </a:prstGeom>
        </p:spPr>
      </p:pic>
    </p:spTree>
    <p:extLst>
      <p:ext uri="{BB962C8B-B14F-4D97-AF65-F5344CB8AC3E}">
        <p14:creationId xmlns:p14="http://schemas.microsoft.com/office/powerpoint/2010/main" val="19553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817944" y="2121026"/>
            <a:ext cx="10556112" cy="164414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000" b="1" dirty="0">
                <a:solidFill>
                  <a:srgbClr val="48595D"/>
                </a:solidFill>
                <a:latin typeface="Arial" charset="0"/>
                <a:ea typeface="Arial" charset="0"/>
                <a:cs typeface="Arial" charset="0"/>
              </a:rPr>
              <a:t>Addressing environmental justice issues and environmental public health concerns</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r>
              <a:rPr lang="en-US" sz="4267" b="1">
                <a:solidFill>
                  <a:schemeClr val="bg1"/>
                </a:solidFill>
                <a:ea typeface="Arial" charset="0"/>
                <a:cs typeface="Arial" charset="0"/>
              </a:rPr>
              <a:t>GLOBAL GRANT ELIGIBILITY: GOAL #8</a:t>
            </a:r>
          </a:p>
        </p:txBody>
      </p:sp>
      <p:pic>
        <p:nvPicPr>
          <p:cNvPr id="3" name="Picture 2">
            <a:extLst>
              <a:ext uri="{FF2B5EF4-FFF2-40B4-BE49-F238E27FC236}">
                <a16:creationId xmlns:a16="http://schemas.microsoft.com/office/drawing/2014/main" id="{32ED1DE3-9C40-42D2-902B-CF184DBFB31B}"/>
              </a:ext>
            </a:extLst>
          </p:cNvPr>
          <p:cNvPicPr>
            <a:picLocks noChangeAspect="1"/>
          </p:cNvPicPr>
          <p:nvPr/>
        </p:nvPicPr>
        <p:blipFill rotWithShape="1">
          <a:blip r:embed="rId3"/>
          <a:srcRect t="30720" b="31631"/>
          <a:stretch/>
        </p:blipFill>
        <p:spPr>
          <a:xfrm>
            <a:off x="0" y="3797861"/>
            <a:ext cx="12192000" cy="3060139"/>
          </a:xfrm>
          <a:prstGeom prst="rect">
            <a:avLst/>
          </a:prstGeom>
        </p:spPr>
      </p:pic>
    </p:spTree>
    <p:extLst>
      <p:ext uri="{BB962C8B-B14F-4D97-AF65-F5344CB8AC3E}">
        <p14:creationId xmlns:p14="http://schemas.microsoft.com/office/powerpoint/2010/main" val="125003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Calibri" panose="020F0502020204030204"/>
            </a:endParaRPr>
          </a:p>
        </p:txBody>
      </p:sp>
      <p:sp>
        <p:nvSpPr>
          <p:cNvPr id="8" name="Content Placeholder 2"/>
          <p:cNvSpPr txBox="1">
            <a:spLocks/>
          </p:cNvSpPr>
          <p:nvPr/>
        </p:nvSpPr>
        <p:spPr>
          <a:xfrm>
            <a:off x="977308" y="2151891"/>
            <a:ext cx="10189456" cy="391701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indent="-304792" defTabSz="1219170" fontAlgn="auto">
              <a:spcBef>
                <a:spcPts val="1333"/>
              </a:spcBef>
              <a:spcAft>
                <a:spcPts val="0"/>
              </a:spcAft>
            </a:pPr>
            <a:r>
              <a:rPr lang="en-US" sz="3000" b="1" dirty="0">
                <a:solidFill>
                  <a:srgbClr val="48595D"/>
                </a:solidFill>
                <a:latin typeface="Arial" charset="0"/>
                <a:ea typeface="Arial" charset="0"/>
                <a:cs typeface="Arial" charset="0"/>
              </a:rPr>
              <a:t>What are currently the greatest environmental threats to local land, air, water resources, and the ecosystem?</a:t>
            </a:r>
          </a:p>
          <a:p>
            <a:pPr marL="304792" indent="-304792" defTabSz="1219170" fontAlgn="auto">
              <a:spcBef>
                <a:spcPts val="1333"/>
              </a:spcBef>
              <a:spcAft>
                <a:spcPts val="0"/>
              </a:spcAft>
            </a:pPr>
            <a:r>
              <a:rPr lang="en-US" sz="3000" b="1" dirty="0">
                <a:solidFill>
                  <a:srgbClr val="48595D"/>
                </a:solidFill>
                <a:latin typeface="Arial" charset="0"/>
                <a:ea typeface="Arial" charset="0"/>
                <a:cs typeface="Arial" charset="0"/>
              </a:rPr>
              <a:t>List any cultural practices that are relevant to the project (such as agricultural techniques or traditions)</a:t>
            </a:r>
          </a:p>
          <a:p>
            <a:pPr marL="304792" indent="-304792" defTabSz="1219170" fontAlgn="auto">
              <a:spcBef>
                <a:spcPts val="1333"/>
              </a:spcBef>
              <a:spcAft>
                <a:spcPts val="0"/>
              </a:spcAft>
            </a:pPr>
            <a:r>
              <a:rPr lang="en-US" sz="3000" b="1" dirty="0">
                <a:solidFill>
                  <a:srgbClr val="48595D"/>
                </a:solidFill>
                <a:latin typeface="Arial" charset="0"/>
                <a:ea typeface="Arial" charset="0"/>
                <a:cs typeface="Arial" charset="0"/>
              </a:rPr>
              <a:t>What positive and negative environmental changes do you anticipate as a result of the project?</a:t>
            </a:r>
            <a:endParaRPr lang="en-US" sz="4267" b="1" dirty="0">
              <a:solidFill>
                <a:srgbClr val="48595D"/>
              </a:solidFill>
              <a:latin typeface="Arial" charset="0"/>
              <a:ea typeface="Arial" charset="0"/>
              <a:cs typeface="Arial" charset="0"/>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8"/>
            <a:ext cx="8967495" cy="646331"/>
          </a:xfrm>
          <a:prstGeom prst="rect">
            <a:avLst/>
          </a:prstGeom>
          <a:noFill/>
        </p:spPr>
        <p:txBody>
          <a:bodyPr wrap="square" rtlCol="0">
            <a:spAutoFit/>
          </a:bodyPr>
          <a:lstStyle/>
          <a:p>
            <a:pPr defTabSz="609585" fontAlgn="auto">
              <a:spcBef>
                <a:spcPts val="0"/>
              </a:spcBef>
              <a:spcAft>
                <a:spcPts val="0"/>
              </a:spcAft>
            </a:pPr>
            <a:r>
              <a:rPr lang="en-US" sz="3600" b="1" dirty="0">
                <a:solidFill>
                  <a:prstClr val="white"/>
                </a:solidFill>
                <a:ea typeface="Arial" charset="0"/>
                <a:cs typeface="Arial" charset="0"/>
              </a:rPr>
              <a:t>Environment Community Assessments</a:t>
            </a:r>
          </a:p>
        </p:txBody>
      </p:sp>
    </p:spTree>
    <p:extLst>
      <p:ext uri="{BB962C8B-B14F-4D97-AF65-F5344CB8AC3E}">
        <p14:creationId xmlns:p14="http://schemas.microsoft.com/office/powerpoint/2010/main" val="14806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000" b="15000"/>
          <a:stretch>
            <a:fillRect/>
          </a:stretch>
        </p:blipFill>
        <p:spPr/>
      </p:pic>
      <p:sp>
        <p:nvSpPr>
          <p:cNvPr id="24" name="Text Placeholder 23"/>
          <p:cNvSpPr>
            <a:spLocks noGrp="1"/>
          </p:cNvSpPr>
          <p:nvPr>
            <p:ph type="body" sz="quarter" idx="14"/>
          </p:nvPr>
        </p:nvSpPr>
        <p:spPr>
          <a:xfrm>
            <a:off x="296334" y="5994400"/>
            <a:ext cx="9733039" cy="635000"/>
          </a:xfrm>
        </p:spPr>
        <p:txBody>
          <a:bodyPr>
            <a:noAutofit/>
          </a:bodyPr>
          <a:lstStyle/>
          <a:p>
            <a:r>
              <a:rPr lang="en-US" sz="4000" dirty="0">
                <a:ln>
                  <a:solidFill>
                    <a:srgbClr val="F7A81B"/>
                  </a:solidFill>
                </a:ln>
                <a:solidFill>
                  <a:srgbClr val="F7A81B"/>
                </a:solidFill>
              </a:rPr>
              <a:t>DISEASE Prevention &amp; TREATMENT</a:t>
            </a:r>
          </a:p>
        </p:txBody>
      </p:sp>
    </p:spTree>
    <p:extLst>
      <p:ext uri="{BB962C8B-B14F-4D97-AF65-F5344CB8AC3E}">
        <p14:creationId xmlns:p14="http://schemas.microsoft.com/office/powerpoint/2010/main" val="355649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200329"/>
          </a:xfrm>
          <a:prstGeom prst="rect">
            <a:avLst/>
          </a:prstGeom>
          <a:noFill/>
        </p:spPr>
        <p:txBody>
          <a:bodyPr wrap="square" rtlCol="0">
            <a:spAutoFit/>
          </a:bodyPr>
          <a:lstStyle/>
          <a:p>
            <a:pPr algn="ctr"/>
            <a:r>
              <a:rPr lang="en-US" dirty="0">
                <a:latin typeface="+mj-lt"/>
                <a:ea typeface="Arial Black" charset="0"/>
                <a:cs typeface="Arial Black" charset="0"/>
              </a:rPr>
              <a:t>Global Grants (RY14-22)</a:t>
            </a:r>
            <a:br>
              <a:rPr lang="en-US" dirty="0">
                <a:latin typeface="+mj-lt"/>
                <a:ea typeface="Arial Black" charset="0"/>
                <a:cs typeface="Arial Black" charset="0"/>
              </a:rPr>
            </a:br>
            <a:r>
              <a:rPr lang="en-US" b="1" dirty="0">
                <a:solidFill>
                  <a:srgbClr val="E02927"/>
                </a:solidFill>
                <a:latin typeface="+mj-lt"/>
                <a:ea typeface="Arial Black" charset="0"/>
                <a:cs typeface="Arial Black" charset="0"/>
              </a:rPr>
              <a:t>$338.9 M total funding</a:t>
            </a:r>
            <a:endParaRPr lang="en-US" dirty="0">
              <a:solidFill>
                <a:srgbClr val="E02927"/>
              </a:solidFill>
              <a:latin typeface="+mj-lt"/>
              <a:ea typeface="Arial Black" charset="0"/>
              <a:cs typeface="Arial Black" charset="0"/>
            </a:endParaRPr>
          </a:p>
          <a:p>
            <a:pPr algn="ctr"/>
            <a:r>
              <a:rPr lang="en-US" dirty="0">
                <a:solidFill>
                  <a:srgbClr val="E02927"/>
                </a:solidFill>
                <a:latin typeface="+mj-lt"/>
                <a:ea typeface="Arial Black" charset="0"/>
                <a:cs typeface="Arial Black" charset="0"/>
              </a:rPr>
              <a:t>4,754 grants</a:t>
            </a: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EDA82A70-7434-473D-A8F5-A7D0C8074B81}"/>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218386" y="3314700"/>
            <a:ext cx="2667000" cy="2667000"/>
          </a:xfrm>
          <a:prstGeom prst="rect">
            <a:avLst/>
          </a:prstGeom>
        </p:spPr>
      </p:pic>
      <p:pic>
        <p:nvPicPr>
          <p:cNvPr id="20" name="Picture 19" descr="Shape, logo&#10;&#10;Description automatically generated">
            <a:extLst>
              <a:ext uri="{FF2B5EF4-FFF2-40B4-BE49-F238E27FC236}">
                <a16:creationId xmlns:a16="http://schemas.microsoft.com/office/drawing/2014/main" id="{833BD02F-7581-408D-9571-099A36EBA23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52800" y="3455906"/>
            <a:ext cx="1617113" cy="1998871"/>
          </a:xfrm>
          <a:prstGeom prst="rect">
            <a:avLst/>
          </a:prstGeom>
        </p:spPr>
      </p:pic>
      <p:sp>
        <p:nvSpPr>
          <p:cNvPr id="13" name="Subtitle 22">
            <a:extLst>
              <a:ext uri="{FF2B5EF4-FFF2-40B4-BE49-F238E27FC236}">
                <a16:creationId xmlns:a16="http://schemas.microsoft.com/office/drawing/2014/main" id="{7E631893-97EA-442E-837C-BADCAD4C3CBC}"/>
              </a:ext>
            </a:extLst>
          </p:cNvPr>
          <p:cNvSpPr txBox="1">
            <a:spLocks/>
          </p:cNvSpPr>
          <p:nvPr/>
        </p:nvSpPr>
        <p:spPr>
          <a:xfrm>
            <a:off x="5240125" y="2522609"/>
            <a:ext cx="6733490" cy="4327369"/>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AOF </a:t>
            </a:r>
          </a:p>
          <a:p>
            <a:pPr fontAlgn="auto">
              <a:lnSpc>
                <a:spcPct val="120000"/>
              </a:lnSpc>
              <a:spcAft>
                <a:spcPts val="0"/>
              </a:spcAft>
            </a:pPr>
            <a:r>
              <a:rPr lang="en-US" sz="6400" b="1" dirty="0">
                <a:solidFill>
                  <a:schemeClr val="tx1"/>
                </a:solidFill>
              </a:rPr>
              <a:t>Reducing the causes and effects of disease and strengthening the health care system</a:t>
            </a:r>
            <a:br>
              <a:rPr lang="en-US" sz="5100" b="1" dirty="0">
                <a:solidFill>
                  <a:schemeClr val="tx1"/>
                </a:solidFill>
              </a:rPr>
            </a:br>
            <a:endParaRPr lang="en-US" sz="6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Improving the capacity of local health care professionals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Promoting disease prevention and treatment programs that limit the spread of communicable diseases and reduce the incidence and effect of noncommunicable diseases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Strengthening health care systems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Providing clinical treatment and rehabilitation for physical disabilities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Funding graduate scholarships for career-minded professionals related to disease prevention and treatment </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90614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Arial" panose="020B0604020202020204" pitchFamily="34" charset="0"/>
                <a:cs typeface="Arial" panose="020B0604020202020204" pitchFamily="34" charset="0"/>
              </a:rPr>
              <a:t>Popular DPT Project Types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Medical Equipment / Ambulances</a:t>
            </a: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indent="-304792" defTabSz="1219170" fontAlgn="auto">
              <a:spcBef>
                <a:spcPts val="1333"/>
              </a:spcBef>
              <a:spcAft>
                <a:spcPts val="0"/>
              </a:spcAft>
            </a:pPr>
            <a:r>
              <a:rPr lang="en-US" sz="4000" b="1" dirty="0">
                <a:solidFill>
                  <a:srgbClr val="48595D"/>
                </a:solidFill>
                <a:latin typeface="Arial" charset="0"/>
                <a:ea typeface="Arial" charset="0"/>
                <a:cs typeface="Arial" charset="0"/>
              </a:rPr>
              <a:t>Targeted awareness campaigns on disease prevention and early detection</a:t>
            </a: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lang="en-US" sz="4000" b="1" dirty="0">
                <a:solidFill>
                  <a:srgbClr val="48595D"/>
                </a:solidFill>
                <a:latin typeface="Arial" charset="0"/>
                <a:ea typeface="Arial" charset="0"/>
                <a:cs typeface="Arial" charset="0"/>
              </a:rPr>
              <a:t>Cataract Surgeries, Heart Surgeries </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3180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10;&#10;Description automatically generated">
            <a:extLst>
              <a:ext uri="{FF2B5EF4-FFF2-40B4-BE49-F238E27FC236}">
                <a16:creationId xmlns:a16="http://schemas.microsoft.com/office/drawing/2014/main" id="{BEE73D20-0DF8-46FD-AC0D-1633ED17E45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4134" b="12903"/>
          <a:stretch/>
        </p:blipFill>
        <p:spPr>
          <a:xfrm>
            <a:off x="20" y="2"/>
            <a:ext cx="12191980" cy="5689598"/>
          </a:xfrm>
          <a:prstGeom prst="rect">
            <a:avLst/>
          </a:prstGeom>
          <a:noFill/>
        </p:spPr>
      </p:pic>
      <p:sp>
        <p:nvSpPr>
          <p:cNvPr id="24" name="Text Placeholder 23"/>
          <p:cNvSpPr>
            <a:spLocks noGrp="1"/>
          </p:cNvSpPr>
          <p:nvPr>
            <p:ph type="body" sz="quarter" idx="14"/>
          </p:nvPr>
        </p:nvSpPr>
        <p:spPr>
          <a:xfrm>
            <a:off x="296334" y="5943600"/>
            <a:ext cx="10295466" cy="635000"/>
          </a:xfrm>
        </p:spPr>
        <p:txBody>
          <a:bodyPr>
            <a:noAutofit/>
          </a:bodyPr>
          <a:lstStyle/>
          <a:p>
            <a:r>
              <a:rPr lang="en-US" sz="4500" dirty="0">
                <a:ln>
                  <a:solidFill>
                    <a:srgbClr val="F7A81B"/>
                  </a:solidFill>
                </a:ln>
                <a:solidFill>
                  <a:srgbClr val="F7A81B"/>
                </a:solidFill>
              </a:rPr>
              <a:t>WATER, SANITATION &amp; HYGIENE</a:t>
            </a:r>
          </a:p>
        </p:txBody>
      </p:sp>
    </p:spTree>
    <p:extLst>
      <p:ext uri="{BB962C8B-B14F-4D97-AF65-F5344CB8AC3E}">
        <p14:creationId xmlns:p14="http://schemas.microsoft.com/office/powerpoint/2010/main" val="1121408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441629"/>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1"/>
            <a:ext cx="1669774" cy="1676400"/>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200329"/>
          </a:xfrm>
          <a:prstGeom prst="rect">
            <a:avLst/>
          </a:prstGeom>
          <a:noFill/>
        </p:spPr>
        <p:txBody>
          <a:bodyPr wrap="square" rtlCol="0">
            <a:spAutoFit/>
          </a:bodyPr>
          <a:lstStyle/>
          <a:p>
            <a:pPr algn="ctr"/>
            <a:r>
              <a:rPr lang="en-US" dirty="0">
                <a:latin typeface="+mj-lt"/>
                <a:ea typeface="Arial Black" charset="0"/>
                <a:cs typeface="Leelawadee UI Semilight" panose="020B0402040204020203" pitchFamily="34" charset="-34"/>
              </a:rPr>
              <a:t>Global Grants (RY14-22)</a:t>
            </a:r>
            <a:br>
              <a:rPr lang="en-US" dirty="0">
                <a:latin typeface="+mj-lt"/>
                <a:ea typeface="Arial Black" charset="0"/>
                <a:cs typeface="Arial Black" charset="0"/>
              </a:rPr>
            </a:br>
            <a:r>
              <a:rPr lang="en-US" b="1" dirty="0">
                <a:solidFill>
                  <a:srgbClr val="00A2E0"/>
                </a:solidFill>
                <a:latin typeface="+mj-lt"/>
                <a:ea typeface="Arial Black" charset="0"/>
                <a:cs typeface="Arial Black" charset="0"/>
              </a:rPr>
              <a:t>$167.8 M total funding</a:t>
            </a:r>
            <a:endParaRPr lang="en-US" dirty="0">
              <a:solidFill>
                <a:srgbClr val="00A2E0"/>
              </a:solidFill>
              <a:latin typeface="+mj-lt"/>
              <a:ea typeface="Arial Black" charset="0"/>
              <a:cs typeface="Arial Black" charset="0"/>
            </a:endParaRPr>
          </a:p>
          <a:p>
            <a:pPr algn="ctr"/>
            <a:r>
              <a:rPr lang="en-US" dirty="0">
                <a:solidFill>
                  <a:srgbClr val="00A2E0"/>
                </a:solidFill>
                <a:latin typeface="+mj-lt"/>
                <a:ea typeface="Arial Black" charset="0"/>
                <a:cs typeface="Arial Black" charset="0"/>
              </a:rPr>
              <a:t>2,355 grants</a:t>
            </a: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427186"/>
            <a:ext cx="1540101" cy="4430814"/>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A41609-FF1C-4EB9-A511-F25FDAD8A1E5}"/>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178979" y="3477056"/>
            <a:ext cx="2522609" cy="2522609"/>
          </a:xfrm>
          <a:prstGeom prst="rect">
            <a:avLst/>
          </a:prstGeom>
        </p:spPr>
      </p:pic>
      <p:sp>
        <p:nvSpPr>
          <p:cNvPr id="19" name="Flowchart: Stored Data 18">
            <a:extLst>
              <a:ext uri="{FF2B5EF4-FFF2-40B4-BE49-F238E27FC236}">
                <a16:creationId xmlns:a16="http://schemas.microsoft.com/office/drawing/2014/main" id="{1DB4512D-220D-4625-8136-F36F4A997862}"/>
              </a:ext>
            </a:extLst>
          </p:cNvPr>
          <p:cNvSpPr/>
          <p:nvPr/>
        </p:nvSpPr>
        <p:spPr>
          <a:xfrm>
            <a:off x="2971800" y="2209799"/>
            <a:ext cx="9341636" cy="4648201"/>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2">
            <a:extLst>
              <a:ext uri="{FF2B5EF4-FFF2-40B4-BE49-F238E27FC236}">
                <a16:creationId xmlns:a16="http://schemas.microsoft.com/office/drawing/2014/main" id="{2D9A5622-597A-416B-9700-6801E8FFBFA1}"/>
              </a:ext>
            </a:extLst>
          </p:cNvPr>
          <p:cNvSpPr txBox="1">
            <a:spLocks/>
          </p:cNvSpPr>
          <p:nvPr/>
        </p:nvSpPr>
        <p:spPr>
          <a:xfrm>
            <a:off x="4572000" y="2296888"/>
            <a:ext cx="7441021" cy="4144890"/>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AOF </a:t>
            </a:r>
          </a:p>
          <a:p>
            <a:pPr fontAlgn="auto">
              <a:lnSpc>
                <a:spcPct val="120000"/>
              </a:lnSpc>
              <a:spcAft>
                <a:spcPts val="0"/>
              </a:spcAft>
            </a:pPr>
            <a:r>
              <a:rPr lang="en-US" sz="7200" b="1" dirty="0">
                <a:solidFill>
                  <a:schemeClr val="tx1"/>
                </a:solidFill>
                <a:latin typeface="+mn-lt"/>
              </a:rPr>
              <a:t>Increasing sustainable access to water, sanitation and hygiene</a:t>
            </a:r>
            <a:endParaRPr lang="en-US" sz="6200" b="1" dirty="0">
              <a:solidFill>
                <a:schemeClr val="tx1"/>
              </a:solidFill>
            </a:endParaRPr>
          </a:p>
          <a:p>
            <a:pPr marL="850900" indent="-514350" fontAlgn="auto">
              <a:lnSpc>
                <a:spcPct val="120000"/>
              </a:lnSpc>
              <a:spcAft>
                <a:spcPts val="0"/>
              </a:spcAft>
              <a:buFont typeface="Arial" panose="020B0604020202020204" pitchFamily="34" charset="0"/>
              <a:buChar char="•"/>
            </a:pPr>
            <a:r>
              <a:rPr lang="en-US" sz="6200" dirty="0">
                <a:solidFill>
                  <a:schemeClr val="tx1"/>
                </a:solidFill>
                <a:latin typeface="+mn-lt"/>
              </a:rPr>
              <a:t>Facilitating universal and equitable access to safe and affordable drinking water and improving water quality by protecting and maintaining surface- and groundwater resources, and promoting wastewater reuse </a:t>
            </a:r>
          </a:p>
          <a:p>
            <a:pPr marL="850900" indent="-514350" fontAlgn="auto">
              <a:lnSpc>
                <a:spcPct val="120000"/>
              </a:lnSpc>
              <a:spcAft>
                <a:spcPts val="0"/>
              </a:spcAft>
              <a:buFont typeface="Arial" panose="020B0604020202020204" pitchFamily="34" charset="0"/>
              <a:buChar char="•"/>
            </a:pPr>
            <a:r>
              <a:rPr lang="en-US" sz="6200" dirty="0">
                <a:solidFill>
                  <a:schemeClr val="tx1"/>
                </a:solidFill>
                <a:latin typeface="+mn-lt"/>
              </a:rPr>
              <a:t>Facilitating universal and equitable access to improved sanitation and waste management services </a:t>
            </a:r>
          </a:p>
          <a:p>
            <a:pPr marL="850900" indent="-514350" fontAlgn="auto">
              <a:lnSpc>
                <a:spcPct val="120000"/>
              </a:lnSpc>
              <a:spcAft>
                <a:spcPts val="0"/>
              </a:spcAft>
              <a:buFont typeface="Arial" panose="020B0604020202020204" pitchFamily="34" charset="0"/>
              <a:buChar char="•"/>
            </a:pPr>
            <a:r>
              <a:rPr lang="en-US" sz="6200" dirty="0">
                <a:solidFill>
                  <a:schemeClr val="tx1"/>
                </a:solidFill>
                <a:latin typeface="+mn-lt"/>
              </a:rPr>
              <a:t>Improving community hygiene knowledge, behaviors, and practices </a:t>
            </a:r>
          </a:p>
          <a:p>
            <a:pPr marL="850900" indent="-514350" fontAlgn="auto">
              <a:lnSpc>
                <a:spcPct val="120000"/>
              </a:lnSpc>
              <a:spcAft>
                <a:spcPts val="0"/>
              </a:spcAft>
              <a:buFont typeface="Arial" panose="020B0604020202020204" pitchFamily="34" charset="0"/>
              <a:buChar char="•"/>
            </a:pPr>
            <a:r>
              <a:rPr lang="en-US" sz="6200" dirty="0">
                <a:solidFill>
                  <a:schemeClr val="tx1"/>
                </a:solidFill>
                <a:latin typeface="+mn-lt"/>
              </a:rPr>
              <a:t>Strengthening the capacity of governments, institutions, and communities to develop, finance, manage, and maintain sustainable water and sanitation services </a:t>
            </a:r>
          </a:p>
          <a:p>
            <a:pPr marL="850900" indent="-514350" fontAlgn="auto">
              <a:lnSpc>
                <a:spcPct val="120000"/>
              </a:lnSpc>
              <a:spcAft>
                <a:spcPts val="0"/>
              </a:spcAft>
              <a:buFont typeface="Arial" panose="020B0604020202020204" pitchFamily="34" charset="0"/>
              <a:buChar char="•"/>
            </a:pPr>
            <a:r>
              <a:rPr lang="en-US" sz="6200" dirty="0">
                <a:solidFill>
                  <a:schemeClr val="tx1"/>
                </a:solidFill>
                <a:latin typeface="+mn-lt"/>
              </a:rPr>
              <a:t>Funding graduate scholarships for career-minded professionals related to water, sanitation, and hygiene </a:t>
            </a:r>
            <a:br>
              <a:rPr lang="en-US" sz="2800" dirty="0">
                <a:solidFill>
                  <a:schemeClr val="tx1"/>
                </a:solidFill>
              </a:rPr>
            </a:br>
            <a:endParaRPr lang="en-US" sz="2800" dirty="0">
              <a:solidFill>
                <a:schemeClr val="tx1"/>
              </a:solidFill>
            </a:endParaRPr>
          </a:p>
        </p:txBody>
      </p:sp>
      <p:pic>
        <p:nvPicPr>
          <p:cNvPr id="16" name="Picture 15" descr="Logo, company name&#10;&#10;Description automatically generated">
            <a:extLst>
              <a:ext uri="{FF2B5EF4-FFF2-40B4-BE49-F238E27FC236}">
                <a16:creationId xmlns:a16="http://schemas.microsoft.com/office/drawing/2014/main" id="{C82399FB-DD08-4BA6-A525-83C459757E6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69978" y="3657600"/>
            <a:ext cx="1594911" cy="1973543"/>
          </a:xfrm>
          <a:prstGeom prst="rect">
            <a:avLst/>
          </a:prstGeom>
        </p:spPr>
      </p:pic>
    </p:spTree>
    <p:extLst>
      <p:ext uri="{BB962C8B-B14F-4D97-AF65-F5344CB8AC3E}">
        <p14:creationId xmlns:p14="http://schemas.microsoft.com/office/powerpoint/2010/main" val="269075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2C9973-5D32-37C0-6CC2-3B8B8FB4A264}"/>
              </a:ext>
            </a:extLst>
          </p:cNvPr>
          <p:cNvGraphicFramePr>
            <a:graphicFrameLocks/>
          </p:cNvGraphicFramePr>
          <p:nvPr>
            <p:extLst>
              <p:ext uri="{D42A27DB-BD31-4B8C-83A1-F6EECF244321}">
                <p14:modId xmlns:p14="http://schemas.microsoft.com/office/powerpoint/2010/main" val="749187303"/>
              </p:ext>
            </p:extLst>
          </p:nvPr>
        </p:nvGraphicFramePr>
        <p:xfrm>
          <a:off x="99107" y="1126507"/>
          <a:ext cx="11102293" cy="5618780"/>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E259101B-64CC-4B8F-8A3D-7F988345640B}"/>
              </a:ext>
            </a:extLst>
          </p:cNvPr>
          <p:cNvSpPr/>
          <p:nvPr/>
        </p:nvSpPr>
        <p:spPr>
          <a:xfrm>
            <a:off x="0" y="0"/>
            <a:ext cx="12192000" cy="9271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ED55D16-707B-497B-AAE1-09B26124F68E}"/>
              </a:ext>
            </a:extLst>
          </p:cNvPr>
          <p:cNvSpPr>
            <a:spLocks noGrp="1"/>
          </p:cNvSpPr>
          <p:nvPr>
            <p:ph type="title"/>
          </p:nvPr>
        </p:nvSpPr>
        <p:spPr>
          <a:xfrm>
            <a:off x="228600" y="112713"/>
            <a:ext cx="9601200" cy="814387"/>
          </a:xfrm>
        </p:spPr>
        <p:txBody>
          <a:bodyPr>
            <a:normAutofit/>
          </a:bodyPr>
          <a:lstStyle/>
          <a:p>
            <a:r>
              <a:rPr lang="en-US" sz="3000" dirty="0">
                <a:solidFill>
                  <a:schemeClr val="bg1"/>
                </a:solidFill>
                <a:latin typeface="Leelawadee UI Semilight" panose="020B0402040204020203" pitchFamily="34" charset="-34"/>
                <a:cs typeface="Leelawadee UI Semilight" panose="020B0402040204020203" pitchFamily="34" charset="-34"/>
              </a:rPr>
              <a:t>GLOBAL GRANT FUNDING BY AREA OF FOCUS (RY14-22)</a:t>
            </a:r>
          </a:p>
        </p:txBody>
      </p:sp>
      <p:sp>
        <p:nvSpPr>
          <p:cNvPr id="35" name="Freeform: Shape 34">
            <a:extLst>
              <a:ext uri="{FF2B5EF4-FFF2-40B4-BE49-F238E27FC236}">
                <a16:creationId xmlns:a16="http://schemas.microsoft.com/office/drawing/2014/main" id="{5D9EE995-66E9-43D7-8A34-F1180D7049A5}"/>
              </a:ext>
            </a:extLst>
          </p:cNvPr>
          <p:cNvSpPr>
            <a:spLocks/>
          </p:cNvSpPr>
          <p:nvPr/>
        </p:nvSpPr>
        <p:spPr bwMode="auto">
          <a:xfrm>
            <a:off x="9971753" y="188226"/>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pic>
        <p:nvPicPr>
          <p:cNvPr id="17" name="Picture 16" descr="Icon&#10;&#10;Description automatically generated">
            <a:extLst>
              <a:ext uri="{FF2B5EF4-FFF2-40B4-BE49-F238E27FC236}">
                <a16:creationId xmlns:a16="http://schemas.microsoft.com/office/drawing/2014/main" id="{C6413CE0-1271-A8CD-0908-1976FBA65D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5800" y="1186214"/>
            <a:ext cx="914400" cy="914400"/>
          </a:xfrm>
          <a:prstGeom prst="rect">
            <a:avLst/>
          </a:prstGeom>
        </p:spPr>
      </p:pic>
      <p:pic>
        <p:nvPicPr>
          <p:cNvPr id="20" name="Picture 19" descr="Logo, icon, company name&#10;&#10;Description automatically generated">
            <a:extLst>
              <a:ext uri="{FF2B5EF4-FFF2-40B4-BE49-F238E27FC236}">
                <a16:creationId xmlns:a16="http://schemas.microsoft.com/office/drawing/2014/main" id="{16E47236-F1B1-6AA0-C4F7-F4A6F94B364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93053" y="1981200"/>
            <a:ext cx="914400" cy="91440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436818E3-DC1E-F789-1683-3689D49E3BF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15319" y="2702543"/>
            <a:ext cx="913187" cy="914400"/>
          </a:xfrm>
          <a:prstGeom prst="rect">
            <a:avLst/>
          </a:prstGeom>
        </p:spPr>
      </p:pic>
      <p:pic>
        <p:nvPicPr>
          <p:cNvPr id="24" name="Picture 23" descr="Logo, icon&#10;&#10;Description automatically generated">
            <a:extLst>
              <a:ext uri="{FF2B5EF4-FFF2-40B4-BE49-F238E27FC236}">
                <a16:creationId xmlns:a16="http://schemas.microsoft.com/office/drawing/2014/main" id="{283FE989-B493-A466-56E5-D204EA4924C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38274" y="3478697"/>
            <a:ext cx="914400" cy="914400"/>
          </a:xfrm>
          <a:prstGeom prst="rect">
            <a:avLst/>
          </a:prstGeom>
        </p:spPr>
      </p:pic>
      <p:pic>
        <p:nvPicPr>
          <p:cNvPr id="26" name="Picture 25" descr="Logo, company name&#10;&#10;Description automatically generated">
            <a:extLst>
              <a:ext uri="{FF2B5EF4-FFF2-40B4-BE49-F238E27FC236}">
                <a16:creationId xmlns:a16="http://schemas.microsoft.com/office/drawing/2014/main" id="{001D51EC-2BD7-BF88-25EA-08789F4522A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29400" y="4235074"/>
            <a:ext cx="913186" cy="914400"/>
          </a:xfrm>
          <a:prstGeom prst="rect">
            <a:avLst/>
          </a:prstGeom>
        </p:spPr>
      </p:pic>
      <p:pic>
        <p:nvPicPr>
          <p:cNvPr id="29" name="Picture 28" descr="Logo, icon, company name&#10;&#10;Description automatically generated">
            <a:extLst>
              <a:ext uri="{FF2B5EF4-FFF2-40B4-BE49-F238E27FC236}">
                <a16:creationId xmlns:a16="http://schemas.microsoft.com/office/drawing/2014/main" id="{1AF1987E-66AA-3D57-3176-E0987DA6CC5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772400" y="5029200"/>
            <a:ext cx="914400" cy="914400"/>
          </a:xfrm>
          <a:prstGeom prst="rect">
            <a:avLst/>
          </a:prstGeom>
        </p:spPr>
      </p:pic>
      <p:pic>
        <p:nvPicPr>
          <p:cNvPr id="31" name="Picture 30" descr="Shape, icon&#10;&#10;Description automatically generated">
            <a:extLst>
              <a:ext uri="{FF2B5EF4-FFF2-40B4-BE49-F238E27FC236}">
                <a16:creationId xmlns:a16="http://schemas.microsoft.com/office/drawing/2014/main" id="{035B2F69-6B9F-00B2-DF2C-7FB5AB20FA0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858713" y="5731493"/>
            <a:ext cx="914400" cy="915615"/>
          </a:xfrm>
          <a:prstGeom prst="rect">
            <a:avLst/>
          </a:prstGeom>
        </p:spPr>
      </p:pic>
    </p:spTree>
    <p:extLst>
      <p:ext uri="{BB962C8B-B14F-4D97-AF65-F5344CB8AC3E}">
        <p14:creationId xmlns:p14="http://schemas.microsoft.com/office/powerpoint/2010/main" val="295730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Arial" panose="020B0604020202020204" pitchFamily="34" charset="0"/>
                <a:cs typeface="Arial" panose="020B0604020202020204" pitchFamily="34" charset="0"/>
              </a:rPr>
              <a:t>Popular WASH Project Types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WASH in Schools</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lang="en-US" sz="4000" b="1" dirty="0">
                <a:solidFill>
                  <a:srgbClr val="48595D"/>
                </a:solidFill>
                <a:latin typeface="Arial" charset="0"/>
                <a:ea typeface="Arial" charset="0"/>
                <a:cs typeface="Arial" charset="0"/>
              </a:rPr>
              <a:t>Water Supply, Treatment, and Purification</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Sanitation - Toilets</a:t>
            </a:r>
          </a:p>
        </p:txBody>
      </p:sp>
    </p:spTree>
    <p:extLst>
      <p:ext uri="{BB962C8B-B14F-4D97-AF65-F5344CB8AC3E}">
        <p14:creationId xmlns:p14="http://schemas.microsoft.com/office/powerpoint/2010/main" val="30205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14986" b="14986"/>
          <a:stretch>
            <a:fillRect/>
          </a:stretch>
        </p:blipFill>
        <p:spPr/>
      </p:pic>
      <p:sp>
        <p:nvSpPr>
          <p:cNvPr id="24" name="Text Placeholder 23"/>
          <p:cNvSpPr>
            <a:spLocks noGrp="1"/>
          </p:cNvSpPr>
          <p:nvPr>
            <p:ph type="body" sz="quarter" idx="14"/>
          </p:nvPr>
        </p:nvSpPr>
        <p:spPr>
          <a:xfrm>
            <a:off x="296334" y="6019800"/>
            <a:ext cx="9733039" cy="635000"/>
          </a:xfrm>
          <a:ln>
            <a:noFill/>
          </a:ln>
        </p:spPr>
        <p:txBody>
          <a:bodyPr>
            <a:noAutofit/>
          </a:bodyPr>
          <a:lstStyle/>
          <a:p>
            <a:r>
              <a:rPr lang="en-US" sz="3600" dirty="0">
                <a:ln>
                  <a:solidFill>
                    <a:srgbClr val="F7A81B"/>
                  </a:solidFill>
                </a:ln>
                <a:solidFill>
                  <a:srgbClr val="F7A81B"/>
                </a:solidFill>
              </a:rPr>
              <a:t>Community economic development</a:t>
            </a:r>
          </a:p>
        </p:txBody>
      </p:sp>
    </p:spTree>
    <p:extLst>
      <p:ext uri="{BB962C8B-B14F-4D97-AF65-F5344CB8AC3E}">
        <p14:creationId xmlns:p14="http://schemas.microsoft.com/office/powerpoint/2010/main" val="308496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200329"/>
          </a:xfrm>
          <a:prstGeom prst="rect">
            <a:avLst/>
          </a:prstGeom>
          <a:noFill/>
        </p:spPr>
        <p:txBody>
          <a:bodyPr wrap="square" rtlCol="0">
            <a:spAutoFit/>
          </a:bodyPr>
          <a:lstStyle/>
          <a:p>
            <a:pPr algn="ctr"/>
            <a:r>
              <a:rPr lang="en-US" dirty="0">
                <a:latin typeface="+mj-lt"/>
                <a:ea typeface="Arial Black" charset="0"/>
                <a:cs typeface="Leelawadee UI Semilight" panose="020B0402040204020203" pitchFamily="34" charset="-34"/>
              </a:rPr>
              <a:t>Global Grants (RY14-22)</a:t>
            </a:r>
            <a:br>
              <a:rPr lang="en-US" dirty="0">
                <a:latin typeface="+mj-lt"/>
                <a:ea typeface="Arial Black" charset="0"/>
                <a:cs typeface="Leelawadee UI Semilight" panose="020B0402040204020203" pitchFamily="34" charset="-34"/>
              </a:rPr>
            </a:br>
            <a:r>
              <a:rPr lang="en-US" b="1" dirty="0">
                <a:solidFill>
                  <a:srgbClr val="00ADBB"/>
                </a:solidFill>
                <a:latin typeface="+mj-lt"/>
                <a:ea typeface="Arial Black" charset="0"/>
                <a:cs typeface="Leelawadee UI Semilight" panose="020B0402040204020203" pitchFamily="34" charset="-34"/>
              </a:rPr>
              <a:t>$100.2 M total funding</a:t>
            </a:r>
            <a:endParaRPr lang="en-US" dirty="0">
              <a:solidFill>
                <a:srgbClr val="00ADBB"/>
              </a:solidFill>
              <a:latin typeface="+mj-lt"/>
              <a:ea typeface="Arial Black" charset="0"/>
              <a:cs typeface="Leelawadee UI Semilight" panose="020B0402040204020203" pitchFamily="34" charset="-34"/>
            </a:endParaRPr>
          </a:p>
          <a:p>
            <a:pPr algn="ctr"/>
            <a:r>
              <a:rPr lang="en-US" dirty="0">
                <a:solidFill>
                  <a:srgbClr val="00ADBB"/>
                </a:solidFill>
                <a:latin typeface="+mj-lt"/>
                <a:ea typeface="Arial Black" charset="0"/>
                <a:cs typeface="Arial Black" charset="0"/>
              </a:rPr>
              <a:t>1,637 grants</a:t>
            </a:r>
          </a:p>
        </p:txBody>
      </p:sp>
      <p:pic>
        <p:nvPicPr>
          <p:cNvPr id="5" name="Picture 4" descr="Text&#10;&#10;Description automatically generated">
            <a:extLst>
              <a:ext uri="{FF2B5EF4-FFF2-40B4-BE49-F238E27FC236}">
                <a16:creationId xmlns:a16="http://schemas.microsoft.com/office/drawing/2014/main" id="{BE9251EF-19CB-40E8-8ED6-01DBB5E47D8A}"/>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852929" y="2286000"/>
            <a:ext cx="1097307" cy="1097307"/>
          </a:xfrm>
          <a:prstGeom prst="rect">
            <a:avLst/>
          </a:prstGeom>
        </p:spPr>
      </p:pic>
      <p:pic>
        <p:nvPicPr>
          <p:cNvPr id="12" name="Picture 11" descr="Logo&#10;&#10;Description automatically generated">
            <a:extLst>
              <a:ext uri="{FF2B5EF4-FFF2-40B4-BE49-F238E27FC236}">
                <a16:creationId xmlns:a16="http://schemas.microsoft.com/office/drawing/2014/main" id="{BFA54D55-FCA0-4BE3-940F-67044EF859A0}"/>
              </a:ext>
            </a:extLst>
          </p:cNvPr>
          <p:cNvPicPr>
            <a:picLocks noChangeAspect="1"/>
          </p:cNvPicPr>
          <p:nvPr/>
        </p:nvPicPr>
        <p:blipFill>
          <a:blip r:embed="rId6" cstate="email">
            <a:alphaModFix amt="70000"/>
            <a:extLst>
              <a:ext uri="{28A0092B-C50C-407E-A947-70E740481C1C}">
                <a14:useLocalDpi xmlns:a14="http://schemas.microsoft.com/office/drawing/2010/main" val="0"/>
              </a:ext>
            </a:extLst>
          </a:blip>
          <a:stretch>
            <a:fillRect/>
          </a:stretch>
        </p:blipFill>
        <p:spPr>
          <a:xfrm>
            <a:off x="822238" y="3352800"/>
            <a:ext cx="1006562" cy="1006562"/>
          </a:xfrm>
          <a:prstGeom prst="rect">
            <a:avLst/>
          </a:prstGeom>
        </p:spPr>
      </p:pic>
      <p:pic>
        <p:nvPicPr>
          <p:cNvPr id="14" name="Picture 13" descr="Icon&#10;&#10;Description automatically generated">
            <a:extLst>
              <a:ext uri="{FF2B5EF4-FFF2-40B4-BE49-F238E27FC236}">
                <a16:creationId xmlns:a16="http://schemas.microsoft.com/office/drawing/2014/main" id="{16CC321B-25D7-4490-A512-4D22882432CC}"/>
              </a:ext>
            </a:extLst>
          </p:cNvPr>
          <p:cNvPicPr>
            <a:picLocks noChangeAspect="1"/>
          </p:cNvPicPr>
          <p:nvPr/>
        </p:nvPicPr>
        <p:blipFill>
          <a:blip r:embed="rId7" cstate="email">
            <a:alphaModFix amt="70000"/>
            <a:extLst>
              <a:ext uri="{28A0092B-C50C-407E-A947-70E740481C1C}">
                <a14:useLocalDpi xmlns:a14="http://schemas.microsoft.com/office/drawing/2010/main" val="0"/>
              </a:ext>
            </a:extLst>
          </a:blip>
          <a:stretch>
            <a:fillRect/>
          </a:stretch>
        </p:blipFill>
        <p:spPr>
          <a:xfrm>
            <a:off x="807693" y="4419600"/>
            <a:ext cx="1097307" cy="1097307"/>
          </a:xfrm>
          <a:prstGeom prst="rect">
            <a:avLst/>
          </a:prstGeom>
        </p:spPr>
      </p:pic>
      <p:pic>
        <p:nvPicPr>
          <p:cNvPr id="16" name="Picture 15" descr="Icon&#10;&#10;Description automatically generated">
            <a:extLst>
              <a:ext uri="{FF2B5EF4-FFF2-40B4-BE49-F238E27FC236}">
                <a16:creationId xmlns:a16="http://schemas.microsoft.com/office/drawing/2014/main" id="{4701518E-E0CB-4A06-AEC3-9D1BB541A512}"/>
              </a:ext>
            </a:extLst>
          </p:cNvPr>
          <p:cNvPicPr>
            <a:picLocks noChangeAspect="1"/>
          </p:cNvPicPr>
          <p:nvPr/>
        </p:nvPicPr>
        <p:blipFill>
          <a:blip r:embed="rId8" cstate="email">
            <a:alphaModFix amt="70000"/>
            <a:extLst>
              <a:ext uri="{28A0092B-C50C-407E-A947-70E740481C1C}">
                <a14:useLocalDpi xmlns:a14="http://schemas.microsoft.com/office/drawing/2010/main" val="0"/>
              </a:ext>
            </a:extLst>
          </a:blip>
          <a:stretch>
            <a:fillRect/>
          </a:stretch>
        </p:blipFill>
        <p:spPr>
          <a:xfrm>
            <a:off x="825056" y="5593108"/>
            <a:ext cx="1341092" cy="1341092"/>
          </a:xfrm>
          <a:prstGeom prst="rect">
            <a:avLst/>
          </a:prstGeom>
        </p:spPr>
      </p:pic>
      <p:sp>
        <p:nvSpPr>
          <p:cNvPr id="2" name="Rectangle 1">
            <a:extLst>
              <a:ext uri="{FF2B5EF4-FFF2-40B4-BE49-F238E27FC236}">
                <a16:creationId xmlns:a16="http://schemas.microsoft.com/office/drawing/2014/main" id="{5E325C7C-97E7-4781-8800-44ED4C0F57C5}"/>
              </a:ext>
            </a:extLst>
          </p:cNvPr>
          <p:cNvSpPr/>
          <p:nvPr/>
        </p:nvSpPr>
        <p:spPr>
          <a:xfrm>
            <a:off x="10668000" y="2509198"/>
            <a:ext cx="1524000"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1DB4512D-220D-4625-8136-F36F4A997862}"/>
              </a:ext>
            </a:extLst>
          </p:cNvPr>
          <p:cNvSpPr/>
          <p:nvPr/>
        </p:nvSpPr>
        <p:spPr>
          <a:xfrm>
            <a:off x="2971800" y="2194439"/>
            <a:ext cx="9341636" cy="4663561"/>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2C6D5BFA-52C4-44D1-9C90-1A2D933E6833}"/>
              </a:ext>
            </a:extLst>
          </p:cNvPr>
          <p:cNvPicPr>
            <a:picLocks noChangeAspect="1"/>
          </p:cNvPicPr>
          <p:nvPr/>
        </p:nvPicPr>
        <p:blipFill>
          <a:blip r:embed="rId9" cstate="email">
            <a:alphaModFix/>
            <a:extLst>
              <a:ext uri="{28A0092B-C50C-407E-A947-70E740481C1C}">
                <a14:useLocalDpi xmlns:a14="http://schemas.microsoft.com/office/drawing/2010/main" val="0"/>
              </a:ext>
            </a:extLst>
          </a:blip>
          <a:stretch>
            <a:fillRect/>
          </a:stretch>
        </p:blipFill>
        <p:spPr>
          <a:xfrm>
            <a:off x="3630915" y="3507836"/>
            <a:ext cx="1774802" cy="2036765"/>
          </a:xfrm>
          <a:prstGeom prst="rect">
            <a:avLst/>
          </a:prstGeom>
        </p:spPr>
      </p:pic>
      <p:sp>
        <p:nvSpPr>
          <p:cNvPr id="20" name="Subtitle 22">
            <a:extLst>
              <a:ext uri="{FF2B5EF4-FFF2-40B4-BE49-F238E27FC236}">
                <a16:creationId xmlns:a16="http://schemas.microsoft.com/office/drawing/2014/main" id="{AB12BD9C-74DE-49CB-B611-762CB3029D25}"/>
              </a:ext>
            </a:extLst>
          </p:cNvPr>
          <p:cNvSpPr txBox="1">
            <a:spLocks/>
          </p:cNvSpPr>
          <p:nvPr/>
        </p:nvSpPr>
        <p:spPr>
          <a:xfrm>
            <a:off x="5312734" y="2286000"/>
            <a:ext cx="6748132" cy="4313957"/>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AOF</a:t>
            </a:r>
          </a:p>
          <a:p>
            <a:pPr fontAlgn="auto">
              <a:lnSpc>
                <a:spcPct val="120000"/>
              </a:lnSpc>
              <a:spcAft>
                <a:spcPts val="0"/>
              </a:spcAft>
            </a:pPr>
            <a:r>
              <a:rPr lang="en-US" sz="6400" b="1" dirty="0">
                <a:solidFill>
                  <a:schemeClr val="tx1"/>
                </a:solidFill>
              </a:rPr>
              <a:t>Alleviating poverty and creating measurable and enduring economic improvements in marginalized communities</a:t>
            </a:r>
            <a:br>
              <a:rPr lang="en-US" sz="5100" b="1" dirty="0">
                <a:solidFill>
                  <a:schemeClr val="tx1"/>
                </a:solidFill>
              </a:rPr>
            </a:br>
            <a:endParaRPr lang="en-US" sz="6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6400" dirty="0">
                <a:solidFill>
                  <a:schemeClr val="tx1"/>
                </a:solidFill>
                <a:latin typeface="+mn-lt"/>
              </a:rPr>
              <a:t>Building the capacity of local leaders, organizations, and networks to support economic development in poor communities </a:t>
            </a:r>
          </a:p>
          <a:p>
            <a:pPr marL="850900" indent="-514350" fontAlgn="auto">
              <a:lnSpc>
                <a:spcPct val="120000"/>
              </a:lnSpc>
              <a:spcAft>
                <a:spcPts val="600"/>
              </a:spcAft>
              <a:buFont typeface="Arial" panose="020B0604020202020204" pitchFamily="34" charset="0"/>
              <a:buChar char="•"/>
            </a:pPr>
            <a:r>
              <a:rPr lang="en-US" sz="6400" dirty="0">
                <a:solidFill>
                  <a:schemeClr val="tx1"/>
                </a:solidFill>
                <a:latin typeface="+mn-lt"/>
              </a:rPr>
              <a:t>Developing opportunities for productive work and improving access to sustainable livelihoods</a:t>
            </a:r>
          </a:p>
          <a:p>
            <a:pPr marL="850900" indent="-514350" fontAlgn="auto">
              <a:lnSpc>
                <a:spcPct val="120000"/>
              </a:lnSpc>
              <a:spcAft>
                <a:spcPts val="600"/>
              </a:spcAft>
              <a:buFont typeface="Arial" panose="020B0604020202020204" pitchFamily="34" charset="0"/>
              <a:buChar char="•"/>
            </a:pPr>
            <a:r>
              <a:rPr lang="en-US" sz="6400" dirty="0">
                <a:solidFill>
                  <a:schemeClr val="tx1"/>
                </a:solidFill>
                <a:latin typeface="+mn-lt"/>
              </a:rPr>
              <a:t>Building the capacity of entrepreneurs, social businesses, and locally supported business innovators</a:t>
            </a:r>
            <a:r>
              <a:rPr lang="en-US" sz="8000" dirty="0">
                <a:solidFill>
                  <a:schemeClr val="tx1"/>
                </a:solidFill>
                <a:latin typeface="+mn-lt"/>
              </a:rPr>
              <a:t> </a:t>
            </a:r>
          </a:p>
          <a:p>
            <a:pPr marL="850900" indent="-514350" fontAlgn="auto">
              <a:lnSpc>
                <a:spcPct val="120000"/>
              </a:lnSpc>
              <a:spcAft>
                <a:spcPts val="600"/>
              </a:spcAft>
              <a:buFont typeface="Arial" panose="020B0604020202020204" pitchFamily="34" charset="0"/>
              <a:buChar char="•"/>
            </a:pPr>
            <a:r>
              <a:rPr kumimoji="0" lang="en-US" sz="6400" b="0" i="0" u="none" strike="noStrike" kern="1200" cap="none" spc="0" normalizeH="0" baseline="0" noProof="0" dirty="0">
                <a:ln>
                  <a:noFill/>
                </a:ln>
                <a:solidFill>
                  <a:prstClr val="black"/>
                </a:solidFill>
                <a:effectLst/>
                <a:uLnTx/>
                <a:uFillTx/>
                <a:latin typeface="Arial" panose="020B0604020202020204"/>
              </a:rPr>
              <a:t>Funding graduate scholarships for career-minded professionals related to Community Economic Development</a:t>
            </a:r>
            <a:endParaRPr lang="en-US" sz="8000" dirty="0">
              <a:solidFill>
                <a:schemeClr val="tx1"/>
              </a:solidFill>
              <a:latin typeface="+mn-lt"/>
            </a:endParaRPr>
          </a:p>
          <a:p>
            <a:pPr marL="336550" fontAlgn="auto">
              <a:lnSpc>
                <a:spcPct val="120000"/>
              </a:lnSpc>
              <a:spcAft>
                <a:spcPts val="600"/>
              </a:spcAft>
            </a:pP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3100813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Arial" panose="020B0604020202020204" pitchFamily="34" charset="0"/>
                <a:cs typeface="Arial" panose="020B0604020202020204" pitchFamily="34" charset="0"/>
              </a:rPr>
              <a:t>Popular CED Project Types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Vocational Training</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lang="en-US" sz="4000" b="1" dirty="0">
                <a:solidFill>
                  <a:srgbClr val="48595D"/>
                </a:solidFill>
                <a:latin typeface="Arial" charset="0"/>
                <a:ea typeface="Arial" charset="0"/>
                <a:cs typeface="Arial" charset="0"/>
              </a:rPr>
              <a:t>Agriculture </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Social Enterprises </a:t>
            </a:r>
          </a:p>
        </p:txBody>
      </p:sp>
    </p:spTree>
    <p:extLst>
      <p:ext uri="{BB962C8B-B14F-4D97-AF65-F5344CB8AC3E}">
        <p14:creationId xmlns:p14="http://schemas.microsoft.com/office/powerpoint/2010/main" val="385690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000" b="15000"/>
          <a:stretch>
            <a:fillRect/>
          </a:stretch>
        </p:blipFill>
        <p:spPr/>
      </p:pic>
      <p:sp>
        <p:nvSpPr>
          <p:cNvPr id="24" name="Text Placeholder 23"/>
          <p:cNvSpPr>
            <a:spLocks noGrp="1"/>
          </p:cNvSpPr>
          <p:nvPr>
            <p:ph type="body" sz="quarter" idx="14"/>
          </p:nvPr>
        </p:nvSpPr>
        <p:spPr>
          <a:xfrm>
            <a:off x="304800" y="6019800"/>
            <a:ext cx="9733039" cy="635000"/>
          </a:xfrm>
        </p:spPr>
        <p:txBody>
          <a:bodyPr>
            <a:noAutofit/>
          </a:bodyPr>
          <a:lstStyle/>
          <a:p>
            <a:r>
              <a:rPr lang="en-US" sz="4400" dirty="0">
                <a:ln>
                  <a:solidFill>
                    <a:srgbClr val="F7A81B"/>
                  </a:solidFill>
                </a:ln>
                <a:solidFill>
                  <a:srgbClr val="F7A81B"/>
                </a:solidFill>
              </a:rPr>
              <a:t>BASIC EDUCATION &amp; LITERACY</a:t>
            </a:r>
          </a:p>
        </p:txBody>
      </p:sp>
    </p:spTree>
    <p:extLst>
      <p:ext uri="{BB962C8B-B14F-4D97-AF65-F5344CB8AC3E}">
        <p14:creationId xmlns:p14="http://schemas.microsoft.com/office/powerpoint/2010/main" val="256197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54429"/>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200329"/>
          </a:xfrm>
          <a:prstGeom prst="rect">
            <a:avLst/>
          </a:prstGeom>
          <a:noFill/>
        </p:spPr>
        <p:txBody>
          <a:bodyPr wrap="square" rtlCol="0">
            <a:spAutoFit/>
          </a:bodyPr>
          <a:lstStyle/>
          <a:p>
            <a:pPr algn="ctr"/>
            <a:r>
              <a:rPr lang="en-US" dirty="0">
                <a:latin typeface="+mj-lt"/>
                <a:ea typeface="Arial Black" charset="0"/>
                <a:cs typeface="Leelawadee UI Semilight" panose="020B0402040204020203" pitchFamily="34" charset="-34"/>
              </a:rPr>
              <a:t>Global Grants (RY14-22)</a:t>
            </a:r>
            <a:br>
              <a:rPr lang="en-US" dirty="0">
                <a:latin typeface="+mj-lt"/>
                <a:ea typeface="Arial Black" charset="0"/>
                <a:cs typeface="Leelawadee UI Semilight" panose="020B0402040204020203" pitchFamily="34" charset="-34"/>
              </a:rPr>
            </a:br>
            <a:r>
              <a:rPr lang="en-US" b="1" dirty="0">
                <a:solidFill>
                  <a:srgbClr val="FF7600"/>
                </a:solidFill>
                <a:latin typeface="+mj-lt"/>
                <a:ea typeface="Arial Black" charset="0"/>
                <a:cs typeface="Arial Black" charset="0"/>
              </a:rPr>
              <a:t>$86.3 M total funding</a:t>
            </a:r>
            <a:endParaRPr lang="en-US" sz="2800" dirty="0">
              <a:solidFill>
                <a:srgbClr val="FF7600"/>
              </a:solidFill>
              <a:latin typeface="+mj-lt"/>
              <a:ea typeface="Arial Black" charset="0"/>
              <a:cs typeface="Arial Black" charset="0"/>
            </a:endParaRPr>
          </a:p>
          <a:p>
            <a:pPr algn="ctr"/>
            <a:r>
              <a:rPr lang="en-US" dirty="0">
                <a:solidFill>
                  <a:srgbClr val="FF7600"/>
                </a:solidFill>
                <a:latin typeface="+mj-lt"/>
                <a:ea typeface="Arial Black" charset="0"/>
                <a:cs typeface="Arial Black" charset="0"/>
              </a:rPr>
              <a:t>1,350 grants</a:t>
            </a:r>
          </a:p>
        </p:txBody>
      </p:sp>
      <p:grpSp>
        <p:nvGrpSpPr>
          <p:cNvPr id="28" name="Group 27">
            <a:extLst>
              <a:ext uri="{FF2B5EF4-FFF2-40B4-BE49-F238E27FC236}">
                <a16:creationId xmlns:a16="http://schemas.microsoft.com/office/drawing/2014/main" id="{526C6701-B5C3-4598-A264-8CEEEB79389A}"/>
              </a:ext>
            </a:extLst>
          </p:cNvPr>
          <p:cNvGrpSpPr/>
          <p:nvPr/>
        </p:nvGrpSpPr>
        <p:grpSpPr>
          <a:xfrm>
            <a:off x="2971800" y="2362200"/>
            <a:ext cx="9372600" cy="4495800"/>
            <a:chOff x="2971800" y="2522610"/>
            <a:chExt cx="9341636" cy="433539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E5E036-8AF5-43B8-8BE5-FD65A3C864AA}"/>
                </a:ext>
              </a:extLst>
            </p:cNvPr>
            <p:cNvSpPr/>
            <p:nvPr/>
          </p:nvSpPr>
          <p:spPr>
            <a:xfrm>
              <a:off x="10651899"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picture containing icon&#10;&#10;Description automatically generated">
            <a:extLst>
              <a:ext uri="{FF2B5EF4-FFF2-40B4-BE49-F238E27FC236}">
                <a16:creationId xmlns:a16="http://schemas.microsoft.com/office/drawing/2014/main" id="{4D9513D1-EE6F-4FB1-8ACD-69046FAB17DC}"/>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185848" y="3200400"/>
            <a:ext cx="2515740" cy="2515740"/>
          </a:xfrm>
          <a:prstGeom prst="rect">
            <a:avLst/>
          </a:prstGeom>
        </p:spPr>
      </p:pic>
      <p:pic>
        <p:nvPicPr>
          <p:cNvPr id="27" name="Picture 26" descr="Logo, company name&#10;&#10;Description automatically generated">
            <a:extLst>
              <a:ext uri="{FF2B5EF4-FFF2-40B4-BE49-F238E27FC236}">
                <a16:creationId xmlns:a16="http://schemas.microsoft.com/office/drawing/2014/main" id="{772EAE84-A1A4-4A4A-826C-467578018D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81400" y="3048000"/>
            <a:ext cx="2460131" cy="3047429"/>
          </a:xfrm>
          <a:prstGeom prst="rect">
            <a:avLst/>
          </a:prstGeom>
        </p:spPr>
      </p:pic>
      <p:sp>
        <p:nvSpPr>
          <p:cNvPr id="14" name="Subtitle 22">
            <a:extLst>
              <a:ext uri="{FF2B5EF4-FFF2-40B4-BE49-F238E27FC236}">
                <a16:creationId xmlns:a16="http://schemas.microsoft.com/office/drawing/2014/main" id="{A10DC66B-ED74-4945-82C7-BC348BAB6937}"/>
              </a:ext>
            </a:extLst>
          </p:cNvPr>
          <p:cNvSpPr txBox="1">
            <a:spLocks/>
          </p:cNvSpPr>
          <p:nvPr/>
        </p:nvSpPr>
        <p:spPr>
          <a:xfrm>
            <a:off x="6539050" y="2438398"/>
            <a:ext cx="5422765" cy="4495801"/>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Area of Focus</a:t>
            </a:r>
          </a:p>
          <a:p>
            <a:pPr fontAlgn="auto">
              <a:lnSpc>
                <a:spcPct val="120000"/>
              </a:lnSpc>
              <a:spcAft>
                <a:spcPts val="0"/>
              </a:spcAft>
            </a:pPr>
            <a:r>
              <a:rPr lang="en-US" sz="8000" b="1" dirty="0">
                <a:solidFill>
                  <a:schemeClr val="tx1"/>
                </a:solidFill>
              </a:rPr>
              <a:t>Improving sustainable access to basic education &amp; literacy for all people</a:t>
            </a:r>
            <a:br>
              <a:rPr lang="en-US" sz="5100" b="1" dirty="0">
                <a:solidFill>
                  <a:schemeClr val="tx1"/>
                </a:solidFill>
              </a:rPr>
            </a:br>
            <a:endParaRPr lang="en-US" sz="6200" b="1" dirty="0">
              <a:solidFill>
                <a:schemeClr val="tx1"/>
              </a:solidFill>
            </a:endParaRPr>
          </a:p>
          <a:p>
            <a:pPr marL="850900" indent="-514350" fontAlgn="auto">
              <a:lnSpc>
                <a:spcPct val="120000"/>
              </a:lnSpc>
              <a:spcAft>
                <a:spcPts val="600"/>
              </a:spcAft>
              <a:buFont typeface="+mj-lt"/>
              <a:buAutoNum type="arabicPeriod"/>
            </a:pPr>
            <a:r>
              <a:rPr lang="en-US" sz="6200" dirty="0">
                <a:solidFill>
                  <a:schemeClr val="tx1"/>
                </a:solidFill>
                <a:latin typeface="+mn-lt"/>
              </a:rPr>
              <a:t>Strengthening the abilities of communities to provide basic education &amp; literacy to all </a:t>
            </a:r>
          </a:p>
          <a:p>
            <a:pPr marL="850900" indent="-514350" fontAlgn="auto">
              <a:lnSpc>
                <a:spcPct val="120000"/>
              </a:lnSpc>
              <a:spcAft>
                <a:spcPts val="600"/>
              </a:spcAft>
              <a:buFont typeface="+mj-lt"/>
              <a:buAutoNum type="arabicPeriod"/>
            </a:pPr>
            <a:r>
              <a:rPr lang="en-US" sz="6200" dirty="0">
                <a:solidFill>
                  <a:schemeClr val="tx1"/>
                </a:solidFill>
                <a:latin typeface="+mn-lt"/>
              </a:rPr>
              <a:t>Increasing adult literacy </a:t>
            </a:r>
          </a:p>
          <a:p>
            <a:pPr marL="850900" indent="-514350" fontAlgn="auto">
              <a:lnSpc>
                <a:spcPct val="120000"/>
              </a:lnSpc>
              <a:spcAft>
                <a:spcPts val="600"/>
              </a:spcAft>
              <a:buFont typeface="+mj-lt"/>
              <a:buAutoNum type="arabicPeriod"/>
            </a:pPr>
            <a:r>
              <a:rPr lang="en-US" sz="6200" dirty="0">
                <a:solidFill>
                  <a:schemeClr val="tx1"/>
                </a:solidFill>
                <a:latin typeface="+mn-lt"/>
              </a:rPr>
              <a:t>Reducing gender disparity in education </a:t>
            </a:r>
          </a:p>
          <a:p>
            <a:pPr marL="850900" indent="-514350" fontAlgn="auto">
              <a:lnSpc>
                <a:spcPct val="120000"/>
              </a:lnSpc>
              <a:spcAft>
                <a:spcPts val="600"/>
              </a:spcAft>
              <a:buFont typeface="+mj-lt"/>
              <a:buAutoNum type="arabicPeriod"/>
            </a:pPr>
            <a:r>
              <a:rPr lang="en-US" sz="6200" dirty="0">
                <a:solidFill>
                  <a:schemeClr val="tx1"/>
                </a:solidFill>
                <a:latin typeface="+mn-lt"/>
              </a:rPr>
              <a:t>Funding graduate scholarships for career-minded professionals related to basic education and literacy </a:t>
            </a:r>
          </a:p>
          <a:p>
            <a:pPr fontAlgn="auto">
              <a:spcAft>
                <a:spcPts val="0"/>
              </a:spcAft>
            </a:pP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436543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Arial" panose="020B0604020202020204" pitchFamily="34" charset="0"/>
                <a:cs typeface="Arial" panose="020B0604020202020204" pitchFamily="34" charset="0"/>
              </a:rPr>
              <a:t>Popular BEL Project Types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Technology and Infrastructure Improvements for Schools</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lang="en-US" sz="4000" b="1" dirty="0">
                <a:solidFill>
                  <a:srgbClr val="48595D"/>
                </a:solidFill>
                <a:latin typeface="Arial" charset="0"/>
                <a:ea typeface="Arial" charset="0"/>
                <a:cs typeface="Arial" charset="0"/>
              </a:rPr>
              <a:t>Language training </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After School Tutoring Programs</a:t>
            </a:r>
          </a:p>
        </p:txBody>
      </p:sp>
    </p:spTree>
    <p:extLst>
      <p:ext uri="{BB962C8B-B14F-4D97-AF65-F5344CB8AC3E}">
        <p14:creationId xmlns:p14="http://schemas.microsoft.com/office/powerpoint/2010/main" val="24117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000" b="15000"/>
          <a:stretch>
            <a:fillRect/>
          </a:stretch>
        </p:blipFill>
        <p:spPr/>
      </p:pic>
      <p:sp>
        <p:nvSpPr>
          <p:cNvPr id="24" name="Text Placeholder 23"/>
          <p:cNvSpPr>
            <a:spLocks noGrp="1"/>
          </p:cNvSpPr>
          <p:nvPr>
            <p:ph type="body" sz="quarter" idx="14"/>
          </p:nvPr>
        </p:nvSpPr>
        <p:spPr>
          <a:xfrm>
            <a:off x="296334" y="5994400"/>
            <a:ext cx="9733039" cy="635000"/>
          </a:xfrm>
        </p:spPr>
        <p:txBody>
          <a:bodyPr>
            <a:noAutofit/>
          </a:bodyPr>
          <a:lstStyle/>
          <a:p>
            <a:r>
              <a:rPr lang="en-US" sz="5000" dirty="0">
                <a:ln>
                  <a:solidFill>
                    <a:srgbClr val="F7A81B"/>
                  </a:solidFill>
                </a:ln>
                <a:solidFill>
                  <a:srgbClr val="F7A81B"/>
                </a:solidFill>
              </a:rPr>
              <a:t>MATERNAL &amp; CHILD HEALTH</a:t>
            </a:r>
          </a:p>
        </p:txBody>
      </p:sp>
    </p:spTree>
    <p:extLst>
      <p:ext uri="{BB962C8B-B14F-4D97-AF65-F5344CB8AC3E}">
        <p14:creationId xmlns:p14="http://schemas.microsoft.com/office/powerpoint/2010/main" val="2687660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200329"/>
          </a:xfrm>
          <a:prstGeom prst="rect">
            <a:avLst/>
          </a:prstGeom>
          <a:noFill/>
        </p:spPr>
        <p:txBody>
          <a:bodyPr wrap="square" rtlCol="0">
            <a:spAutoFit/>
          </a:bodyPr>
          <a:lstStyle/>
          <a:p>
            <a:pPr algn="ctr"/>
            <a:r>
              <a:rPr lang="en-US" dirty="0">
                <a:latin typeface="+mj-lt"/>
                <a:ea typeface="Arial Black" charset="0"/>
                <a:cs typeface="Leelawadee UI Semilight" panose="020B0402040204020203" pitchFamily="34" charset="-34"/>
              </a:rPr>
              <a:t>Global Grants (RY14-22)</a:t>
            </a:r>
            <a:br>
              <a:rPr lang="en-US" dirty="0">
                <a:latin typeface="+mj-lt"/>
                <a:ea typeface="Arial Black" charset="0"/>
                <a:cs typeface="Leelawadee UI Semilight" panose="020B0402040204020203" pitchFamily="34" charset="-34"/>
              </a:rPr>
            </a:br>
            <a:r>
              <a:rPr lang="en-US" b="1" dirty="0">
                <a:solidFill>
                  <a:srgbClr val="901F93"/>
                </a:solidFill>
                <a:latin typeface="+mj-lt"/>
                <a:ea typeface="Arial Black" charset="0"/>
                <a:cs typeface="Arial Black" charset="0"/>
              </a:rPr>
              <a:t>$64.2 M total funding</a:t>
            </a:r>
            <a:endParaRPr lang="en-US" dirty="0">
              <a:solidFill>
                <a:srgbClr val="901F93"/>
              </a:solidFill>
              <a:latin typeface="+mj-lt"/>
              <a:ea typeface="Arial Black" charset="0"/>
              <a:cs typeface="Arial Black" charset="0"/>
            </a:endParaRPr>
          </a:p>
          <a:p>
            <a:pPr algn="ctr"/>
            <a:r>
              <a:rPr lang="en-US" dirty="0">
                <a:solidFill>
                  <a:srgbClr val="901F93"/>
                </a:solidFill>
                <a:latin typeface="+mj-lt"/>
                <a:ea typeface="Arial Black" charset="0"/>
                <a:cs typeface="Arial Black" charset="0"/>
              </a:rPr>
              <a:t>864 grants</a:t>
            </a: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EDA82A70-7434-473D-A8F5-A7D0C8074B81}"/>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218386" y="3314700"/>
            <a:ext cx="2667000" cy="2667000"/>
          </a:xfrm>
          <a:prstGeom prst="rect">
            <a:avLst/>
          </a:prstGeom>
        </p:spPr>
      </p:pic>
      <p:pic>
        <p:nvPicPr>
          <p:cNvPr id="13" name="Picture 12">
            <a:extLst>
              <a:ext uri="{FF2B5EF4-FFF2-40B4-BE49-F238E27FC236}">
                <a16:creationId xmlns:a16="http://schemas.microsoft.com/office/drawing/2014/main" id="{92A91826-038F-4160-9F97-B0DD0B1A189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67496" y="3280022"/>
            <a:ext cx="2209007" cy="2736356"/>
          </a:xfrm>
          <a:prstGeom prst="rect">
            <a:avLst/>
          </a:prstGeom>
        </p:spPr>
      </p:pic>
      <p:sp>
        <p:nvSpPr>
          <p:cNvPr id="15" name="Subtitle 22">
            <a:extLst>
              <a:ext uri="{FF2B5EF4-FFF2-40B4-BE49-F238E27FC236}">
                <a16:creationId xmlns:a16="http://schemas.microsoft.com/office/drawing/2014/main" id="{D1F1DDEC-0BB1-4D16-8700-999298365E3B}"/>
              </a:ext>
            </a:extLst>
          </p:cNvPr>
          <p:cNvSpPr txBox="1">
            <a:spLocks/>
          </p:cNvSpPr>
          <p:nvPr/>
        </p:nvSpPr>
        <p:spPr>
          <a:xfrm>
            <a:off x="5946714" y="2522610"/>
            <a:ext cx="6026899" cy="3830264"/>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AOF </a:t>
            </a:r>
          </a:p>
          <a:p>
            <a:pPr fontAlgn="auto">
              <a:lnSpc>
                <a:spcPct val="120000"/>
              </a:lnSpc>
              <a:spcAft>
                <a:spcPts val="0"/>
              </a:spcAft>
            </a:pPr>
            <a:r>
              <a:rPr lang="en-US" sz="7200" b="1" dirty="0">
                <a:solidFill>
                  <a:schemeClr val="tx1"/>
                </a:solidFill>
                <a:latin typeface="+mn-lt"/>
              </a:rPr>
              <a:t>Improving maternal health and reducing mortality for children under five.</a:t>
            </a:r>
            <a:br>
              <a:rPr lang="en-US" sz="5100" b="1" dirty="0">
                <a:solidFill>
                  <a:schemeClr val="tx1"/>
                </a:solidFill>
              </a:rPr>
            </a:br>
            <a:endParaRPr lang="en-US" sz="6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Reducing the neonatal and newborn mortality rate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Reducing the mortality and morbidity rate of children under five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Reducing the maternal mortality and morbidity rate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Improving access to essential medical services, trained community health workers, and health care providers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Funding graduate scholarships for career-minded professionals related to maternal and child health </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615794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Arial" panose="020B0604020202020204" pitchFamily="34" charset="0"/>
                <a:cs typeface="Arial" panose="020B0604020202020204" pitchFamily="34" charset="0"/>
              </a:rPr>
              <a:t>Popular MCH Project Types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Medical Equipment /Ambulances</a:t>
            </a: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indent="-304792" defTabSz="1219170" fontAlgn="auto">
              <a:spcBef>
                <a:spcPts val="1333"/>
              </a:spcBef>
              <a:spcAft>
                <a:spcPts val="0"/>
              </a:spcAft>
            </a:pPr>
            <a:r>
              <a:rPr lang="en-US" sz="4000" b="1" dirty="0">
                <a:solidFill>
                  <a:srgbClr val="48595D"/>
                </a:solidFill>
                <a:latin typeface="Arial" charset="0"/>
                <a:ea typeface="Arial" charset="0"/>
                <a:cs typeface="Arial" charset="0"/>
              </a:rPr>
              <a:t>Neonatal Intensive Care Units (NICU)</a:t>
            </a: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lang="en-US" sz="4000" b="1" dirty="0">
                <a:solidFill>
                  <a:srgbClr val="48595D"/>
                </a:solidFill>
                <a:latin typeface="Arial" charset="0"/>
                <a:ea typeface="Arial" charset="0"/>
                <a:cs typeface="Arial" charset="0"/>
              </a:rPr>
              <a:t>Hospital or Clinic supported Milk Banks  </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0888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AREA OF FOCUS GUIDELINES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B74772-2FDC-B25F-53F8-13017CCD3ED2}"/>
              </a:ext>
            </a:extLst>
          </p:cNvPr>
          <p:cNvPicPr>
            <a:picLocks noChangeAspect="1"/>
          </p:cNvPicPr>
          <p:nvPr/>
        </p:nvPicPr>
        <p:blipFill>
          <a:blip r:embed="rId4"/>
          <a:stretch>
            <a:fillRect/>
          </a:stretch>
        </p:blipFill>
        <p:spPr>
          <a:xfrm>
            <a:off x="456660" y="1730241"/>
            <a:ext cx="263046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7" name="Picture 16">
            <a:extLst>
              <a:ext uri="{FF2B5EF4-FFF2-40B4-BE49-F238E27FC236}">
                <a16:creationId xmlns:a16="http://schemas.microsoft.com/office/drawing/2014/main" id="{A3A9919B-7405-E165-70C1-5359235D3D01}"/>
              </a:ext>
            </a:extLst>
          </p:cNvPr>
          <p:cNvPicPr>
            <a:picLocks noChangeAspect="1"/>
          </p:cNvPicPr>
          <p:nvPr/>
        </p:nvPicPr>
        <p:blipFill>
          <a:blip r:embed="rId5"/>
          <a:stretch>
            <a:fillRect/>
          </a:stretch>
        </p:blipFill>
        <p:spPr>
          <a:xfrm>
            <a:off x="1692833" y="1917948"/>
            <a:ext cx="263024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9" name="Picture 18">
            <a:extLst>
              <a:ext uri="{FF2B5EF4-FFF2-40B4-BE49-F238E27FC236}">
                <a16:creationId xmlns:a16="http://schemas.microsoft.com/office/drawing/2014/main" id="{CC353E7B-7B4B-E413-EBCF-45328C7FC03A}"/>
              </a:ext>
            </a:extLst>
          </p:cNvPr>
          <p:cNvPicPr>
            <a:picLocks noChangeAspect="1"/>
          </p:cNvPicPr>
          <p:nvPr/>
        </p:nvPicPr>
        <p:blipFill>
          <a:blip r:embed="rId6"/>
          <a:stretch>
            <a:fillRect/>
          </a:stretch>
        </p:blipFill>
        <p:spPr>
          <a:xfrm>
            <a:off x="2963535" y="2105655"/>
            <a:ext cx="2595716"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2" name="Picture 11">
            <a:extLst>
              <a:ext uri="{FF2B5EF4-FFF2-40B4-BE49-F238E27FC236}">
                <a16:creationId xmlns:a16="http://schemas.microsoft.com/office/drawing/2014/main" id="{49519FCB-3B2F-6A43-3B9A-66B3055EE596}"/>
              </a:ext>
            </a:extLst>
          </p:cNvPr>
          <p:cNvPicPr>
            <a:picLocks noChangeAspect="1"/>
          </p:cNvPicPr>
          <p:nvPr/>
        </p:nvPicPr>
        <p:blipFill>
          <a:blip r:embed="rId7"/>
          <a:stretch>
            <a:fillRect/>
          </a:stretch>
        </p:blipFill>
        <p:spPr>
          <a:xfrm>
            <a:off x="4584884" y="2357466"/>
            <a:ext cx="260724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1" name="Picture 20">
            <a:extLst>
              <a:ext uri="{FF2B5EF4-FFF2-40B4-BE49-F238E27FC236}">
                <a16:creationId xmlns:a16="http://schemas.microsoft.com/office/drawing/2014/main" id="{F00B0F7F-9CF2-49B2-7587-5F6A2CE8E17F}"/>
              </a:ext>
            </a:extLst>
          </p:cNvPr>
          <p:cNvPicPr>
            <a:picLocks noChangeAspect="1"/>
          </p:cNvPicPr>
          <p:nvPr/>
        </p:nvPicPr>
        <p:blipFill>
          <a:blip r:embed="rId8"/>
          <a:stretch>
            <a:fillRect/>
          </a:stretch>
        </p:blipFill>
        <p:spPr>
          <a:xfrm>
            <a:off x="6007716" y="2541348"/>
            <a:ext cx="265471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4" name="Picture 13">
            <a:extLst>
              <a:ext uri="{FF2B5EF4-FFF2-40B4-BE49-F238E27FC236}">
                <a16:creationId xmlns:a16="http://schemas.microsoft.com/office/drawing/2014/main" id="{B4CC9CCE-2FE4-1F1A-B56A-FBE89DD74854}"/>
              </a:ext>
            </a:extLst>
          </p:cNvPr>
          <p:cNvPicPr>
            <a:picLocks noChangeAspect="1"/>
          </p:cNvPicPr>
          <p:nvPr/>
        </p:nvPicPr>
        <p:blipFill>
          <a:blip r:embed="rId9"/>
          <a:stretch>
            <a:fillRect/>
          </a:stretch>
        </p:blipFill>
        <p:spPr>
          <a:xfrm>
            <a:off x="7505475" y="2773757"/>
            <a:ext cx="2653237"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3" name="Picture 22">
            <a:extLst>
              <a:ext uri="{FF2B5EF4-FFF2-40B4-BE49-F238E27FC236}">
                <a16:creationId xmlns:a16="http://schemas.microsoft.com/office/drawing/2014/main" id="{AA912BD8-5BA0-4F77-436A-4786368D2A44}"/>
              </a:ext>
            </a:extLst>
          </p:cNvPr>
          <p:cNvPicPr>
            <a:picLocks noChangeAspect="1"/>
          </p:cNvPicPr>
          <p:nvPr/>
        </p:nvPicPr>
        <p:blipFill>
          <a:blip r:embed="rId10"/>
          <a:stretch>
            <a:fillRect/>
          </a:stretch>
        </p:blipFill>
        <p:spPr>
          <a:xfrm>
            <a:off x="9138547" y="2958997"/>
            <a:ext cx="2593474" cy="3657600"/>
          </a:xfrm>
          <a:prstGeom prst="rect">
            <a:avLst/>
          </a:prstGeom>
          <a:ln>
            <a:solidFill>
              <a:srgbClr val="BCBDC0"/>
            </a:solidFill>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36512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5044" b="15044"/>
          <a:stretch/>
        </p:blipFill>
        <p:spPr>
          <a:xfrm>
            <a:off x="20" y="2"/>
            <a:ext cx="12191980" cy="5689598"/>
          </a:xfrm>
          <a:noFill/>
        </p:spPr>
      </p:pic>
      <p:sp>
        <p:nvSpPr>
          <p:cNvPr id="24" name="Text Placeholder 23"/>
          <p:cNvSpPr>
            <a:spLocks noGrp="1"/>
          </p:cNvSpPr>
          <p:nvPr>
            <p:ph type="body" sz="quarter" idx="14"/>
          </p:nvPr>
        </p:nvSpPr>
        <p:spPr>
          <a:xfrm>
            <a:off x="296334" y="6096000"/>
            <a:ext cx="9733039" cy="635000"/>
          </a:xfrm>
          <a:ln>
            <a:noFill/>
          </a:ln>
        </p:spPr>
        <p:txBody>
          <a:bodyPr>
            <a:normAutofit/>
          </a:bodyPr>
          <a:lstStyle/>
          <a:p>
            <a:r>
              <a:rPr lang="en-US" dirty="0">
                <a:ln>
                  <a:solidFill>
                    <a:srgbClr val="F7A81B"/>
                  </a:solidFill>
                </a:ln>
                <a:solidFill>
                  <a:srgbClr val="F7A81B"/>
                </a:solidFill>
              </a:rPr>
              <a:t>PEACEbuilding &amp; conflict prevention</a:t>
            </a:r>
          </a:p>
        </p:txBody>
      </p:sp>
    </p:spTree>
    <p:extLst>
      <p:ext uri="{BB962C8B-B14F-4D97-AF65-F5344CB8AC3E}">
        <p14:creationId xmlns:p14="http://schemas.microsoft.com/office/powerpoint/2010/main" val="5928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200329"/>
          </a:xfrm>
          <a:prstGeom prst="rect">
            <a:avLst/>
          </a:prstGeom>
          <a:noFill/>
        </p:spPr>
        <p:txBody>
          <a:bodyPr wrap="square" rtlCol="0">
            <a:spAutoFit/>
          </a:bodyPr>
          <a:lstStyle/>
          <a:p>
            <a:pPr algn="ctr"/>
            <a:r>
              <a:rPr lang="en-US" dirty="0">
                <a:latin typeface="+mj-lt"/>
                <a:ea typeface="Arial Black" charset="0"/>
                <a:cs typeface="Arial Black" charset="0"/>
              </a:rPr>
              <a:t>Global Grants (RY14-22)</a:t>
            </a:r>
            <a:br>
              <a:rPr lang="en-US" dirty="0">
                <a:latin typeface="+mj-lt"/>
                <a:ea typeface="Arial Black" charset="0"/>
                <a:cs typeface="Arial Black" charset="0"/>
              </a:rPr>
            </a:br>
            <a:r>
              <a:rPr lang="en-US" b="1" dirty="0">
                <a:solidFill>
                  <a:srgbClr val="0069C8"/>
                </a:solidFill>
                <a:latin typeface="+mj-lt"/>
                <a:ea typeface="Arial Black" charset="0"/>
                <a:cs typeface="Arial Black" charset="0"/>
              </a:rPr>
              <a:t>$33.2 M total funding</a:t>
            </a:r>
            <a:endParaRPr lang="en-US" dirty="0">
              <a:solidFill>
                <a:srgbClr val="0069C8"/>
              </a:solidFill>
              <a:latin typeface="+mj-lt"/>
              <a:ea typeface="Arial Black" charset="0"/>
              <a:cs typeface="Arial Black" charset="0"/>
            </a:endParaRPr>
          </a:p>
          <a:p>
            <a:pPr algn="ctr"/>
            <a:r>
              <a:rPr lang="en-US" dirty="0">
                <a:solidFill>
                  <a:srgbClr val="0069C8"/>
                </a:solidFill>
                <a:latin typeface="+mj-lt"/>
                <a:ea typeface="Arial Black" charset="0"/>
                <a:cs typeface="Arial Black" charset="0"/>
              </a:rPr>
              <a:t>708 grants</a:t>
            </a: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A5F4B5-0C6F-4C7C-96D3-3DAAA9B6843A}"/>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291593" y="3280022"/>
            <a:ext cx="2431556" cy="2431556"/>
          </a:xfrm>
          <a:prstGeom prst="rect">
            <a:avLst/>
          </a:prstGeom>
        </p:spPr>
      </p:pic>
      <p:pic>
        <p:nvPicPr>
          <p:cNvPr id="15" name="Picture 14" descr="Logo, company name&#10;&#10;Description automatically generated">
            <a:extLst>
              <a:ext uri="{FF2B5EF4-FFF2-40B4-BE49-F238E27FC236}">
                <a16:creationId xmlns:a16="http://schemas.microsoft.com/office/drawing/2014/main" id="{31144FEE-43F9-4D62-8B02-1AF82267719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76600" y="3398615"/>
            <a:ext cx="1800118" cy="2198311"/>
          </a:xfrm>
          <a:prstGeom prst="rect">
            <a:avLst/>
          </a:prstGeom>
        </p:spPr>
      </p:pic>
      <p:sp>
        <p:nvSpPr>
          <p:cNvPr id="13" name="Subtitle 22">
            <a:extLst>
              <a:ext uri="{FF2B5EF4-FFF2-40B4-BE49-F238E27FC236}">
                <a16:creationId xmlns:a16="http://schemas.microsoft.com/office/drawing/2014/main" id="{7A17050D-9B31-46F1-95BC-8ED8369871A5}"/>
              </a:ext>
            </a:extLst>
          </p:cNvPr>
          <p:cNvSpPr txBox="1">
            <a:spLocks/>
          </p:cNvSpPr>
          <p:nvPr/>
        </p:nvSpPr>
        <p:spPr>
          <a:xfrm>
            <a:off x="5181600" y="2438400"/>
            <a:ext cx="6931918" cy="4327369"/>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AOF </a:t>
            </a:r>
          </a:p>
          <a:p>
            <a:pPr fontAlgn="auto">
              <a:lnSpc>
                <a:spcPct val="120000"/>
              </a:lnSpc>
              <a:spcAft>
                <a:spcPts val="0"/>
              </a:spcAft>
            </a:pPr>
            <a:r>
              <a:rPr lang="en-US" sz="8000" b="1" dirty="0">
                <a:solidFill>
                  <a:schemeClr val="tx1"/>
                </a:solidFill>
                <a:latin typeface="+mn-lt"/>
              </a:rPr>
              <a:t>Advancing peacebuilding and preventing conflict</a:t>
            </a:r>
            <a:br>
              <a:rPr lang="en-US" sz="4800" b="1" dirty="0">
                <a:solidFill>
                  <a:schemeClr val="tx1"/>
                </a:solidFill>
              </a:rPr>
            </a:br>
            <a:endParaRPr lang="en-US" sz="56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Enhancing the capacity of individuals and communities to transform conflict and build peace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Training community members in peace education, peace leadership, and conflict prevention and resolution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Providing services that help integrate vulnerable populations into society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Improving dialogue and community relations to determine how best to manage natural resources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Funding graduate scholarships for career-minded professionals related to peacebuilding and conflict prevention </a:t>
            </a: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212575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Arial" panose="020B0604020202020204" pitchFamily="34" charset="0"/>
                <a:cs typeface="Arial" panose="020B0604020202020204" pitchFamily="34" charset="0"/>
              </a:rPr>
              <a:t>Popular PCP Project Types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Integrating Vulnerable Populations</a:t>
            </a: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indent="-304792" defTabSz="1219170" fontAlgn="auto">
              <a:spcBef>
                <a:spcPts val="1333"/>
              </a:spcBef>
              <a:spcAft>
                <a:spcPts val="0"/>
              </a:spcAft>
            </a:pPr>
            <a:r>
              <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rPr>
              <a:t>Conference</a:t>
            </a:r>
            <a:r>
              <a:rPr lang="en-US" sz="4000" b="1" dirty="0">
                <a:solidFill>
                  <a:srgbClr val="48595D"/>
                </a:solidFill>
                <a:latin typeface="Arial" charset="0"/>
                <a:ea typeface="Arial" charset="0"/>
                <a:cs typeface="Arial" charset="0"/>
              </a:rPr>
              <a:t>s and Workshops</a:t>
            </a: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a:p>
            <a:pPr marL="304792" marR="0" lvl="0" indent="-304792" algn="l" defTabSz="1219170" rtl="0" eaLnBrk="1" fontAlgn="auto" latinLnBrk="0" hangingPunct="1">
              <a:lnSpc>
                <a:spcPct val="90000"/>
              </a:lnSpc>
              <a:spcBef>
                <a:spcPts val="1333"/>
              </a:spcBef>
              <a:spcAft>
                <a:spcPts val="0"/>
              </a:spcAft>
              <a:buClrTx/>
              <a:buSzTx/>
              <a:buFont typeface="Arial"/>
              <a:buChar char="•"/>
              <a:tabLst/>
              <a:defRPr/>
            </a:pPr>
            <a:r>
              <a:rPr lang="en-US" sz="4000" b="1" dirty="0">
                <a:solidFill>
                  <a:srgbClr val="48595D"/>
                </a:solidFill>
                <a:latin typeface="Arial" charset="0"/>
                <a:ea typeface="Arial" charset="0"/>
                <a:cs typeface="Arial" charset="0"/>
              </a:rPr>
              <a:t>Preventing Violence Among Youths</a:t>
            </a: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5796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AREA OF FOCUS GUIDELINES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B74772-2FDC-B25F-53F8-13017CCD3ED2}"/>
              </a:ext>
            </a:extLst>
          </p:cNvPr>
          <p:cNvPicPr>
            <a:picLocks noChangeAspect="1"/>
          </p:cNvPicPr>
          <p:nvPr/>
        </p:nvPicPr>
        <p:blipFill>
          <a:blip r:embed="rId4"/>
          <a:stretch>
            <a:fillRect/>
          </a:stretch>
        </p:blipFill>
        <p:spPr>
          <a:xfrm>
            <a:off x="456660" y="1730241"/>
            <a:ext cx="263046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7" name="Picture 16">
            <a:extLst>
              <a:ext uri="{FF2B5EF4-FFF2-40B4-BE49-F238E27FC236}">
                <a16:creationId xmlns:a16="http://schemas.microsoft.com/office/drawing/2014/main" id="{A3A9919B-7405-E165-70C1-5359235D3D01}"/>
              </a:ext>
            </a:extLst>
          </p:cNvPr>
          <p:cNvPicPr>
            <a:picLocks noChangeAspect="1"/>
          </p:cNvPicPr>
          <p:nvPr/>
        </p:nvPicPr>
        <p:blipFill>
          <a:blip r:embed="rId5"/>
          <a:stretch>
            <a:fillRect/>
          </a:stretch>
        </p:blipFill>
        <p:spPr>
          <a:xfrm>
            <a:off x="1692833" y="1917948"/>
            <a:ext cx="263024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9" name="Picture 18">
            <a:extLst>
              <a:ext uri="{FF2B5EF4-FFF2-40B4-BE49-F238E27FC236}">
                <a16:creationId xmlns:a16="http://schemas.microsoft.com/office/drawing/2014/main" id="{CC353E7B-7B4B-E413-EBCF-45328C7FC03A}"/>
              </a:ext>
            </a:extLst>
          </p:cNvPr>
          <p:cNvPicPr>
            <a:picLocks noChangeAspect="1"/>
          </p:cNvPicPr>
          <p:nvPr/>
        </p:nvPicPr>
        <p:blipFill>
          <a:blip r:embed="rId6"/>
          <a:stretch>
            <a:fillRect/>
          </a:stretch>
        </p:blipFill>
        <p:spPr>
          <a:xfrm>
            <a:off x="2963535" y="2105655"/>
            <a:ext cx="2595716"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2" name="Picture 11">
            <a:extLst>
              <a:ext uri="{FF2B5EF4-FFF2-40B4-BE49-F238E27FC236}">
                <a16:creationId xmlns:a16="http://schemas.microsoft.com/office/drawing/2014/main" id="{49519FCB-3B2F-6A43-3B9A-66B3055EE596}"/>
              </a:ext>
            </a:extLst>
          </p:cNvPr>
          <p:cNvPicPr>
            <a:picLocks noChangeAspect="1"/>
          </p:cNvPicPr>
          <p:nvPr/>
        </p:nvPicPr>
        <p:blipFill>
          <a:blip r:embed="rId7"/>
          <a:stretch>
            <a:fillRect/>
          </a:stretch>
        </p:blipFill>
        <p:spPr>
          <a:xfrm>
            <a:off x="4584884" y="2357466"/>
            <a:ext cx="260724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1" name="Picture 20">
            <a:extLst>
              <a:ext uri="{FF2B5EF4-FFF2-40B4-BE49-F238E27FC236}">
                <a16:creationId xmlns:a16="http://schemas.microsoft.com/office/drawing/2014/main" id="{F00B0F7F-9CF2-49B2-7587-5F6A2CE8E17F}"/>
              </a:ext>
            </a:extLst>
          </p:cNvPr>
          <p:cNvPicPr>
            <a:picLocks noChangeAspect="1"/>
          </p:cNvPicPr>
          <p:nvPr/>
        </p:nvPicPr>
        <p:blipFill>
          <a:blip r:embed="rId8"/>
          <a:stretch>
            <a:fillRect/>
          </a:stretch>
        </p:blipFill>
        <p:spPr>
          <a:xfrm>
            <a:off x="6007716" y="2541348"/>
            <a:ext cx="265471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4" name="Picture 13">
            <a:extLst>
              <a:ext uri="{FF2B5EF4-FFF2-40B4-BE49-F238E27FC236}">
                <a16:creationId xmlns:a16="http://schemas.microsoft.com/office/drawing/2014/main" id="{B4CC9CCE-2FE4-1F1A-B56A-FBE89DD74854}"/>
              </a:ext>
            </a:extLst>
          </p:cNvPr>
          <p:cNvPicPr>
            <a:picLocks noChangeAspect="1"/>
          </p:cNvPicPr>
          <p:nvPr/>
        </p:nvPicPr>
        <p:blipFill>
          <a:blip r:embed="rId9"/>
          <a:stretch>
            <a:fillRect/>
          </a:stretch>
        </p:blipFill>
        <p:spPr>
          <a:xfrm>
            <a:off x="7505475" y="2773757"/>
            <a:ext cx="2653237"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3" name="Picture 22">
            <a:extLst>
              <a:ext uri="{FF2B5EF4-FFF2-40B4-BE49-F238E27FC236}">
                <a16:creationId xmlns:a16="http://schemas.microsoft.com/office/drawing/2014/main" id="{AA912BD8-5BA0-4F77-436A-4786368D2A44}"/>
              </a:ext>
            </a:extLst>
          </p:cNvPr>
          <p:cNvPicPr>
            <a:picLocks noChangeAspect="1"/>
          </p:cNvPicPr>
          <p:nvPr/>
        </p:nvPicPr>
        <p:blipFill>
          <a:blip r:embed="rId10"/>
          <a:stretch>
            <a:fillRect/>
          </a:stretch>
        </p:blipFill>
        <p:spPr>
          <a:xfrm>
            <a:off x="9138547" y="2958997"/>
            <a:ext cx="2593474" cy="3657600"/>
          </a:xfrm>
          <a:prstGeom prst="rect">
            <a:avLst/>
          </a:prstGeom>
          <a:ln>
            <a:solidFill>
              <a:srgbClr val="BCBDC0"/>
            </a:solidFill>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209693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pic>
        <p:nvPicPr>
          <p:cNvPr id="7" name="Picture 6">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Tree>
    <p:extLst>
      <p:ext uri="{BB962C8B-B14F-4D97-AF65-F5344CB8AC3E}">
        <p14:creationId xmlns:p14="http://schemas.microsoft.com/office/powerpoint/2010/main" val="161512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10;&#10;Description automatically generated">
            <a:extLst>
              <a:ext uri="{FF2B5EF4-FFF2-40B4-BE49-F238E27FC236}">
                <a16:creationId xmlns:a16="http://schemas.microsoft.com/office/drawing/2014/main" id="{BEE73D20-0DF8-46FD-AC0D-1633ED17E45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134" b="12903"/>
          <a:stretch/>
        </p:blipFill>
        <p:spPr>
          <a:xfrm>
            <a:off x="20" y="2"/>
            <a:ext cx="12191980" cy="5689598"/>
          </a:xfrm>
          <a:prstGeom prst="rect">
            <a:avLst/>
          </a:prstGeom>
          <a:noFill/>
        </p:spPr>
      </p:pic>
      <p:sp>
        <p:nvSpPr>
          <p:cNvPr id="24" name="Text Placeholder 23"/>
          <p:cNvSpPr>
            <a:spLocks noGrp="1"/>
          </p:cNvSpPr>
          <p:nvPr>
            <p:ph type="body" sz="quarter" idx="14"/>
          </p:nvPr>
        </p:nvSpPr>
        <p:spPr>
          <a:xfrm>
            <a:off x="296334" y="5943600"/>
            <a:ext cx="10295466" cy="635000"/>
          </a:xfrm>
          <a:ln>
            <a:noFill/>
          </a:ln>
        </p:spPr>
        <p:txBody>
          <a:bodyPr anchor="ctr">
            <a:noAutofit/>
          </a:bodyPr>
          <a:lstStyle/>
          <a:p>
            <a:r>
              <a:rPr lang="en-US" sz="4500" dirty="0">
                <a:ln>
                  <a:solidFill>
                    <a:srgbClr val="F7A81B"/>
                  </a:solidFill>
                </a:ln>
                <a:solidFill>
                  <a:srgbClr val="F7A81B"/>
                </a:solidFill>
              </a:rPr>
              <a:t>ENVIRONMENT</a:t>
            </a:r>
            <a:r>
              <a:rPr lang="en-US" sz="4500" dirty="0">
                <a:ln>
                  <a:solidFill>
                    <a:srgbClr val="F7A81B"/>
                  </a:solidFill>
                </a:ln>
                <a:solidFill>
                  <a:srgbClr val="FFC000"/>
                </a:solidFill>
              </a:rPr>
              <a:t> </a:t>
            </a:r>
            <a:r>
              <a:rPr lang="en-US" sz="2800" cap="none" dirty="0">
                <a:ln>
                  <a:solidFill>
                    <a:srgbClr val="F7A81B"/>
                  </a:solidFill>
                </a:ln>
                <a:solidFill>
                  <a:schemeClr val="bg1"/>
                </a:solidFill>
              </a:rPr>
              <a:t>(Since July 2021)</a:t>
            </a:r>
            <a:endParaRPr lang="en-US" sz="4500" dirty="0">
              <a:ln>
                <a:solidFill>
                  <a:srgbClr val="F7A81B"/>
                </a:solidFill>
              </a:ln>
              <a:solidFill>
                <a:schemeClr val="bg1"/>
              </a:solidFill>
            </a:endParaRPr>
          </a:p>
        </p:txBody>
      </p:sp>
      <p:pic>
        <p:nvPicPr>
          <p:cNvPr id="6" name="Picture Placeholder 5" descr="A picture containing tree, plant&#10;&#10;Description automatically generated">
            <a:extLst>
              <a:ext uri="{FF2B5EF4-FFF2-40B4-BE49-F238E27FC236}">
                <a16:creationId xmlns:a16="http://schemas.microsoft.com/office/drawing/2014/main" id="{7717B21B-14E0-4AA2-94BE-DC1D3CF49CC6}"/>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t="13704" b="13704"/>
          <a:stretch>
            <a:fillRect/>
          </a:stretch>
        </p:blipFill>
        <p:spPr/>
      </p:pic>
    </p:spTree>
    <p:extLst>
      <p:ext uri="{BB962C8B-B14F-4D97-AF65-F5344CB8AC3E}">
        <p14:creationId xmlns:p14="http://schemas.microsoft.com/office/powerpoint/2010/main" val="45729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331341"/>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lowchart: Stored Data 18">
            <a:extLst>
              <a:ext uri="{FF2B5EF4-FFF2-40B4-BE49-F238E27FC236}">
                <a16:creationId xmlns:a16="http://schemas.microsoft.com/office/drawing/2014/main" id="{1DB4512D-220D-4625-8136-F36F4A997862}"/>
              </a:ext>
            </a:extLst>
          </p:cNvPr>
          <p:cNvSpPr/>
          <p:nvPr/>
        </p:nvSpPr>
        <p:spPr>
          <a:xfrm>
            <a:off x="2971800" y="2098358"/>
            <a:ext cx="9341636" cy="4759642"/>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3556" y="291629"/>
            <a:ext cx="1578575" cy="15848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33400"/>
            <a:ext cx="5943600" cy="1200329"/>
          </a:xfrm>
          <a:prstGeom prst="rect">
            <a:avLst/>
          </a:prstGeom>
          <a:noFill/>
        </p:spPr>
        <p:txBody>
          <a:bodyPr wrap="square" rtlCol="0">
            <a:spAutoFit/>
          </a:bodyPr>
          <a:lstStyle/>
          <a:p>
            <a:pPr algn="ctr"/>
            <a:r>
              <a:rPr lang="en-US" dirty="0">
                <a:latin typeface="+mj-lt"/>
                <a:ea typeface="Arial Black" charset="0"/>
                <a:cs typeface="Leelawadee UI Semilight" panose="020B0402040204020203" pitchFamily="34" charset="-34"/>
              </a:rPr>
              <a:t>Global Grants (RY21-22)</a:t>
            </a:r>
            <a:br>
              <a:rPr lang="en-US" sz="2000" dirty="0">
                <a:latin typeface="Leelawadee UI Semilight" panose="020B0402040204020203" pitchFamily="34" charset="-34"/>
                <a:ea typeface="Arial Black" charset="0"/>
                <a:cs typeface="Leelawadee UI Semilight" panose="020B0402040204020203" pitchFamily="34" charset="-34"/>
              </a:rPr>
            </a:br>
            <a:r>
              <a:rPr lang="en-US" b="1" dirty="0">
                <a:solidFill>
                  <a:srgbClr val="009739"/>
                </a:solidFill>
                <a:latin typeface="+mj-lt"/>
                <a:ea typeface="Arial Black" charset="0"/>
                <a:cs typeface="Arial Black" charset="0"/>
              </a:rPr>
              <a:t>$1.9 M total funding</a:t>
            </a:r>
          </a:p>
          <a:p>
            <a:pPr algn="ctr"/>
            <a:r>
              <a:rPr lang="en-US" dirty="0">
                <a:solidFill>
                  <a:srgbClr val="009739"/>
                </a:solidFill>
                <a:latin typeface="+mj-lt"/>
                <a:ea typeface="Arial Black" charset="0"/>
                <a:cs typeface="Arial Black" charset="0"/>
              </a:rPr>
              <a:t>33 grants</a:t>
            </a: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098358"/>
            <a:ext cx="1540101" cy="4759642"/>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470E38-AD71-428F-9028-5A7FA0BC448A}"/>
              </a:ext>
            </a:extLst>
          </p:cNvPr>
          <p:cNvPicPr>
            <a:picLocks noChangeAspect="1"/>
          </p:cNvPicPr>
          <p:nvPr/>
        </p:nvPicPr>
        <p:blipFill>
          <a:blip r:embed="rId5" cstate="email">
            <a:alphaModFix/>
            <a:extLst>
              <a:ext uri="{28A0092B-C50C-407E-A947-70E740481C1C}">
                <a14:useLocalDpi xmlns:a14="http://schemas.microsoft.com/office/drawing/2010/main" val="0"/>
              </a:ext>
            </a:extLst>
          </a:blip>
          <a:stretch>
            <a:fillRect/>
          </a:stretch>
        </p:blipFill>
        <p:spPr>
          <a:xfrm>
            <a:off x="349510" y="4724400"/>
            <a:ext cx="1078211" cy="1078211"/>
          </a:xfrm>
          <a:prstGeom prst="rect">
            <a:avLst/>
          </a:prstGeom>
        </p:spPr>
      </p:pic>
      <p:pic>
        <p:nvPicPr>
          <p:cNvPr id="8" name="Picture 7" descr="Logo, icon&#10;&#10;Description automatically generated">
            <a:extLst>
              <a:ext uri="{FF2B5EF4-FFF2-40B4-BE49-F238E27FC236}">
                <a16:creationId xmlns:a16="http://schemas.microsoft.com/office/drawing/2014/main" id="{61228696-2374-42B9-A282-4389F35F34D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20836" y="3562264"/>
            <a:ext cx="2060764" cy="2331341"/>
          </a:xfrm>
          <a:prstGeom prst="rect">
            <a:avLst/>
          </a:prstGeom>
        </p:spPr>
      </p:pic>
      <p:sp>
        <p:nvSpPr>
          <p:cNvPr id="13" name="Subtitle 22">
            <a:extLst>
              <a:ext uri="{FF2B5EF4-FFF2-40B4-BE49-F238E27FC236}">
                <a16:creationId xmlns:a16="http://schemas.microsoft.com/office/drawing/2014/main" id="{71DD8361-95F1-471F-963C-AE184B21A35D}"/>
              </a:ext>
            </a:extLst>
          </p:cNvPr>
          <p:cNvSpPr txBox="1">
            <a:spLocks/>
          </p:cNvSpPr>
          <p:nvPr/>
        </p:nvSpPr>
        <p:spPr>
          <a:xfrm>
            <a:off x="5029200" y="2209800"/>
            <a:ext cx="7084318" cy="4327369"/>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lnSpc>
                <a:spcPct val="120000"/>
              </a:lnSpc>
              <a:spcAft>
                <a:spcPts val="0"/>
              </a:spcAft>
            </a:pPr>
            <a:r>
              <a:rPr lang="en-US" sz="8600" dirty="0">
                <a:solidFill>
                  <a:schemeClr val="tx1"/>
                </a:solidFill>
                <a:latin typeface="Leelawadee UI Semilight" panose="020B0402040204020203" pitchFamily="34" charset="-34"/>
                <a:cs typeface="Leelawadee UI Semilight" panose="020B0402040204020203" pitchFamily="34" charset="-34"/>
              </a:rPr>
              <a:t>Rotary’s AOF </a:t>
            </a:r>
          </a:p>
          <a:p>
            <a:pPr fontAlgn="auto">
              <a:lnSpc>
                <a:spcPct val="120000"/>
              </a:lnSpc>
              <a:spcAft>
                <a:spcPts val="0"/>
              </a:spcAft>
            </a:pPr>
            <a:r>
              <a:rPr lang="en-US" sz="7200" b="1" dirty="0">
                <a:solidFill>
                  <a:schemeClr val="tx1"/>
                </a:solidFill>
                <a:latin typeface="+mn-lt"/>
              </a:rPr>
              <a:t>Protecting, preserving and conserving the environment</a:t>
            </a:r>
            <a:endParaRPr lang="en-US" sz="7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Conserve nature and biodiversity, from species to landscape-scale protection </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Mitigate climate change by reducing or avoiding greenhouse gas emissions or ensuring that they are absorbed or stored in natural carbon sinks</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Facilitate sustainable and adaptable livelihoods with smaller ecological footprints that maintain people’s social well-being in compatibility with flourishing natural systems</a:t>
            </a:r>
          </a:p>
          <a:p>
            <a:pPr marL="850900" indent="-514350" fontAlgn="auto">
              <a:lnSpc>
                <a:spcPct val="120000"/>
              </a:lnSpc>
              <a:spcAft>
                <a:spcPts val="600"/>
              </a:spcAft>
              <a:buFont typeface="Arial" panose="020B0604020202020204" pitchFamily="34" charset="0"/>
              <a:buChar char="•"/>
            </a:pPr>
            <a:r>
              <a:rPr lang="en-US" sz="6200" dirty="0">
                <a:solidFill>
                  <a:schemeClr val="tx1"/>
                </a:solidFill>
                <a:latin typeface="+mn-lt"/>
              </a:rPr>
              <a:t>Strengthen environmental equity by addressing socio-environmental issues that disproportionally affect marginalized communities</a:t>
            </a:r>
            <a:br>
              <a:rPr lang="en-US" sz="2800" dirty="0">
                <a:solidFill>
                  <a:schemeClr val="tx1"/>
                </a:solidFill>
              </a:rPr>
            </a:br>
            <a:endParaRPr lang="en-US" sz="2800" dirty="0">
              <a:solidFill>
                <a:schemeClr val="tx1"/>
              </a:solidFill>
            </a:endParaRPr>
          </a:p>
        </p:txBody>
      </p:sp>
      <p:pic>
        <p:nvPicPr>
          <p:cNvPr id="3" name="Picture 2">
            <a:extLst>
              <a:ext uri="{FF2B5EF4-FFF2-40B4-BE49-F238E27FC236}">
                <a16:creationId xmlns:a16="http://schemas.microsoft.com/office/drawing/2014/main" id="{BBC440E2-0C70-47E9-B274-015D4A8591C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0116" y="2320455"/>
            <a:ext cx="1198829" cy="1198829"/>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D63AF4-07F1-474D-97F1-7217AF0AECF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28945" y="2320454"/>
            <a:ext cx="1198829" cy="1198829"/>
          </a:xfrm>
          <a:prstGeom prst="rect">
            <a:avLst/>
          </a:prstGeom>
        </p:spPr>
      </p:pic>
      <p:pic>
        <p:nvPicPr>
          <p:cNvPr id="14" name="Picture 13" descr="A picture containing application&#10;&#10;Description automatically generated">
            <a:extLst>
              <a:ext uri="{FF2B5EF4-FFF2-40B4-BE49-F238E27FC236}">
                <a16:creationId xmlns:a16="http://schemas.microsoft.com/office/drawing/2014/main" id="{30C34737-60BF-46BA-A052-4099A41BB91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4857" y="3505200"/>
            <a:ext cx="1198829" cy="1198829"/>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FF9DB498-C93A-4AB5-A15E-9760FE772DE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472971" y="3505200"/>
            <a:ext cx="1198829" cy="1198829"/>
          </a:xfrm>
          <a:prstGeom prst="rect">
            <a:avLst/>
          </a:prstGeom>
        </p:spPr>
      </p:pic>
      <p:pic>
        <p:nvPicPr>
          <p:cNvPr id="18" name="Picture 17" descr="Icon&#10;&#10;Description automatically generated">
            <a:extLst>
              <a:ext uri="{FF2B5EF4-FFF2-40B4-BE49-F238E27FC236}">
                <a16:creationId xmlns:a16="http://schemas.microsoft.com/office/drawing/2014/main" id="{E51D5333-AD6F-46EB-ABE7-4A670F153D1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119" y="5735371"/>
            <a:ext cx="1198829" cy="1198829"/>
          </a:xfrm>
          <a:prstGeom prst="rect">
            <a:avLst/>
          </a:prstGeom>
        </p:spPr>
      </p:pic>
      <p:pic>
        <p:nvPicPr>
          <p:cNvPr id="21" name="Picture 20" descr="Icon&#10;&#10;Description automatically generated">
            <a:extLst>
              <a:ext uri="{FF2B5EF4-FFF2-40B4-BE49-F238E27FC236}">
                <a16:creationId xmlns:a16="http://schemas.microsoft.com/office/drawing/2014/main" id="{3489D0E2-C945-436D-B087-30FF4FB0ADF7}"/>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725824" y="5604827"/>
            <a:ext cx="1198829" cy="1198829"/>
          </a:xfrm>
          <a:prstGeom prst="rect">
            <a:avLst/>
          </a:prstGeom>
        </p:spPr>
      </p:pic>
    </p:spTree>
    <p:extLst>
      <p:ext uri="{BB962C8B-B14F-4D97-AF65-F5344CB8AC3E}">
        <p14:creationId xmlns:p14="http://schemas.microsoft.com/office/powerpoint/2010/main" val="3229029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Calibri" panose="020F0502020204030204"/>
            </a:endParaRPr>
          </a:p>
        </p:txBody>
      </p:sp>
      <p:sp>
        <p:nvSpPr>
          <p:cNvPr id="8" name="Content Placeholder 2"/>
          <p:cNvSpPr txBox="1">
            <a:spLocks/>
          </p:cNvSpPr>
          <p:nvPr/>
        </p:nvSpPr>
        <p:spPr>
          <a:xfrm>
            <a:off x="977310" y="2151891"/>
            <a:ext cx="5410005" cy="391701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fontAlgn="auto">
              <a:spcBef>
                <a:spcPts val="1333"/>
              </a:spcBef>
              <a:spcAft>
                <a:spcPts val="0"/>
              </a:spcAft>
              <a:buNone/>
            </a:pPr>
            <a:r>
              <a:rPr lang="en-US" sz="4267" b="1" dirty="0">
                <a:solidFill>
                  <a:srgbClr val="48595D"/>
                </a:solidFill>
                <a:latin typeface="Arial" charset="0"/>
                <a:ea typeface="Arial" charset="0"/>
                <a:cs typeface="Arial" charset="0"/>
              </a:rPr>
              <a:t>Protecting and restoring land, coastal, marine, and freshwater resources</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pPr defTabSz="609585" fontAlgn="auto">
              <a:spcBef>
                <a:spcPts val="0"/>
              </a:spcBef>
              <a:spcAft>
                <a:spcPts val="0"/>
              </a:spcAft>
            </a:pPr>
            <a:r>
              <a:rPr lang="en-US" sz="4267" b="1">
                <a:solidFill>
                  <a:prstClr val="white"/>
                </a:solidFill>
                <a:ea typeface="Arial" charset="0"/>
                <a:cs typeface="Arial" charset="0"/>
              </a:rPr>
              <a:t>GLOBAL GRANT ELIGIBILITY: GOAL #1</a:t>
            </a:r>
          </a:p>
        </p:txBody>
      </p:sp>
      <p:pic>
        <p:nvPicPr>
          <p:cNvPr id="3" name="Picture 2" descr="A picture containing outdoor, person, ground, sky&#10;&#10;Description automatically generated">
            <a:extLst>
              <a:ext uri="{FF2B5EF4-FFF2-40B4-BE49-F238E27FC236}">
                <a16:creationId xmlns:a16="http://schemas.microsoft.com/office/drawing/2014/main" id="{9450D399-5367-4BB6-BD65-A0547377A3C6}"/>
              </a:ext>
            </a:extLst>
          </p:cNvPr>
          <p:cNvPicPr>
            <a:picLocks noChangeAspect="1"/>
          </p:cNvPicPr>
          <p:nvPr/>
        </p:nvPicPr>
        <p:blipFill rotWithShape="1">
          <a:blip r:embed="rId3"/>
          <a:srcRect t="19848" b="17883"/>
          <a:stretch/>
        </p:blipFill>
        <p:spPr>
          <a:xfrm>
            <a:off x="6603103" y="1637689"/>
            <a:ext cx="5588896" cy="5220312"/>
          </a:xfrm>
          <a:prstGeom prst="rect">
            <a:avLst/>
          </a:prstGeom>
        </p:spPr>
      </p:pic>
    </p:spTree>
    <p:extLst>
      <p:ext uri="{BB962C8B-B14F-4D97-AF65-F5344CB8AC3E}">
        <p14:creationId xmlns:p14="http://schemas.microsoft.com/office/powerpoint/2010/main" val="313575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Calibri" panose="020F0502020204030204"/>
            </a:endParaRPr>
          </a:p>
        </p:txBody>
      </p:sp>
      <p:sp>
        <p:nvSpPr>
          <p:cNvPr id="8" name="Content Placeholder 2"/>
          <p:cNvSpPr txBox="1">
            <a:spLocks/>
          </p:cNvSpPr>
          <p:nvPr/>
        </p:nvSpPr>
        <p:spPr>
          <a:xfrm>
            <a:off x="5290519" y="2583213"/>
            <a:ext cx="6671827" cy="345694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fontAlgn="auto">
              <a:spcBef>
                <a:spcPts val="1333"/>
              </a:spcBef>
              <a:spcAft>
                <a:spcPts val="0"/>
              </a:spcAft>
              <a:buNone/>
            </a:pPr>
            <a:r>
              <a:rPr lang="en-US" sz="4267" b="1" dirty="0">
                <a:solidFill>
                  <a:srgbClr val="48595D"/>
                </a:solidFill>
                <a:latin typeface="Arial" charset="0"/>
                <a:ea typeface="Arial" charset="0"/>
                <a:cs typeface="Arial" charset="0"/>
              </a:rPr>
              <a:t>Enhancing the capacity of communities and local governments to support natural resource management and conservation</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pPr defTabSz="609585" fontAlgn="auto">
              <a:spcBef>
                <a:spcPts val="0"/>
              </a:spcBef>
              <a:spcAft>
                <a:spcPts val="0"/>
              </a:spcAft>
            </a:pPr>
            <a:r>
              <a:rPr lang="en-US" sz="4267" b="1">
                <a:solidFill>
                  <a:prstClr val="white"/>
                </a:solidFill>
                <a:ea typeface="Arial" charset="0"/>
                <a:cs typeface="Arial" charset="0"/>
              </a:rPr>
              <a:t>GLOBAL GRANT ELIGIBILITY: GOAL #2</a:t>
            </a:r>
          </a:p>
        </p:txBody>
      </p:sp>
      <p:pic>
        <p:nvPicPr>
          <p:cNvPr id="2" name="Picture 2" descr="A picture containing outdoor, sky, grass, mountain&#10;&#10;Description automatically generated">
            <a:extLst>
              <a:ext uri="{FF2B5EF4-FFF2-40B4-BE49-F238E27FC236}">
                <a16:creationId xmlns:a16="http://schemas.microsoft.com/office/drawing/2014/main" id="{C3BACA3A-03F9-44C6-B5D5-550B12DE5AD6}"/>
              </a:ext>
            </a:extLst>
          </p:cNvPr>
          <p:cNvPicPr>
            <a:picLocks noChangeAspect="1"/>
          </p:cNvPicPr>
          <p:nvPr/>
        </p:nvPicPr>
        <p:blipFill rotWithShape="1">
          <a:blip r:embed="rId3"/>
          <a:srcRect l="20147" r="16761" b="275"/>
          <a:stretch/>
        </p:blipFill>
        <p:spPr>
          <a:xfrm>
            <a:off x="-2874" y="1640714"/>
            <a:ext cx="4956407" cy="5213247"/>
          </a:xfrm>
          <a:prstGeom prst="rect">
            <a:avLst/>
          </a:prstGeom>
        </p:spPr>
      </p:pic>
    </p:spTree>
    <p:extLst>
      <p:ext uri="{BB962C8B-B14F-4D97-AF65-F5344CB8AC3E}">
        <p14:creationId xmlns:p14="http://schemas.microsoft.com/office/powerpoint/2010/main" val="9202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5847845" y="2151891"/>
            <a:ext cx="5477169" cy="410398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267" b="1" dirty="0">
                <a:solidFill>
                  <a:srgbClr val="48595D"/>
                </a:solidFill>
                <a:latin typeface="Arial" charset="0"/>
                <a:ea typeface="Arial" charset="0"/>
                <a:cs typeface="Arial" charset="0"/>
              </a:rPr>
              <a:t>Supporting agroecology and sustainable agriculture, fishing, and aquaculture practices to improve ecological health</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r>
              <a:rPr lang="en-US" sz="4267" b="1">
                <a:solidFill>
                  <a:schemeClr val="bg1"/>
                </a:solidFill>
                <a:ea typeface="Arial" charset="0"/>
                <a:cs typeface="Arial" charset="0"/>
              </a:rPr>
              <a:t>GLOBAL GRANT ELIGIBILITY: GOAL #3</a:t>
            </a:r>
          </a:p>
        </p:txBody>
      </p:sp>
      <p:pic>
        <p:nvPicPr>
          <p:cNvPr id="3" name="Picture 2">
            <a:extLst>
              <a:ext uri="{FF2B5EF4-FFF2-40B4-BE49-F238E27FC236}">
                <a16:creationId xmlns:a16="http://schemas.microsoft.com/office/drawing/2014/main" id="{76986BC7-7A4E-4B99-B53A-786848CA4980}"/>
              </a:ext>
            </a:extLst>
          </p:cNvPr>
          <p:cNvPicPr>
            <a:picLocks noChangeAspect="1"/>
          </p:cNvPicPr>
          <p:nvPr/>
        </p:nvPicPr>
        <p:blipFill rotWithShape="1">
          <a:blip r:embed="rId3"/>
          <a:srcRect r="32484"/>
          <a:stretch/>
        </p:blipFill>
        <p:spPr>
          <a:xfrm>
            <a:off x="1" y="1637689"/>
            <a:ext cx="5286796" cy="5220311"/>
          </a:xfrm>
          <a:prstGeom prst="rect">
            <a:avLst/>
          </a:prstGeom>
        </p:spPr>
      </p:pic>
    </p:spTree>
    <p:extLst>
      <p:ext uri="{BB962C8B-B14F-4D97-AF65-F5344CB8AC3E}">
        <p14:creationId xmlns:p14="http://schemas.microsoft.com/office/powerpoint/2010/main" val="29848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5013221" y="2376668"/>
            <a:ext cx="6728737" cy="3642168"/>
          </a:xfrm>
          <a:prstGeom prst="rect">
            <a:avLst/>
          </a:prstGeom>
        </p:spPr>
        <p:txBody>
          <a:bodyPr lIns="121920" tIns="60960" rIns="121920" bIns="6096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000" b="1" dirty="0">
                <a:solidFill>
                  <a:srgbClr val="48595D"/>
                </a:solidFill>
                <a:latin typeface="Arial"/>
                <a:ea typeface="Arial" charset="0"/>
                <a:cs typeface="Arial"/>
              </a:rPr>
              <a:t>Addressing the causes of climate change and climate disruption and supporting solutions to reduce the emission of greenhouse gases</a:t>
            </a: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48988"/>
          </a:xfrm>
          <a:prstGeom prst="rect">
            <a:avLst/>
          </a:prstGeom>
          <a:noFill/>
        </p:spPr>
        <p:txBody>
          <a:bodyPr wrap="square" rtlCol="0">
            <a:spAutoFit/>
          </a:bodyPr>
          <a:lstStyle/>
          <a:p>
            <a:r>
              <a:rPr lang="en-US" sz="4267" b="1">
                <a:solidFill>
                  <a:schemeClr val="bg1"/>
                </a:solidFill>
                <a:ea typeface="Arial" charset="0"/>
                <a:cs typeface="Arial" charset="0"/>
              </a:rPr>
              <a:t>GLOBAL GRANT ELIGIBILITY: GOAL #4</a:t>
            </a:r>
          </a:p>
        </p:txBody>
      </p:sp>
      <p:pic>
        <p:nvPicPr>
          <p:cNvPr id="2" name="Picture 3" descr="A picture containing outdoor, sky, ground, person&#10;&#10;Description automatically generated">
            <a:extLst>
              <a:ext uri="{FF2B5EF4-FFF2-40B4-BE49-F238E27FC236}">
                <a16:creationId xmlns:a16="http://schemas.microsoft.com/office/drawing/2014/main" id="{0DB5A619-6FEA-4514-96C5-91C44F3EDC66}"/>
              </a:ext>
            </a:extLst>
          </p:cNvPr>
          <p:cNvPicPr>
            <a:picLocks noChangeAspect="1"/>
          </p:cNvPicPr>
          <p:nvPr/>
        </p:nvPicPr>
        <p:blipFill rotWithShape="1">
          <a:blip r:embed="rId3"/>
          <a:srcRect l="18188" t="-552" r="-4030" b="60"/>
          <a:stretch/>
        </p:blipFill>
        <p:spPr>
          <a:xfrm>
            <a:off x="123" y="1618265"/>
            <a:ext cx="4904608" cy="5234607"/>
          </a:xfrm>
          <a:prstGeom prst="rect">
            <a:avLst/>
          </a:prstGeom>
        </p:spPr>
      </p:pic>
    </p:spTree>
    <p:extLst>
      <p:ext uri="{BB962C8B-B14F-4D97-AF65-F5344CB8AC3E}">
        <p14:creationId xmlns:p14="http://schemas.microsoft.com/office/powerpoint/2010/main" val="29297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1">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44828E5-0B57-4C57-A66B-9DC0F615DEC1}" vid="{060CEFF4-36A2-4D4A-8211-876FDF0FB137}"/>
    </a:ext>
  </a:extLst>
</a:theme>
</file>

<file path=ppt/theme/theme2.xml><?xml version="1.0" encoding="utf-8"?>
<a:theme xmlns:a="http://schemas.openxmlformats.org/drawingml/2006/main" name="1_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D6FF151D027145B6951FB397EC60AE" ma:contentTypeVersion="24" ma:contentTypeDescription="Create a new document." ma:contentTypeScope="" ma:versionID="3c1f2ebf7b9631ffbaa56f532894f6e3">
  <xsd:schema xmlns:xsd="http://www.w3.org/2001/XMLSchema" xmlns:xs="http://www.w3.org/2001/XMLSchema" xmlns:p="http://schemas.microsoft.com/office/2006/metadata/properties" xmlns:ns2="0560978c-9667-47dd-a61c-cb8d15eb73a7" xmlns:ns3="4e590c43-f40d-41a2-a9ac-ff53ebe7c334" targetNamespace="http://schemas.microsoft.com/office/2006/metadata/properties" ma:root="true" ma:fieldsID="28a0bc31a45a60c4e517d6633a854103" ns2:_="" ns3:_="">
    <xsd:import namespace="0560978c-9667-47dd-a61c-cb8d15eb73a7"/>
    <xsd:import namespace="4e590c43-f40d-41a2-a9ac-ff53ebe7c3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0978c-9667-47dd-a61c-cb8d15eb73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590c43-f40d-41a2-a9ac-ff53ebe7c33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f47f5f6-cd6b-45a6-829f-4bf1295bb199}" ma:internalName="TaxCatchAll" ma:showField="CatchAllData" ma:web="4e590c43-f40d-41a2-a9ac-ff53ebe7c3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lcf76f155ced4ddcb4097134ff3c332f xmlns="0560978c-9667-47dd-a61c-cb8d15eb73a7">
      <Terms xmlns="http://schemas.microsoft.com/office/infopath/2007/PartnerControls"/>
    </lcf76f155ced4ddcb4097134ff3c332f>
    <TaxCatchAll xmlns="4e590c43-f40d-41a2-a9ac-ff53ebe7c334" xsi:nil="true"/>
  </documentManagement>
</p:properties>
</file>

<file path=customXml/itemProps1.xml><?xml version="1.0" encoding="utf-8"?>
<ds:datastoreItem xmlns:ds="http://schemas.openxmlformats.org/officeDocument/2006/customXml" ds:itemID="{CED0F657-F8B0-48A9-AD90-3AC76A3CB960}">
  <ds:schemaRefs>
    <ds:schemaRef ds:uri="http://schemas.microsoft.com/sharepoint/v3/contenttype/forms"/>
  </ds:schemaRefs>
</ds:datastoreItem>
</file>

<file path=customXml/itemProps2.xml><?xml version="1.0" encoding="utf-8"?>
<ds:datastoreItem xmlns:ds="http://schemas.openxmlformats.org/officeDocument/2006/customXml" ds:itemID="{107FCB96-CFDF-4828-A44C-B538AE8E11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0978c-9667-47dd-a61c-cb8d15eb73a7"/>
    <ds:schemaRef ds:uri="4e590c43-f40d-41a2-a9ac-ff53ebe7c3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F78090-8D6D-4A93-8B95-541364D93972}">
  <ds:schemaRefs>
    <ds:schemaRef ds:uri="http://purl.org/dc/terms/"/>
    <ds:schemaRef ds:uri="http://purl.org/dc/dcmitype/"/>
    <ds:schemaRef ds:uri="0560978c-9667-47dd-a61c-cb8d15eb73a7"/>
    <ds:schemaRef ds:uri="http://purl.org/dc/elements/1.1/"/>
    <ds:schemaRef ds:uri="http://schemas.microsoft.com/office/2006/documentManagement/types"/>
    <ds:schemaRef ds:uri="4e590c43-f40d-41a2-a9ac-ff53ebe7c334"/>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7460</TotalTime>
  <Words>3834</Words>
  <Application>Microsoft Office PowerPoint</Application>
  <PresentationFormat>Widescreen</PresentationFormat>
  <Paragraphs>352</Paragraphs>
  <Slides>34</Slides>
  <Notes>29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34</vt:i4>
      </vt:variant>
    </vt:vector>
  </HeadingPairs>
  <TitlesOfParts>
    <vt:vector size="42" baseType="lpstr">
      <vt:lpstr>Arial</vt:lpstr>
      <vt:lpstr>Calibri</vt:lpstr>
      <vt:lpstr>Calibri Light</vt:lpstr>
      <vt:lpstr>Leelawadee UI Semilight</vt:lpstr>
      <vt:lpstr>Theme1</vt:lpstr>
      <vt:lpstr>1_Office Theme</vt:lpstr>
      <vt:lpstr>2_Office Theme</vt:lpstr>
      <vt:lpstr>Office Theme</vt:lpstr>
      <vt:lpstr>PowerPoint Presentation</vt:lpstr>
      <vt:lpstr>GLOBAL GRANT FUNDING BY AREA OF FOCUS (RY14-22)</vt:lpstr>
      <vt:lpstr>AREA OF FOCUS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 OF FOCUS GUIDELINES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 Keita</dc:creator>
  <cp:lastModifiedBy>Rotary Centra</cp:lastModifiedBy>
  <cp:revision>53</cp:revision>
  <dcterms:created xsi:type="dcterms:W3CDTF">2021-03-03T20:13:40Z</dcterms:created>
  <dcterms:modified xsi:type="dcterms:W3CDTF">2023-02-08T02:34:15Z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0x010100B418A1A56E549345B00FE3957DC0DD57</vt:lpwstr>
  </property>
</Properties>
</file>