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  <p:sldId id="266" r:id="rId9"/>
    <p:sldId id="267" r:id="rId10"/>
    <p:sldId id="304" r:id="rId11"/>
    <p:sldId id="305" r:id="rId12"/>
    <p:sldId id="306" r:id="rId13"/>
    <p:sldId id="307" r:id="rId14"/>
    <p:sldId id="308" r:id="rId15"/>
    <p:sldId id="274" r:id="rId16"/>
    <p:sldId id="310" r:id="rId17"/>
    <p:sldId id="312" r:id="rId18"/>
    <p:sldId id="311" r:id="rId19"/>
    <p:sldId id="313" r:id="rId20"/>
    <p:sldId id="309" r:id="rId21"/>
    <p:sldId id="275" r:id="rId22"/>
    <p:sldId id="314" r:id="rId23"/>
    <p:sldId id="315" r:id="rId24"/>
    <p:sldId id="316" r:id="rId25"/>
    <p:sldId id="317" r:id="rId26"/>
    <p:sldId id="285" r:id="rId27"/>
    <p:sldId id="318" r:id="rId28"/>
    <p:sldId id="320" r:id="rId29"/>
    <p:sldId id="338" r:id="rId30"/>
    <p:sldId id="321" r:id="rId31"/>
    <p:sldId id="339" r:id="rId32"/>
    <p:sldId id="340" r:id="rId33"/>
    <p:sldId id="341" r:id="rId34"/>
    <p:sldId id="326" r:id="rId35"/>
    <p:sldId id="327" r:id="rId36"/>
    <p:sldId id="342" r:id="rId37"/>
    <p:sldId id="343" r:id="rId38"/>
    <p:sldId id="344" r:id="rId39"/>
    <p:sldId id="331" r:id="rId40"/>
    <p:sldId id="332" r:id="rId41"/>
    <p:sldId id="345" r:id="rId42"/>
    <p:sldId id="346" r:id="rId43"/>
    <p:sldId id="347" r:id="rId44"/>
    <p:sldId id="260" r:id="rId45"/>
    <p:sldId id="263" r:id="rId46"/>
    <p:sldId id="302" r:id="rId47"/>
    <p:sldId id="303" r:id="rId48"/>
    <p:sldId id="261" r:id="rId49"/>
  </p:sldIdLst>
  <p:sldSz cx="12319000" cy="8621713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3" userDrawn="1">
          <p15:clr>
            <a:srgbClr val="A4A3A4"/>
          </p15:clr>
        </p15:guide>
        <p15:guide id="2" pos="3880" userDrawn="1">
          <p15:clr>
            <a:srgbClr val="A4A3A4"/>
          </p15:clr>
        </p15:guide>
        <p15:guide id="4" pos="7608" userDrawn="1">
          <p15:clr>
            <a:srgbClr val="A4A3A4"/>
          </p15:clr>
        </p15:guide>
        <p15:guide id="5" pos="297" userDrawn="1">
          <p15:clr>
            <a:srgbClr val="A4A3A4"/>
          </p15:clr>
        </p15:guide>
        <p15:guide id="6" orient="horz" pos="19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81B"/>
    <a:srgbClr val="929292"/>
    <a:srgbClr val="005DAA"/>
    <a:srgbClr val="0068C7"/>
    <a:srgbClr val="FFFFFF"/>
    <a:srgbClr val="D91B5C"/>
    <a:srgbClr val="8721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314" y="96"/>
      </p:cViewPr>
      <p:guideLst>
        <p:guide orient="horz" pos="2693"/>
        <p:guide pos="3880"/>
        <p:guide pos="7608"/>
        <p:guide pos="297"/>
        <p:guide orient="horz" pos="19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2066"/>
    </p:cViewPr>
  </p:sorterViewPr>
  <p:notesViewPr>
    <p:cSldViewPr snapToGrid="0" showGuides="1">
      <p:cViewPr varScale="1">
        <p:scale>
          <a:sx n="35" d="100"/>
          <a:sy n="35" d="100"/>
        </p:scale>
        <p:origin x="268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2588BC-B44F-46AC-9957-602E855EE2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150A6-0DA2-4467-9F6E-59ECCCD829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F62C708B-19D0-466A-9DAC-C294B9ECEA22}" type="datetimeFigureOut">
              <a:rPr lang="th-TH" smtClean="0"/>
              <a:t>02/09/63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9AEE02-CC4D-4B0B-8326-DC530C0E54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62A4AE-505B-4034-BC06-A6D6227343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5285023C-216C-400A-A4BB-00BA9A98BB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7096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EB70F-8AFC-489D-8637-93B09C82F4A1}" type="datetimeFigureOut">
              <a:rPr lang="th-TH" smtClean="0"/>
              <a:t>02/09/63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1252538"/>
            <a:ext cx="48323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37DD3-B3DA-40A1-B0C2-16204932D25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8098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26CA4-EADB-4309-A64C-D480938CE4A3}" type="slidenum">
              <a:rPr lang="th-TH" smtClean="0"/>
              <a:t>35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5751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26CA4-EADB-4309-A64C-D480938CE4A3}" type="slidenum">
              <a:rPr lang="th-TH" smtClean="0"/>
              <a:t>36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556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26CA4-EADB-4309-A64C-D480938CE4A3}" type="slidenum">
              <a:rPr lang="th-TH" smtClean="0"/>
              <a:t>37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075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26CA4-EADB-4309-A64C-D480938CE4A3}" type="slidenum">
              <a:rPr lang="th-TH" smtClean="0"/>
              <a:t>38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1479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26CA4-EADB-4309-A64C-D480938CE4A3}" type="slidenum">
              <a:rPr lang="th-TH" smtClean="0"/>
              <a:t>40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7008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26CA4-EADB-4309-A64C-D480938CE4A3}" type="slidenum">
              <a:rPr lang="th-TH" smtClean="0"/>
              <a:t>41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4434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26CA4-EADB-4309-A64C-D480938CE4A3}" type="slidenum">
              <a:rPr lang="th-TH" smtClean="0"/>
              <a:t>42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9030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26CA4-EADB-4309-A64C-D480938CE4A3}" type="slidenum">
              <a:rPr lang="th-TH" smtClean="0"/>
              <a:t>43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480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3925" y="1411008"/>
            <a:ext cx="10471150" cy="3001633"/>
          </a:xfrm>
        </p:spPr>
        <p:txBody>
          <a:bodyPr anchor="b"/>
          <a:lstStyle>
            <a:lvl1pPr algn="ctr">
              <a:defRPr sz="754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875" y="4528396"/>
            <a:ext cx="9239250" cy="2081584"/>
          </a:xfrm>
        </p:spPr>
        <p:txBody>
          <a:bodyPr/>
          <a:lstStyle>
            <a:lvl1pPr marL="0" indent="0" algn="ctr">
              <a:buNone/>
              <a:defRPr sz="3017"/>
            </a:lvl1pPr>
            <a:lvl2pPr marL="574792" indent="0" algn="ctr">
              <a:buNone/>
              <a:defRPr sz="2514"/>
            </a:lvl2pPr>
            <a:lvl3pPr marL="1149584" indent="0" algn="ctr">
              <a:buNone/>
              <a:defRPr sz="2263"/>
            </a:lvl3pPr>
            <a:lvl4pPr marL="1724376" indent="0" algn="ctr">
              <a:buNone/>
              <a:defRPr sz="2012"/>
            </a:lvl4pPr>
            <a:lvl5pPr marL="2299167" indent="0" algn="ctr">
              <a:buNone/>
              <a:defRPr sz="2012"/>
            </a:lvl5pPr>
            <a:lvl6pPr marL="2873959" indent="0" algn="ctr">
              <a:buNone/>
              <a:defRPr sz="2012"/>
            </a:lvl6pPr>
            <a:lvl7pPr marL="3448751" indent="0" algn="ctr">
              <a:buNone/>
              <a:defRPr sz="2012"/>
            </a:lvl7pPr>
            <a:lvl8pPr marL="4023543" indent="0" algn="ctr">
              <a:buNone/>
              <a:defRPr sz="2012"/>
            </a:lvl8pPr>
            <a:lvl9pPr marL="4598335" indent="0" algn="ctr">
              <a:buNone/>
              <a:defRPr sz="201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CB38-86AF-4E9C-8FCB-76E1B2FF2DE7}" type="datetimeFigureOut">
              <a:rPr lang="th-TH" smtClean="0"/>
              <a:t>02/09/63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04DC-0169-4B62-90CB-ADC5A551E9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311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CB38-86AF-4E9C-8FCB-76E1B2FF2DE7}" type="datetimeFigureOut">
              <a:rPr lang="th-TH" smtClean="0"/>
              <a:t>02/09/63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04DC-0169-4B62-90CB-ADC5A551E9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81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785" y="459027"/>
            <a:ext cx="2656284" cy="73065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6932" y="459027"/>
            <a:ext cx="7814866" cy="73065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CB38-86AF-4E9C-8FCB-76E1B2FF2DE7}" type="datetimeFigureOut">
              <a:rPr lang="th-TH" smtClean="0"/>
              <a:t>02/09/63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04DC-0169-4B62-90CB-ADC5A551E9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850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E2BF5A-CEFE-4620-B8B9-E7505A97BC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84" y="7470156"/>
            <a:ext cx="2160000" cy="81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9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CB38-86AF-4E9C-8FCB-76E1B2FF2DE7}" type="datetimeFigureOut">
              <a:rPr lang="th-TH" smtClean="0"/>
              <a:t>02/09/63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04DC-0169-4B62-90CB-ADC5A551E9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848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516" y="2149444"/>
            <a:ext cx="10625138" cy="3586392"/>
          </a:xfrm>
        </p:spPr>
        <p:txBody>
          <a:bodyPr anchor="b"/>
          <a:lstStyle>
            <a:lvl1pPr>
              <a:defRPr sz="754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516" y="5769765"/>
            <a:ext cx="10625138" cy="1885999"/>
          </a:xfrm>
        </p:spPr>
        <p:txBody>
          <a:bodyPr/>
          <a:lstStyle>
            <a:lvl1pPr marL="0" indent="0">
              <a:buNone/>
              <a:defRPr sz="3017">
                <a:solidFill>
                  <a:schemeClr val="tx1"/>
                </a:solidFill>
              </a:defRPr>
            </a:lvl1pPr>
            <a:lvl2pPr marL="574792" indent="0">
              <a:buNone/>
              <a:defRPr sz="2514">
                <a:solidFill>
                  <a:schemeClr val="tx1">
                    <a:tint val="75000"/>
                  </a:schemeClr>
                </a:solidFill>
              </a:defRPr>
            </a:lvl2pPr>
            <a:lvl3pPr marL="1149584" indent="0">
              <a:buNone/>
              <a:defRPr sz="2263">
                <a:solidFill>
                  <a:schemeClr val="tx1">
                    <a:tint val="75000"/>
                  </a:schemeClr>
                </a:solidFill>
              </a:defRPr>
            </a:lvl3pPr>
            <a:lvl4pPr marL="1724376" indent="0">
              <a:buNone/>
              <a:defRPr sz="2012">
                <a:solidFill>
                  <a:schemeClr val="tx1">
                    <a:tint val="75000"/>
                  </a:schemeClr>
                </a:solidFill>
              </a:defRPr>
            </a:lvl4pPr>
            <a:lvl5pPr marL="2299167" indent="0">
              <a:buNone/>
              <a:defRPr sz="2012">
                <a:solidFill>
                  <a:schemeClr val="tx1">
                    <a:tint val="75000"/>
                  </a:schemeClr>
                </a:solidFill>
              </a:defRPr>
            </a:lvl5pPr>
            <a:lvl6pPr marL="2873959" indent="0">
              <a:buNone/>
              <a:defRPr sz="2012">
                <a:solidFill>
                  <a:schemeClr val="tx1">
                    <a:tint val="75000"/>
                  </a:schemeClr>
                </a:solidFill>
              </a:defRPr>
            </a:lvl6pPr>
            <a:lvl7pPr marL="3448751" indent="0">
              <a:buNone/>
              <a:defRPr sz="2012">
                <a:solidFill>
                  <a:schemeClr val="tx1">
                    <a:tint val="75000"/>
                  </a:schemeClr>
                </a:solidFill>
              </a:defRPr>
            </a:lvl7pPr>
            <a:lvl8pPr marL="4023543" indent="0">
              <a:buNone/>
              <a:defRPr sz="2012">
                <a:solidFill>
                  <a:schemeClr val="tx1">
                    <a:tint val="75000"/>
                  </a:schemeClr>
                </a:solidFill>
              </a:defRPr>
            </a:lvl8pPr>
            <a:lvl9pPr marL="4598335" indent="0">
              <a:buNone/>
              <a:defRPr sz="20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CB38-86AF-4E9C-8FCB-76E1B2FF2DE7}" type="datetimeFigureOut">
              <a:rPr lang="th-TH" smtClean="0"/>
              <a:t>02/09/63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04DC-0169-4B62-90CB-ADC5A551E9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433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931" y="2295132"/>
            <a:ext cx="5235575" cy="5470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6494" y="2295132"/>
            <a:ext cx="5235575" cy="5470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CB38-86AF-4E9C-8FCB-76E1B2FF2DE7}" type="datetimeFigureOut">
              <a:rPr lang="th-TH" smtClean="0"/>
              <a:t>02/09/63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04DC-0169-4B62-90CB-ADC5A551E9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0653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536" y="459028"/>
            <a:ext cx="10625138" cy="16664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537" y="2113518"/>
            <a:ext cx="5211514" cy="1035802"/>
          </a:xfrm>
        </p:spPr>
        <p:txBody>
          <a:bodyPr anchor="b"/>
          <a:lstStyle>
            <a:lvl1pPr marL="0" indent="0">
              <a:buNone/>
              <a:defRPr sz="3017" b="1"/>
            </a:lvl1pPr>
            <a:lvl2pPr marL="574792" indent="0">
              <a:buNone/>
              <a:defRPr sz="2514" b="1"/>
            </a:lvl2pPr>
            <a:lvl3pPr marL="1149584" indent="0">
              <a:buNone/>
              <a:defRPr sz="2263" b="1"/>
            </a:lvl3pPr>
            <a:lvl4pPr marL="1724376" indent="0">
              <a:buNone/>
              <a:defRPr sz="2012" b="1"/>
            </a:lvl4pPr>
            <a:lvl5pPr marL="2299167" indent="0">
              <a:buNone/>
              <a:defRPr sz="2012" b="1"/>
            </a:lvl5pPr>
            <a:lvl6pPr marL="2873959" indent="0">
              <a:buNone/>
              <a:defRPr sz="2012" b="1"/>
            </a:lvl6pPr>
            <a:lvl7pPr marL="3448751" indent="0">
              <a:buNone/>
              <a:defRPr sz="2012" b="1"/>
            </a:lvl7pPr>
            <a:lvl8pPr marL="4023543" indent="0">
              <a:buNone/>
              <a:defRPr sz="2012" b="1"/>
            </a:lvl8pPr>
            <a:lvl9pPr marL="4598335" indent="0">
              <a:buNone/>
              <a:defRPr sz="20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8537" y="3149320"/>
            <a:ext cx="5211514" cy="4632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6494" y="2113518"/>
            <a:ext cx="5237180" cy="1035802"/>
          </a:xfrm>
        </p:spPr>
        <p:txBody>
          <a:bodyPr anchor="b"/>
          <a:lstStyle>
            <a:lvl1pPr marL="0" indent="0">
              <a:buNone/>
              <a:defRPr sz="3017" b="1"/>
            </a:lvl1pPr>
            <a:lvl2pPr marL="574792" indent="0">
              <a:buNone/>
              <a:defRPr sz="2514" b="1"/>
            </a:lvl2pPr>
            <a:lvl3pPr marL="1149584" indent="0">
              <a:buNone/>
              <a:defRPr sz="2263" b="1"/>
            </a:lvl3pPr>
            <a:lvl4pPr marL="1724376" indent="0">
              <a:buNone/>
              <a:defRPr sz="2012" b="1"/>
            </a:lvl4pPr>
            <a:lvl5pPr marL="2299167" indent="0">
              <a:buNone/>
              <a:defRPr sz="2012" b="1"/>
            </a:lvl5pPr>
            <a:lvl6pPr marL="2873959" indent="0">
              <a:buNone/>
              <a:defRPr sz="2012" b="1"/>
            </a:lvl6pPr>
            <a:lvl7pPr marL="3448751" indent="0">
              <a:buNone/>
              <a:defRPr sz="2012" b="1"/>
            </a:lvl7pPr>
            <a:lvl8pPr marL="4023543" indent="0">
              <a:buNone/>
              <a:defRPr sz="2012" b="1"/>
            </a:lvl8pPr>
            <a:lvl9pPr marL="4598335" indent="0">
              <a:buNone/>
              <a:defRPr sz="20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6494" y="3149320"/>
            <a:ext cx="5237180" cy="4632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CB38-86AF-4E9C-8FCB-76E1B2FF2DE7}" type="datetimeFigureOut">
              <a:rPr lang="th-TH" smtClean="0"/>
              <a:t>02/09/63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04DC-0169-4B62-90CB-ADC5A551E9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0178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CB38-86AF-4E9C-8FCB-76E1B2FF2DE7}" type="datetimeFigureOut">
              <a:rPr lang="th-TH" smtClean="0"/>
              <a:t>02/09/63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04DC-0169-4B62-90CB-ADC5A551E9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717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CB38-86AF-4E9C-8FCB-76E1B2FF2DE7}" type="datetimeFigureOut">
              <a:rPr lang="th-TH" smtClean="0"/>
              <a:t>02/09/63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04DC-0169-4B62-90CB-ADC5A551E9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0705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536" y="574781"/>
            <a:ext cx="3973198" cy="2011733"/>
          </a:xfrm>
        </p:spPr>
        <p:txBody>
          <a:bodyPr anchor="b"/>
          <a:lstStyle>
            <a:lvl1pPr>
              <a:defRPr sz="402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7179" y="1241369"/>
            <a:ext cx="6236494" cy="6127004"/>
          </a:xfrm>
        </p:spPr>
        <p:txBody>
          <a:bodyPr/>
          <a:lstStyle>
            <a:lvl1pPr>
              <a:defRPr sz="4023"/>
            </a:lvl1pPr>
            <a:lvl2pPr>
              <a:defRPr sz="3520"/>
            </a:lvl2pPr>
            <a:lvl3pPr>
              <a:defRPr sz="3017"/>
            </a:lvl3pPr>
            <a:lvl4pPr>
              <a:defRPr sz="2514"/>
            </a:lvl4pPr>
            <a:lvl5pPr>
              <a:defRPr sz="2514"/>
            </a:lvl5pPr>
            <a:lvl6pPr>
              <a:defRPr sz="2514"/>
            </a:lvl6pPr>
            <a:lvl7pPr>
              <a:defRPr sz="2514"/>
            </a:lvl7pPr>
            <a:lvl8pPr>
              <a:defRPr sz="2514"/>
            </a:lvl8pPr>
            <a:lvl9pPr>
              <a:defRPr sz="25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8536" y="2586514"/>
            <a:ext cx="3973198" cy="4791837"/>
          </a:xfrm>
        </p:spPr>
        <p:txBody>
          <a:bodyPr/>
          <a:lstStyle>
            <a:lvl1pPr marL="0" indent="0">
              <a:buNone/>
              <a:defRPr sz="2012"/>
            </a:lvl1pPr>
            <a:lvl2pPr marL="574792" indent="0">
              <a:buNone/>
              <a:defRPr sz="1760"/>
            </a:lvl2pPr>
            <a:lvl3pPr marL="1149584" indent="0">
              <a:buNone/>
              <a:defRPr sz="1509"/>
            </a:lvl3pPr>
            <a:lvl4pPr marL="1724376" indent="0">
              <a:buNone/>
              <a:defRPr sz="1257"/>
            </a:lvl4pPr>
            <a:lvl5pPr marL="2299167" indent="0">
              <a:buNone/>
              <a:defRPr sz="1257"/>
            </a:lvl5pPr>
            <a:lvl6pPr marL="2873959" indent="0">
              <a:buNone/>
              <a:defRPr sz="1257"/>
            </a:lvl6pPr>
            <a:lvl7pPr marL="3448751" indent="0">
              <a:buNone/>
              <a:defRPr sz="1257"/>
            </a:lvl7pPr>
            <a:lvl8pPr marL="4023543" indent="0">
              <a:buNone/>
              <a:defRPr sz="1257"/>
            </a:lvl8pPr>
            <a:lvl9pPr marL="4598335" indent="0">
              <a:buNone/>
              <a:defRPr sz="125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CB38-86AF-4E9C-8FCB-76E1B2FF2DE7}" type="datetimeFigureOut">
              <a:rPr lang="th-TH" smtClean="0"/>
              <a:t>02/09/63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04DC-0169-4B62-90CB-ADC5A551E9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1937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536" y="574781"/>
            <a:ext cx="3973198" cy="2011733"/>
          </a:xfrm>
        </p:spPr>
        <p:txBody>
          <a:bodyPr anchor="b"/>
          <a:lstStyle>
            <a:lvl1pPr>
              <a:defRPr sz="402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37179" y="1241369"/>
            <a:ext cx="6236494" cy="6127004"/>
          </a:xfrm>
        </p:spPr>
        <p:txBody>
          <a:bodyPr anchor="t"/>
          <a:lstStyle>
            <a:lvl1pPr marL="0" indent="0">
              <a:buNone/>
              <a:defRPr sz="4023"/>
            </a:lvl1pPr>
            <a:lvl2pPr marL="574792" indent="0">
              <a:buNone/>
              <a:defRPr sz="3520"/>
            </a:lvl2pPr>
            <a:lvl3pPr marL="1149584" indent="0">
              <a:buNone/>
              <a:defRPr sz="3017"/>
            </a:lvl3pPr>
            <a:lvl4pPr marL="1724376" indent="0">
              <a:buNone/>
              <a:defRPr sz="2514"/>
            </a:lvl4pPr>
            <a:lvl5pPr marL="2299167" indent="0">
              <a:buNone/>
              <a:defRPr sz="2514"/>
            </a:lvl5pPr>
            <a:lvl6pPr marL="2873959" indent="0">
              <a:buNone/>
              <a:defRPr sz="2514"/>
            </a:lvl6pPr>
            <a:lvl7pPr marL="3448751" indent="0">
              <a:buNone/>
              <a:defRPr sz="2514"/>
            </a:lvl7pPr>
            <a:lvl8pPr marL="4023543" indent="0">
              <a:buNone/>
              <a:defRPr sz="2514"/>
            </a:lvl8pPr>
            <a:lvl9pPr marL="4598335" indent="0">
              <a:buNone/>
              <a:defRPr sz="251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8536" y="2586514"/>
            <a:ext cx="3973198" cy="4791837"/>
          </a:xfrm>
        </p:spPr>
        <p:txBody>
          <a:bodyPr/>
          <a:lstStyle>
            <a:lvl1pPr marL="0" indent="0">
              <a:buNone/>
              <a:defRPr sz="2012"/>
            </a:lvl1pPr>
            <a:lvl2pPr marL="574792" indent="0">
              <a:buNone/>
              <a:defRPr sz="1760"/>
            </a:lvl2pPr>
            <a:lvl3pPr marL="1149584" indent="0">
              <a:buNone/>
              <a:defRPr sz="1509"/>
            </a:lvl3pPr>
            <a:lvl4pPr marL="1724376" indent="0">
              <a:buNone/>
              <a:defRPr sz="1257"/>
            </a:lvl4pPr>
            <a:lvl5pPr marL="2299167" indent="0">
              <a:buNone/>
              <a:defRPr sz="1257"/>
            </a:lvl5pPr>
            <a:lvl6pPr marL="2873959" indent="0">
              <a:buNone/>
              <a:defRPr sz="1257"/>
            </a:lvl6pPr>
            <a:lvl7pPr marL="3448751" indent="0">
              <a:buNone/>
              <a:defRPr sz="1257"/>
            </a:lvl7pPr>
            <a:lvl8pPr marL="4023543" indent="0">
              <a:buNone/>
              <a:defRPr sz="1257"/>
            </a:lvl8pPr>
            <a:lvl9pPr marL="4598335" indent="0">
              <a:buNone/>
              <a:defRPr sz="125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CB38-86AF-4E9C-8FCB-76E1B2FF2DE7}" type="datetimeFigureOut">
              <a:rPr lang="th-TH" smtClean="0"/>
              <a:t>02/09/63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04DC-0169-4B62-90CB-ADC5A551E9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7796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6931" y="459028"/>
            <a:ext cx="10625138" cy="1666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6931" y="2295132"/>
            <a:ext cx="10625138" cy="5470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6931" y="7991053"/>
            <a:ext cx="2771775" cy="459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4CB38-86AF-4E9C-8FCB-76E1B2FF2DE7}" type="datetimeFigureOut">
              <a:rPr lang="th-TH" smtClean="0"/>
              <a:t>02/09/63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80669" y="7991053"/>
            <a:ext cx="4157663" cy="459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0294" y="7991053"/>
            <a:ext cx="2771775" cy="459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C04DC-0169-4B62-90CB-ADC5A551E9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169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1149584" rtl="0" eaLnBrk="1" latinLnBrk="0" hangingPunct="1">
        <a:lnSpc>
          <a:spcPct val="90000"/>
        </a:lnSpc>
        <a:spcBef>
          <a:spcPct val="0"/>
        </a:spcBef>
        <a:buNone/>
        <a:defRPr sz="55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7396" indent="-287396" algn="l" defTabSz="1149584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1pPr>
      <a:lvl2pPr marL="862188" indent="-287396" algn="l" defTabSz="1149584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3017" kern="1200">
          <a:solidFill>
            <a:schemeClr val="tx1"/>
          </a:solidFill>
          <a:latin typeface="+mn-lt"/>
          <a:ea typeface="+mn-ea"/>
          <a:cs typeface="+mn-cs"/>
        </a:defRPr>
      </a:lvl2pPr>
      <a:lvl3pPr marL="1436980" indent="-287396" algn="l" defTabSz="1149584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514" kern="1200">
          <a:solidFill>
            <a:schemeClr val="tx1"/>
          </a:solidFill>
          <a:latin typeface="+mn-lt"/>
          <a:ea typeface="+mn-ea"/>
          <a:cs typeface="+mn-cs"/>
        </a:defRPr>
      </a:lvl3pPr>
      <a:lvl4pPr marL="2011771" indent="-287396" algn="l" defTabSz="1149584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586563" indent="-287396" algn="l" defTabSz="1149584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3161355" indent="-287396" algn="l" defTabSz="1149584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736147" indent="-287396" algn="l" defTabSz="1149584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310939" indent="-287396" algn="l" defTabSz="1149584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885731" indent="-287396" algn="l" defTabSz="1149584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9584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1pPr>
      <a:lvl2pPr marL="574792" algn="l" defTabSz="1149584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149584" algn="l" defTabSz="1149584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724376" algn="l" defTabSz="1149584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299167" algn="l" defTabSz="1149584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2873959" algn="l" defTabSz="1149584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448751" algn="l" defTabSz="1149584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023543" algn="l" defTabSz="1149584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598335" algn="l" defTabSz="1149584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18294A-5E40-4D80-A959-69F4DF83C117}"/>
              </a:ext>
            </a:extLst>
          </p:cNvPr>
          <p:cNvSpPr/>
          <p:nvPr/>
        </p:nvSpPr>
        <p:spPr>
          <a:xfrm>
            <a:off x="-20800" y="1"/>
            <a:ext cx="12339800" cy="8621712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68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909C9B-F703-4135-92F4-8299F8CA1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803" y="238738"/>
            <a:ext cx="4219500" cy="4219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F8A81F-040B-49D3-B2F5-CEE82E5EE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9" y="7459044"/>
            <a:ext cx="2160000" cy="8120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EAD990-6D33-4838-B66B-8DD02DC277D3}"/>
              </a:ext>
            </a:extLst>
          </p:cNvPr>
          <p:cNvSpPr txBox="1"/>
          <p:nvPr/>
        </p:nvSpPr>
        <p:spPr>
          <a:xfrm>
            <a:off x="499240" y="2668960"/>
            <a:ext cx="5660261" cy="3285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sz="7500" b="1" dirty="0" err="1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การทำ</a:t>
            </a:r>
            <a:r>
              <a:rPr lang="th-TH" sz="7500" b="1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ให้</a:t>
            </a:r>
          </a:p>
          <a:p>
            <a:pPr>
              <a:lnSpc>
                <a:spcPct val="80000"/>
              </a:lnSpc>
            </a:pPr>
            <a:r>
              <a:rPr lang="th-TH" sz="7500" b="1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สมาชิก</a:t>
            </a:r>
          </a:p>
          <a:p>
            <a:pPr>
              <a:lnSpc>
                <a:spcPct val="80000"/>
              </a:lnSpc>
            </a:pPr>
            <a:r>
              <a:rPr lang="th-TH" sz="7500" b="1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มีส่วนร่วม</a:t>
            </a:r>
          </a:p>
          <a:p>
            <a:pPr>
              <a:lnSpc>
                <a:spcPct val="80000"/>
              </a:lnSpc>
            </a:pPr>
            <a:r>
              <a:rPr lang="en-US" sz="32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(Engaging Your Members)</a:t>
            </a:r>
            <a:endParaRPr lang="th-TH" sz="3233" dirty="0">
              <a:solidFill>
                <a:schemeClr val="bg1"/>
              </a:solidFill>
              <a:latin typeface="Arial" panose="020B0604020202020204" pitchFamily="34" charset="0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3685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7F732F-EC2F-4A75-AE2A-6036074354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6" r="44132" b="28429"/>
          <a:stretch/>
        </p:blipFill>
        <p:spPr>
          <a:xfrm>
            <a:off x="10693" y="1238307"/>
            <a:ext cx="6870487" cy="492941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871C0FB-7E5D-4DD5-8A47-F0F3617920F3}"/>
              </a:ext>
            </a:extLst>
          </p:cNvPr>
          <p:cNvGrpSpPr/>
          <p:nvPr/>
        </p:nvGrpSpPr>
        <p:grpSpPr>
          <a:xfrm>
            <a:off x="11055110" y="124640"/>
            <a:ext cx="1022216" cy="970000"/>
            <a:chOff x="4114799" y="3122579"/>
            <a:chExt cx="758758" cy="720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BC87F5C-9872-4B9F-8996-0EC46B1237B7}"/>
                </a:ext>
              </a:extLst>
            </p:cNvPr>
            <p:cNvSpPr/>
            <p:nvPr/>
          </p:nvSpPr>
          <p:spPr>
            <a:xfrm>
              <a:off x="4134255" y="3122579"/>
              <a:ext cx="720000" cy="720000"/>
            </a:xfrm>
            <a:prstGeom prst="ellipse">
              <a:avLst/>
            </a:prstGeom>
            <a:solidFill>
              <a:srgbClr val="D91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268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216446-9D73-4815-A726-23E4A989C6A7}"/>
                </a:ext>
              </a:extLst>
            </p:cNvPr>
            <p:cNvSpPr txBox="1"/>
            <p:nvPr/>
          </p:nvSpPr>
          <p:spPr>
            <a:xfrm>
              <a:off x="4114799" y="3202574"/>
              <a:ext cx="758758" cy="62253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4850" dirty="0">
                  <a:solidFill>
                    <a:schemeClr val="bg1"/>
                  </a:solidFill>
                  <a:latin typeface="Sentinel Bold" pitchFamily="2" charset="0"/>
                </a:rPr>
                <a:t>c1</a:t>
              </a:r>
              <a:endParaRPr lang="th-TH" sz="4850" dirty="0">
                <a:solidFill>
                  <a:schemeClr val="bg1"/>
                </a:solidFill>
                <a:latin typeface="Sentinel Bold" pitchFamily="2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E1C0B795-2F4B-46CB-8493-258F0BFA7116}"/>
              </a:ext>
            </a:extLst>
          </p:cNvPr>
          <p:cNvSpPr/>
          <p:nvPr/>
        </p:nvSpPr>
        <p:spPr>
          <a:xfrm>
            <a:off x="-10693" y="0"/>
            <a:ext cx="12319000" cy="1272988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8E14AB-FC84-49CF-BD1B-625BBF0B4B29}"/>
              </a:ext>
            </a:extLst>
          </p:cNvPr>
          <p:cNvSpPr txBox="1"/>
          <p:nvPr/>
        </p:nvSpPr>
        <p:spPr>
          <a:xfrm>
            <a:off x="469092" y="244560"/>
            <a:ext cx="8784978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สมาชิกใหม่ – น้อยกว่า </a:t>
            </a:r>
            <a:r>
              <a:rPr lang="en-US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</a:t>
            </a:r>
            <a:r>
              <a:rPr lang="th-TH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ปี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807946-B052-44F0-89C1-BDCE600C65E5}"/>
              </a:ext>
            </a:extLst>
          </p:cNvPr>
          <p:cNvSpPr txBox="1"/>
          <p:nvPr/>
        </p:nvSpPr>
        <p:spPr>
          <a:xfrm>
            <a:off x="6952897" y="1315932"/>
            <a:ext cx="5196520" cy="498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Aft>
                <a:spcPts val="1200"/>
              </a:spcAft>
            </a:pP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ท่านและผู้นำสโมสรของท่าน พิจารณาประวัติการสิ้นสุดสมาชิกภาพของสโมสร (</a:t>
            </a:r>
            <a:r>
              <a:rPr lang="en-US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Member Termination Profile) 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ที่ </a:t>
            </a:r>
            <a:r>
              <a:rPr lang="en-US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My Rotary 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เพื่อให้เข้าใจว่าเหตุใดจึงสูญเสียผู้ที่เป็นสมาชิกในปีแรก ท่านเรียนรู้ว่าหลายคนออกไปเพราะไม่เป็นไปตามที่คาดหวังหรือไม่รู้สึกเป็นที่ต้อนรับ</a:t>
            </a:r>
            <a:endParaRPr lang="en-US" sz="3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95000"/>
              </a:lnSpc>
              <a:spcAft>
                <a:spcPts val="1200"/>
              </a:spcAft>
            </a:pP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ท่านจะให้สมาชิกใหม่มีส่วนร่วมในแบบที่ต่างกันอย่างไร?</a:t>
            </a:r>
            <a:endParaRPr lang="th-TH" sz="3600" b="1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12F9BDF-5879-4B00-A713-EE548FA28877}"/>
              </a:ext>
            </a:extLst>
          </p:cNvPr>
          <p:cNvGrpSpPr/>
          <p:nvPr/>
        </p:nvGrpSpPr>
        <p:grpSpPr>
          <a:xfrm>
            <a:off x="251012" y="6824335"/>
            <a:ext cx="4554070" cy="699820"/>
            <a:chOff x="251012" y="6824335"/>
            <a:chExt cx="4554070" cy="6998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372A91-40EA-408C-9CBD-03885E754CE3}"/>
                </a:ext>
              </a:extLst>
            </p:cNvPr>
            <p:cNvSpPr/>
            <p:nvPr/>
          </p:nvSpPr>
          <p:spPr>
            <a:xfrm>
              <a:off x="251012" y="6824335"/>
              <a:ext cx="4554070" cy="616215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529F81-6826-4BF1-AFD8-26D01D3EEBA2}"/>
                </a:ext>
              </a:extLst>
            </p:cNvPr>
            <p:cNvSpPr txBox="1"/>
            <p:nvPr/>
          </p:nvSpPr>
          <p:spPr>
            <a:xfrm>
              <a:off x="266700" y="6862435"/>
              <a:ext cx="4522694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การจัดการกับความคาดหวัง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25A811-312C-413F-8740-05B616F6CBBB}"/>
              </a:ext>
            </a:extLst>
          </p:cNvPr>
          <p:cNvGrpSpPr/>
          <p:nvPr/>
        </p:nvGrpSpPr>
        <p:grpSpPr>
          <a:xfrm>
            <a:off x="4935519" y="6824335"/>
            <a:ext cx="4554070" cy="699820"/>
            <a:chOff x="4912659" y="6824335"/>
            <a:chExt cx="4554070" cy="6998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89CFBB6-E98C-4126-AEF1-49E768504B33}"/>
                </a:ext>
              </a:extLst>
            </p:cNvPr>
            <p:cNvSpPr/>
            <p:nvPr/>
          </p:nvSpPr>
          <p:spPr>
            <a:xfrm>
              <a:off x="4912659" y="6824335"/>
              <a:ext cx="4554070" cy="616215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011293-F24B-4F40-B44A-ADEEBEBDDCB5}"/>
                </a:ext>
              </a:extLst>
            </p:cNvPr>
            <p:cNvSpPr txBox="1"/>
            <p:nvPr/>
          </p:nvSpPr>
          <p:spPr>
            <a:xfrm>
              <a:off x="4991100" y="6862435"/>
              <a:ext cx="4397188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ปรับปรุงสภาวะแวดล้อม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B56D409-060A-4563-A00A-C73D1FF7138F}"/>
              </a:ext>
            </a:extLst>
          </p:cNvPr>
          <p:cNvGrpSpPr/>
          <p:nvPr/>
        </p:nvGrpSpPr>
        <p:grpSpPr>
          <a:xfrm>
            <a:off x="251012" y="7639675"/>
            <a:ext cx="4554070" cy="699820"/>
            <a:chOff x="251012" y="6824335"/>
            <a:chExt cx="4554070" cy="6998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23A29E3-8A85-40CC-8C5C-36A3F4FCAF70}"/>
                </a:ext>
              </a:extLst>
            </p:cNvPr>
            <p:cNvSpPr/>
            <p:nvPr/>
          </p:nvSpPr>
          <p:spPr>
            <a:xfrm>
              <a:off x="251012" y="6824335"/>
              <a:ext cx="4554070" cy="616215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27CA37-312F-461D-A834-5EBDF7D20840}"/>
                </a:ext>
              </a:extLst>
            </p:cNvPr>
            <p:cNvSpPr txBox="1"/>
            <p:nvPr/>
          </p:nvSpPr>
          <p:spPr>
            <a:xfrm>
              <a:off x="335280" y="6862435"/>
              <a:ext cx="4385534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ปรับปรุงการปฐมนิเทศ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0A87AA7-D546-4A68-9DFC-93CE4E56DF41}"/>
              </a:ext>
            </a:extLst>
          </p:cNvPr>
          <p:cNvGrpSpPr/>
          <p:nvPr/>
        </p:nvGrpSpPr>
        <p:grpSpPr>
          <a:xfrm>
            <a:off x="4935519" y="7639675"/>
            <a:ext cx="4554070" cy="699820"/>
            <a:chOff x="4912659" y="6824335"/>
            <a:chExt cx="4554070" cy="69982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67042F3-DF0C-431A-B851-0D39C41AAB8E}"/>
                </a:ext>
              </a:extLst>
            </p:cNvPr>
            <p:cNvSpPr/>
            <p:nvPr/>
          </p:nvSpPr>
          <p:spPr>
            <a:xfrm>
              <a:off x="4912659" y="6824335"/>
              <a:ext cx="4554070" cy="616215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98CD8F-BAAA-44A3-8E30-0F3C7D0A6E85}"/>
                </a:ext>
              </a:extLst>
            </p:cNvPr>
            <p:cNvSpPr txBox="1"/>
            <p:nvPr/>
          </p:nvSpPr>
          <p:spPr>
            <a:xfrm>
              <a:off x="4991100" y="6862435"/>
              <a:ext cx="4397188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มอบหมายพี่เลี้ยง</a:t>
              </a:r>
              <a:endParaRPr lang="th-TH" sz="42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C6171F5-A4BB-4E65-8EF1-58E29D056AD8}"/>
              </a:ext>
            </a:extLst>
          </p:cNvPr>
          <p:cNvSpPr/>
          <p:nvPr/>
        </p:nvSpPr>
        <p:spPr>
          <a:xfrm>
            <a:off x="266700" y="278564"/>
            <a:ext cx="6455216" cy="3448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FA6DF2-BEF4-42C5-92B7-8E9F395E3E0F}"/>
              </a:ext>
            </a:extLst>
          </p:cNvPr>
          <p:cNvSpPr txBox="1"/>
          <p:nvPr/>
        </p:nvSpPr>
        <p:spPr>
          <a:xfrm>
            <a:off x="460485" y="511871"/>
            <a:ext cx="60610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ถูกต้อง!</a:t>
            </a: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สมาชิกที่ลาออกไปเร็วขนาดนี้มักจะเป็นเพราะไม่ได้ประสบการณ์ในสโมสรตามที่เคยคิดเอาไว้ สโมสรของท่านตระหนักว่าต้องสื่อสารเรื่องความคาดหวังทางการเงินและการมีส่วนร่วมแก่สมาชิกที่คาดหวังล่วงหน้า เพื่อให้มีความชัดเจนก่อนที่จะเข้าร่วมในสโมสร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5D3153-45FE-4097-A59E-F5E9627E34CC}"/>
              </a:ext>
            </a:extLst>
          </p:cNvPr>
          <p:cNvSpPr/>
          <p:nvPr/>
        </p:nvSpPr>
        <p:spPr>
          <a:xfrm>
            <a:off x="4874094" y="6720817"/>
            <a:ext cx="4684507" cy="81534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C55C3-4548-4B78-BD85-7E4F42F800E1}"/>
              </a:ext>
            </a:extLst>
          </p:cNvPr>
          <p:cNvSpPr/>
          <p:nvPr/>
        </p:nvSpPr>
        <p:spPr>
          <a:xfrm>
            <a:off x="120770" y="7531700"/>
            <a:ext cx="9437832" cy="81534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6965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7F732F-EC2F-4A75-AE2A-6036074354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6" r="44132" b="28429"/>
          <a:stretch/>
        </p:blipFill>
        <p:spPr>
          <a:xfrm>
            <a:off x="10693" y="1238307"/>
            <a:ext cx="6870487" cy="492941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871C0FB-7E5D-4DD5-8A47-F0F3617920F3}"/>
              </a:ext>
            </a:extLst>
          </p:cNvPr>
          <p:cNvGrpSpPr/>
          <p:nvPr/>
        </p:nvGrpSpPr>
        <p:grpSpPr>
          <a:xfrm>
            <a:off x="11055110" y="124640"/>
            <a:ext cx="1022216" cy="970000"/>
            <a:chOff x="4114799" y="3122579"/>
            <a:chExt cx="758758" cy="720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BC87F5C-9872-4B9F-8996-0EC46B1237B7}"/>
                </a:ext>
              </a:extLst>
            </p:cNvPr>
            <p:cNvSpPr/>
            <p:nvPr/>
          </p:nvSpPr>
          <p:spPr>
            <a:xfrm>
              <a:off x="4134255" y="3122579"/>
              <a:ext cx="720000" cy="720000"/>
            </a:xfrm>
            <a:prstGeom prst="ellipse">
              <a:avLst/>
            </a:prstGeom>
            <a:solidFill>
              <a:srgbClr val="D91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268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216446-9D73-4815-A726-23E4A989C6A7}"/>
                </a:ext>
              </a:extLst>
            </p:cNvPr>
            <p:cNvSpPr txBox="1"/>
            <p:nvPr/>
          </p:nvSpPr>
          <p:spPr>
            <a:xfrm>
              <a:off x="4114799" y="3202574"/>
              <a:ext cx="758758" cy="62253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4850" dirty="0">
                  <a:solidFill>
                    <a:schemeClr val="bg1"/>
                  </a:solidFill>
                  <a:latin typeface="Sentinel Bold" pitchFamily="2" charset="0"/>
                </a:rPr>
                <a:t>c1</a:t>
              </a:r>
              <a:endParaRPr lang="th-TH" sz="4850" dirty="0">
                <a:solidFill>
                  <a:schemeClr val="bg1"/>
                </a:solidFill>
                <a:latin typeface="Sentinel Bold" pitchFamily="2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E1C0B795-2F4B-46CB-8493-258F0BFA7116}"/>
              </a:ext>
            </a:extLst>
          </p:cNvPr>
          <p:cNvSpPr/>
          <p:nvPr/>
        </p:nvSpPr>
        <p:spPr>
          <a:xfrm>
            <a:off x="-10693" y="0"/>
            <a:ext cx="12319000" cy="1272988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8E14AB-FC84-49CF-BD1B-625BBF0B4B29}"/>
              </a:ext>
            </a:extLst>
          </p:cNvPr>
          <p:cNvSpPr txBox="1"/>
          <p:nvPr/>
        </p:nvSpPr>
        <p:spPr>
          <a:xfrm>
            <a:off x="469092" y="244560"/>
            <a:ext cx="8784978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สมาชิกใหม่ – น้อยกว่า </a:t>
            </a:r>
            <a:r>
              <a:rPr lang="en-US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</a:t>
            </a:r>
            <a:r>
              <a:rPr lang="th-TH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ปี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807946-B052-44F0-89C1-BDCE600C65E5}"/>
              </a:ext>
            </a:extLst>
          </p:cNvPr>
          <p:cNvSpPr txBox="1"/>
          <p:nvPr/>
        </p:nvSpPr>
        <p:spPr>
          <a:xfrm>
            <a:off x="6952897" y="1315932"/>
            <a:ext cx="5196520" cy="498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Aft>
                <a:spcPts val="1200"/>
              </a:spcAft>
            </a:pP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ท่านและผู้นำสโมสรของท่าน พิจารณาประวัติการสิ้นสุดสมาชิกภาพของสโมสร (</a:t>
            </a:r>
            <a:r>
              <a:rPr lang="en-US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Member Termination Profile) 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ที่ </a:t>
            </a:r>
            <a:r>
              <a:rPr lang="en-US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My Rotary 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เพื่อให้เข้าใจว่าเหตุใดจึงสูญเสียผู้ที่เป็นสมาชิกในปีแรก ท่านเรียนรู้ว่าหลายคนออกไปเพราะไม่เป็นไปตามที่คาดหวังหรือไม่รู้สึกเป็นที่ต้อนรับ</a:t>
            </a:r>
            <a:endParaRPr lang="en-US" sz="3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95000"/>
              </a:lnSpc>
              <a:spcAft>
                <a:spcPts val="1200"/>
              </a:spcAft>
            </a:pP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ท่านจะให้สมาชิกใหม่มีส่วนร่วมในแบบที่ต่างกันอย่างไร?</a:t>
            </a:r>
            <a:endParaRPr lang="th-TH" sz="3600" b="1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12F9BDF-5879-4B00-A713-EE548FA28877}"/>
              </a:ext>
            </a:extLst>
          </p:cNvPr>
          <p:cNvGrpSpPr/>
          <p:nvPr/>
        </p:nvGrpSpPr>
        <p:grpSpPr>
          <a:xfrm>
            <a:off x="251012" y="6824335"/>
            <a:ext cx="4554070" cy="699820"/>
            <a:chOff x="251012" y="6824335"/>
            <a:chExt cx="4554070" cy="6998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372A91-40EA-408C-9CBD-03885E754CE3}"/>
                </a:ext>
              </a:extLst>
            </p:cNvPr>
            <p:cNvSpPr/>
            <p:nvPr/>
          </p:nvSpPr>
          <p:spPr>
            <a:xfrm>
              <a:off x="251012" y="6824335"/>
              <a:ext cx="4554070" cy="616215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529F81-6826-4BF1-AFD8-26D01D3EEBA2}"/>
                </a:ext>
              </a:extLst>
            </p:cNvPr>
            <p:cNvSpPr txBox="1"/>
            <p:nvPr/>
          </p:nvSpPr>
          <p:spPr>
            <a:xfrm>
              <a:off x="266700" y="6862435"/>
              <a:ext cx="4522694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การจัดการกับความคาดหวัง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25A811-312C-413F-8740-05B616F6CBBB}"/>
              </a:ext>
            </a:extLst>
          </p:cNvPr>
          <p:cNvGrpSpPr/>
          <p:nvPr/>
        </p:nvGrpSpPr>
        <p:grpSpPr>
          <a:xfrm>
            <a:off x="4935519" y="6824335"/>
            <a:ext cx="4554070" cy="699820"/>
            <a:chOff x="4912659" y="6824335"/>
            <a:chExt cx="4554070" cy="6998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89CFBB6-E98C-4126-AEF1-49E768504B33}"/>
                </a:ext>
              </a:extLst>
            </p:cNvPr>
            <p:cNvSpPr/>
            <p:nvPr/>
          </p:nvSpPr>
          <p:spPr>
            <a:xfrm>
              <a:off x="4912659" y="6824335"/>
              <a:ext cx="4554070" cy="616215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011293-F24B-4F40-B44A-ADEEBEBDDCB5}"/>
                </a:ext>
              </a:extLst>
            </p:cNvPr>
            <p:cNvSpPr txBox="1"/>
            <p:nvPr/>
          </p:nvSpPr>
          <p:spPr>
            <a:xfrm>
              <a:off x="4991100" y="6862435"/>
              <a:ext cx="4397188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ปรับปรุงสภาวะแวดล้อม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B56D409-060A-4563-A00A-C73D1FF7138F}"/>
              </a:ext>
            </a:extLst>
          </p:cNvPr>
          <p:cNvGrpSpPr/>
          <p:nvPr/>
        </p:nvGrpSpPr>
        <p:grpSpPr>
          <a:xfrm>
            <a:off x="251012" y="7639675"/>
            <a:ext cx="4554070" cy="699820"/>
            <a:chOff x="251012" y="6824335"/>
            <a:chExt cx="4554070" cy="6998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23A29E3-8A85-40CC-8C5C-36A3F4FCAF70}"/>
                </a:ext>
              </a:extLst>
            </p:cNvPr>
            <p:cNvSpPr/>
            <p:nvPr/>
          </p:nvSpPr>
          <p:spPr>
            <a:xfrm>
              <a:off x="251012" y="6824335"/>
              <a:ext cx="4554070" cy="616215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27CA37-312F-461D-A834-5EBDF7D20840}"/>
                </a:ext>
              </a:extLst>
            </p:cNvPr>
            <p:cNvSpPr txBox="1"/>
            <p:nvPr/>
          </p:nvSpPr>
          <p:spPr>
            <a:xfrm>
              <a:off x="335280" y="6862435"/>
              <a:ext cx="4385534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ปรับปรุงการปฐมนิเทศ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0A87AA7-D546-4A68-9DFC-93CE4E56DF41}"/>
              </a:ext>
            </a:extLst>
          </p:cNvPr>
          <p:cNvGrpSpPr/>
          <p:nvPr/>
        </p:nvGrpSpPr>
        <p:grpSpPr>
          <a:xfrm>
            <a:off x="4935519" y="7639675"/>
            <a:ext cx="4554070" cy="699820"/>
            <a:chOff x="4912659" y="6824335"/>
            <a:chExt cx="4554070" cy="69982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67042F3-DF0C-431A-B851-0D39C41AAB8E}"/>
                </a:ext>
              </a:extLst>
            </p:cNvPr>
            <p:cNvSpPr/>
            <p:nvPr/>
          </p:nvSpPr>
          <p:spPr>
            <a:xfrm>
              <a:off x="4912659" y="6824335"/>
              <a:ext cx="4554070" cy="616215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98CD8F-BAAA-44A3-8E30-0F3C7D0A6E85}"/>
                </a:ext>
              </a:extLst>
            </p:cNvPr>
            <p:cNvSpPr txBox="1"/>
            <p:nvPr/>
          </p:nvSpPr>
          <p:spPr>
            <a:xfrm>
              <a:off x="4991100" y="6862435"/>
              <a:ext cx="4397188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มอบหมายพี่เลี้ยง</a:t>
              </a:r>
              <a:endParaRPr lang="th-TH" sz="42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C6171F5-A4BB-4E65-8EF1-58E29D056AD8}"/>
              </a:ext>
            </a:extLst>
          </p:cNvPr>
          <p:cNvSpPr/>
          <p:nvPr/>
        </p:nvSpPr>
        <p:spPr>
          <a:xfrm>
            <a:off x="6400800" y="1207751"/>
            <a:ext cx="5676899" cy="31038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FA6DF2-BEF4-42C5-92B7-8E9F395E3E0F}"/>
              </a:ext>
            </a:extLst>
          </p:cNvPr>
          <p:cNvSpPr txBox="1"/>
          <p:nvPr/>
        </p:nvSpPr>
        <p:spPr>
          <a:xfrm>
            <a:off x="6538823" y="1441058"/>
            <a:ext cx="53385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สำคัญมาก! </a:t>
            </a: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สมาชิกบางคนรายงานว่าเขารู้สึกเป็นคนแปลกหน้า สโมสรจึงตัดสินใจที่จะมอบหมายให้มีผู้ต้อนรับ แนะนำสมาชิกใหม่แก่ผู้อื่นและทำให้การประชุมมีความสนุกสนานอยู่เสมอ</a:t>
            </a:r>
            <a:endParaRPr lang="th-TH" sz="4800" b="1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5D3153-45FE-4097-A59E-F5E9627E34CC}"/>
              </a:ext>
            </a:extLst>
          </p:cNvPr>
          <p:cNvSpPr/>
          <p:nvPr/>
        </p:nvSpPr>
        <p:spPr>
          <a:xfrm>
            <a:off x="179945" y="6720817"/>
            <a:ext cx="4684507" cy="81534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C55C3-4548-4B78-BD85-7E4F42F800E1}"/>
              </a:ext>
            </a:extLst>
          </p:cNvPr>
          <p:cNvSpPr/>
          <p:nvPr/>
        </p:nvSpPr>
        <p:spPr>
          <a:xfrm>
            <a:off x="120770" y="7531700"/>
            <a:ext cx="9437832" cy="81534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1349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7F732F-EC2F-4A75-AE2A-6036074354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6" r="44132" b="28429"/>
          <a:stretch/>
        </p:blipFill>
        <p:spPr>
          <a:xfrm>
            <a:off x="10693" y="1238307"/>
            <a:ext cx="6870487" cy="492941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871C0FB-7E5D-4DD5-8A47-F0F3617920F3}"/>
              </a:ext>
            </a:extLst>
          </p:cNvPr>
          <p:cNvGrpSpPr/>
          <p:nvPr/>
        </p:nvGrpSpPr>
        <p:grpSpPr>
          <a:xfrm>
            <a:off x="11055110" y="124640"/>
            <a:ext cx="1022216" cy="970000"/>
            <a:chOff x="4114799" y="3122579"/>
            <a:chExt cx="758758" cy="720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BC87F5C-9872-4B9F-8996-0EC46B1237B7}"/>
                </a:ext>
              </a:extLst>
            </p:cNvPr>
            <p:cNvSpPr/>
            <p:nvPr/>
          </p:nvSpPr>
          <p:spPr>
            <a:xfrm>
              <a:off x="4134255" y="3122579"/>
              <a:ext cx="720000" cy="720000"/>
            </a:xfrm>
            <a:prstGeom prst="ellipse">
              <a:avLst/>
            </a:prstGeom>
            <a:solidFill>
              <a:srgbClr val="D91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268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216446-9D73-4815-A726-23E4A989C6A7}"/>
                </a:ext>
              </a:extLst>
            </p:cNvPr>
            <p:cNvSpPr txBox="1"/>
            <p:nvPr/>
          </p:nvSpPr>
          <p:spPr>
            <a:xfrm>
              <a:off x="4114799" y="3202574"/>
              <a:ext cx="758758" cy="62253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4850" dirty="0">
                  <a:solidFill>
                    <a:schemeClr val="bg1"/>
                  </a:solidFill>
                  <a:latin typeface="Sentinel Bold" pitchFamily="2" charset="0"/>
                </a:rPr>
                <a:t>c1</a:t>
              </a:r>
              <a:endParaRPr lang="th-TH" sz="4850" dirty="0">
                <a:solidFill>
                  <a:schemeClr val="bg1"/>
                </a:solidFill>
                <a:latin typeface="Sentinel Bold" pitchFamily="2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E1C0B795-2F4B-46CB-8493-258F0BFA7116}"/>
              </a:ext>
            </a:extLst>
          </p:cNvPr>
          <p:cNvSpPr/>
          <p:nvPr/>
        </p:nvSpPr>
        <p:spPr>
          <a:xfrm>
            <a:off x="-10693" y="0"/>
            <a:ext cx="12319000" cy="1272988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8E14AB-FC84-49CF-BD1B-625BBF0B4B29}"/>
              </a:ext>
            </a:extLst>
          </p:cNvPr>
          <p:cNvSpPr txBox="1"/>
          <p:nvPr/>
        </p:nvSpPr>
        <p:spPr>
          <a:xfrm>
            <a:off x="469092" y="244560"/>
            <a:ext cx="8784978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สมาชิกใหม่ – น้อยกว่า </a:t>
            </a:r>
            <a:r>
              <a:rPr lang="en-US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</a:t>
            </a:r>
            <a:r>
              <a:rPr lang="th-TH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ปี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807946-B052-44F0-89C1-BDCE600C65E5}"/>
              </a:ext>
            </a:extLst>
          </p:cNvPr>
          <p:cNvSpPr txBox="1"/>
          <p:nvPr/>
        </p:nvSpPr>
        <p:spPr>
          <a:xfrm>
            <a:off x="6952897" y="1315932"/>
            <a:ext cx="5196520" cy="498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Aft>
                <a:spcPts val="1200"/>
              </a:spcAft>
            </a:pP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ท่านและผู้นำสโมสรของท่าน พิจารณาประวัติการสิ้นสุดสมาชิกภาพของสโมสร (</a:t>
            </a:r>
            <a:r>
              <a:rPr lang="en-US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Member Termination Profile) 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ที่ </a:t>
            </a:r>
            <a:r>
              <a:rPr lang="en-US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My Rotary 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เพื่อให้เข้าใจว่าเหตุใดจึงสูญเสียผู้ที่เป็นสมาชิกในปีแรก ท่านเรียนรู้ว่าหลายคนออกไปเพราะไม่เป็นไปตามที่คาดหวังหรือไม่รู้สึกเป็นที่ต้อนรับ</a:t>
            </a:r>
            <a:endParaRPr lang="en-US" sz="3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95000"/>
              </a:lnSpc>
              <a:spcAft>
                <a:spcPts val="1200"/>
              </a:spcAft>
            </a:pP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ท่านจะให้สมาชิกใหม่มีส่วนร่วมในแบบที่ต่างกันอย่างไร?</a:t>
            </a:r>
            <a:endParaRPr lang="th-TH" sz="3600" b="1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12F9BDF-5879-4B00-A713-EE548FA28877}"/>
              </a:ext>
            </a:extLst>
          </p:cNvPr>
          <p:cNvGrpSpPr/>
          <p:nvPr/>
        </p:nvGrpSpPr>
        <p:grpSpPr>
          <a:xfrm>
            <a:off x="251012" y="6824335"/>
            <a:ext cx="4554070" cy="699820"/>
            <a:chOff x="251012" y="6824335"/>
            <a:chExt cx="4554070" cy="6998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372A91-40EA-408C-9CBD-03885E754CE3}"/>
                </a:ext>
              </a:extLst>
            </p:cNvPr>
            <p:cNvSpPr/>
            <p:nvPr/>
          </p:nvSpPr>
          <p:spPr>
            <a:xfrm>
              <a:off x="251012" y="6824335"/>
              <a:ext cx="4554070" cy="616215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529F81-6826-4BF1-AFD8-26D01D3EEBA2}"/>
                </a:ext>
              </a:extLst>
            </p:cNvPr>
            <p:cNvSpPr txBox="1"/>
            <p:nvPr/>
          </p:nvSpPr>
          <p:spPr>
            <a:xfrm>
              <a:off x="266700" y="6862435"/>
              <a:ext cx="4522694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การจัดการกับความคาดหวัง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25A811-312C-413F-8740-05B616F6CBBB}"/>
              </a:ext>
            </a:extLst>
          </p:cNvPr>
          <p:cNvGrpSpPr/>
          <p:nvPr/>
        </p:nvGrpSpPr>
        <p:grpSpPr>
          <a:xfrm>
            <a:off x="4935519" y="6824335"/>
            <a:ext cx="4554070" cy="699820"/>
            <a:chOff x="4912659" y="6824335"/>
            <a:chExt cx="4554070" cy="6998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89CFBB6-E98C-4126-AEF1-49E768504B33}"/>
                </a:ext>
              </a:extLst>
            </p:cNvPr>
            <p:cNvSpPr/>
            <p:nvPr/>
          </p:nvSpPr>
          <p:spPr>
            <a:xfrm>
              <a:off x="4912659" y="6824335"/>
              <a:ext cx="4554070" cy="616215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011293-F24B-4F40-B44A-ADEEBEBDDCB5}"/>
                </a:ext>
              </a:extLst>
            </p:cNvPr>
            <p:cNvSpPr txBox="1"/>
            <p:nvPr/>
          </p:nvSpPr>
          <p:spPr>
            <a:xfrm>
              <a:off x="4991100" y="6862435"/>
              <a:ext cx="4397188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ปรับปรุงสภาวะแวดล้อม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B56D409-060A-4563-A00A-C73D1FF7138F}"/>
              </a:ext>
            </a:extLst>
          </p:cNvPr>
          <p:cNvGrpSpPr/>
          <p:nvPr/>
        </p:nvGrpSpPr>
        <p:grpSpPr>
          <a:xfrm>
            <a:off x="251012" y="7639675"/>
            <a:ext cx="4554070" cy="699820"/>
            <a:chOff x="251012" y="6824335"/>
            <a:chExt cx="4554070" cy="6998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23A29E3-8A85-40CC-8C5C-36A3F4FCAF70}"/>
                </a:ext>
              </a:extLst>
            </p:cNvPr>
            <p:cNvSpPr/>
            <p:nvPr/>
          </p:nvSpPr>
          <p:spPr>
            <a:xfrm>
              <a:off x="251012" y="6824335"/>
              <a:ext cx="4554070" cy="616215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27CA37-312F-461D-A834-5EBDF7D20840}"/>
                </a:ext>
              </a:extLst>
            </p:cNvPr>
            <p:cNvSpPr txBox="1"/>
            <p:nvPr/>
          </p:nvSpPr>
          <p:spPr>
            <a:xfrm>
              <a:off x="335280" y="6862435"/>
              <a:ext cx="4385534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ปรับปรุงการปฐมนิเทศ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0A87AA7-D546-4A68-9DFC-93CE4E56DF41}"/>
              </a:ext>
            </a:extLst>
          </p:cNvPr>
          <p:cNvGrpSpPr/>
          <p:nvPr/>
        </p:nvGrpSpPr>
        <p:grpSpPr>
          <a:xfrm>
            <a:off x="4935519" y="7639675"/>
            <a:ext cx="4554070" cy="699820"/>
            <a:chOff x="4912659" y="6824335"/>
            <a:chExt cx="4554070" cy="69982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67042F3-DF0C-431A-B851-0D39C41AAB8E}"/>
                </a:ext>
              </a:extLst>
            </p:cNvPr>
            <p:cNvSpPr/>
            <p:nvPr/>
          </p:nvSpPr>
          <p:spPr>
            <a:xfrm>
              <a:off x="4912659" y="6824335"/>
              <a:ext cx="4554070" cy="616215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98CD8F-BAAA-44A3-8E30-0F3C7D0A6E85}"/>
                </a:ext>
              </a:extLst>
            </p:cNvPr>
            <p:cNvSpPr txBox="1"/>
            <p:nvPr/>
          </p:nvSpPr>
          <p:spPr>
            <a:xfrm>
              <a:off x="4991100" y="6862435"/>
              <a:ext cx="4397188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มอบหมายพี่เลี้ยง</a:t>
              </a:r>
              <a:endParaRPr lang="th-TH" sz="42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C6171F5-A4BB-4E65-8EF1-58E29D056AD8}"/>
              </a:ext>
            </a:extLst>
          </p:cNvPr>
          <p:cNvSpPr/>
          <p:nvPr/>
        </p:nvSpPr>
        <p:spPr>
          <a:xfrm>
            <a:off x="335280" y="3122613"/>
            <a:ext cx="6203543" cy="36181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FA6DF2-BEF4-42C5-92B7-8E9F395E3E0F}"/>
              </a:ext>
            </a:extLst>
          </p:cNvPr>
          <p:cNvSpPr txBox="1"/>
          <p:nvPr/>
        </p:nvSpPr>
        <p:spPr>
          <a:xfrm>
            <a:off x="468564" y="3256145"/>
            <a:ext cx="59322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เป็นความคิดที่ดีมาก!</a:t>
            </a:r>
            <a:r>
              <a:rPr lang="th-TH" sz="2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สโมสรที่ทำให้สมาชิกใหม่มีส่วนร่วมตั้งแต่เริ่มแรก ส่วนมากโดยการปฐมนิเทศสมาชิกใหม่ การบำเพ็ญประโยชน์และมิตรภาพมีแนวโน้มจะทำให้สมาชิกใหม่มีส่วนร่วมอยู่เสมอ   </a:t>
            </a:r>
            <a:r>
              <a:rPr lang="en-US" sz="2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Noel </a:t>
            </a:r>
            <a:r>
              <a:rPr lang="th-TH" sz="2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ัดหมายการประชุมกับคณะกรรมการสมาชิกภาพเพื่อรวบรวมโปรแกรมปฐมนิเทศที่เน้นความสำคัญในการให้ข้อมูลแก่สมาชิกใหม่และสั่งแฟ้มเอกสารสำหรับสมาชิกใหม่ (</a:t>
            </a:r>
            <a:r>
              <a:rPr lang="en-US" sz="2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New Member Welcome Kit) </a:t>
            </a:r>
            <a:r>
              <a:rPr lang="th-TH" sz="2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เตรียมไว้</a:t>
            </a:r>
            <a:endParaRPr lang="th-TH" sz="2800" b="1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5D3153-45FE-4097-A59E-F5E9627E34CC}"/>
              </a:ext>
            </a:extLst>
          </p:cNvPr>
          <p:cNvSpPr/>
          <p:nvPr/>
        </p:nvSpPr>
        <p:spPr>
          <a:xfrm>
            <a:off x="4861581" y="7531700"/>
            <a:ext cx="4684507" cy="81534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C55C3-4548-4B78-BD85-7E4F42F800E1}"/>
              </a:ext>
            </a:extLst>
          </p:cNvPr>
          <p:cNvSpPr/>
          <p:nvPr/>
        </p:nvSpPr>
        <p:spPr>
          <a:xfrm>
            <a:off x="120770" y="6724772"/>
            <a:ext cx="9437832" cy="81534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3140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7F732F-EC2F-4A75-AE2A-6036074354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6" r="44132" b="28429"/>
          <a:stretch/>
        </p:blipFill>
        <p:spPr>
          <a:xfrm>
            <a:off x="10693" y="1238307"/>
            <a:ext cx="6870487" cy="492941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871C0FB-7E5D-4DD5-8A47-F0F3617920F3}"/>
              </a:ext>
            </a:extLst>
          </p:cNvPr>
          <p:cNvGrpSpPr/>
          <p:nvPr/>
        </p:nvGrpSpPr>
        <p:grpSpPr>
          <a:xfrm>
            <a:off x="11055110" y="124640"/>
            <a:ext cx="1022216" cy="970000"/>
            <a:chOff x="4114799" y="3122579"/>
            <a:chExt cx="758758" cy="720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BC87F5C-9872-4B9F-8996-0EC46B1237B7}"/>
                </a:ext>
              </a:extLst>
            </p:cNvPr>
            <p:cNvSpPr/>
            <p:nvPr/>
          </p:nvSpPr>
          <p:spPr>
            <a:xfrm>
              <a:off x="4134255" y="3122579"/>
              <a:ext cx="720000" cy="720000"/>
            </a:xfrm>
            <a:prstGeom prst="ellipse">
              <a:avLst/>
            </a:prstGeom>
            <a:solidFill>
              <a:srgbClr val="D91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268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216446-9D73-4815-A726-23E4A989C6A7}"/>
                </a:ext>
              </a:extLst>
            </p:cNvPr>
            <p:cNvSpPr txBox="1"/>
            <p:nvPr/>
          </p:nvSpPr>
          <p:spPr>
            <a:xfrm>
              <a:off x="4114799" y="3202574"/>
              <a:ext cx="758758" cy="62253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4850" dirty="0">
                  <a:solidFill>
                    <a:schemeClr val="bg1"/>
                  </a:solidFill>
                  <a:latin typeface="Sentinel Bold" pitchFamily="2" charset="0"/>
                </a:rPr>
                <a:t>c1</a:t>
              </a:r>
              <a:endParaRPr lang="th-TH" sz="4850" dirty="0">
                <a:solidFill>
                  <a:schemeClr val="bg1"/>
                </a:solidFill>
                <a:latin typeface="Sentinel Bold" pitchFamily="2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E1C0B795-2F4B-46CB-8493-258F0BFA7116}"/>
              </a:ext>
            </a:extLst>
          </p:cNvPr>
          <p:cNvSpPr/>
          <p:nvPr/>
        </p:nvSpPr>
        <p:spPr>
          <a:xfrm>
            <a:off x="-10693" y="0"/>
            <a:ext cx="12319000" cy="1272988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8E14AB-FC84-49CF-BD1B-625BBF0B4B29}"/>
              </a:ext>
            </a:extLst>
          </p:cNvPr>
          <p:cNvSpPr txBox="1"/>
          <p:nvPr/>
        </p:nvSpPr>
        <p:spPr>
          <a:xfrm>
            <a:off x="469092" y="244560"/>
            <a:ext cx="8784978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สมาชิกใหม่ – น้อยกว่า </a:t>
            </a:r>
            <a:r>
              <a:rPr lang="en-US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</a:t>
            </a:r>
            <a:r>
              <a:rPr lang="th-TH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ปี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807946-B052-44F0-89C1-BDCE600C65E5}"/>
              </a:ext>
            </a:extLst>
          </p:cNvPr>
          <p:cNvSpPr txBox="1"/>
          <p:nvPr/>
        </p:nvSpPr>
        <p:spPr>
          <a:xfrm>
            <a:off x="6952897" y="1315932"/>
            <a:ext cx="5196520" cy="498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Aft>
                <a:spcPts val="1200"/>
              </a:spcAft>
            </a:pP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ท่านและผู้นำสโมสรของท่าน พิจารณาประวัติการสิ้นสุดสมาชิกภาพของสโมสร (</a:t>
            </a:r>
            <a:r>
              <a:rPr lang="en-US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Member Termination Profile) 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ที่ </a:t>
            </a:r>
            <a:r>
              <a:rPr lang="en-US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My Rotary 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เพื่อให้เข้าใจว่าเหตุใดจึงสูญเสียผู้ที่เป็นสมาชิกในปีแรก ท่านเรียนรู้ว่าหลายคนออกไปเพราะไม่เป็นไปตามที่คาดหวังหรือไม่รู้สึกเป็นที่ต้อนรับ</a:t>
            </a:r>
            <a:endParaRPr lang="en-US" sz="3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95000"/>
              </a:lnSpc>
              <a:spcAft>
                <a:spcPts val="1200"/>
              </a:spcAft>
            </a:pP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ท่านจะให้สมาชิกใหม่มีส่วนร่วมในแบบที่แตกต่างกันออกไปอย่างไร?</a:t>
            </a:r>
            <a:endParaRPr lang="th-TH" sz="3600" b="1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12F9BDF-5879-4B00-A713-EE548FA28877}"/>
              </a:ext>
            </a:extLst>
          </p:cNvPr>
          <p:cNvGrpSpPr/>
          <p:nvPr/>
        </p:nvGrpSpPr>
        <p:grpSpPr>
          <a:xfrm>
            <a:off x="251012" y="6824335"/>
            <a:ext cx="4554070" cy="699820"/>
            <a:chOff x="251012" y="6824335"/>
            <a:chExt cx="4554070" cy="6998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372A91-40EA-408C-9CBD-03885E754CE3}"/>
                </a:ext>
              </a:extLst>
            </p:cNvPr>
            <p:cNvSpPr/>
            <p:nvPr/>
          </p:nvSpPr>
          <p:spPr>
            <a:xfrm>
              <a:off x="251012" y="6824335"/>
              <a:ext cx="4554070" cy="616215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529F81-6826-4BF1-AFD8-26D01D3EEBA2}"/>
                </a:ext>
              </a:extLst>
            </p:cNvPr>
            <p:cNvSpPr txBox="1"/>
            <p:nvPr/>
          </p:nvSpPr>
          <p:spPr>
            <a:xfrm>
              <a:off x="266700" y="6862435"/>
              <a:ext cx="4522694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การจัดการกับความคาดหวัง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25A811-312C-413F-8740-05B616F6CBBB}"/>
              </a:ext>
            </a:extLst>
          </p:cNvPr>
          <p:cNvGrpSpPr/>
          <p:nvPr/>
        </p:nvGrpSpPr>
        <p:grpSpPr>
          <a:xfrm>
            <a:off x="4935519" y="6824335"/>
            <a:ext cx="4554070" cy="699820"/>
            <a:chOff x="4912659" y="6824335"/>
            <a:chExt cx="4554070" cy="6998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89CFBB6-E98C-4126-AEF1-49E768504B33}"/>
                </a:ext>
              </a:extLst>
            </p:cNvPr>
            <p:cNvSpPr/>
            <p:nvPr/>
          </p:nvSpPr>
          <p:spPr>
            <a:xfrm>
              <a:off x="4912659" y="6824335"/>
              <a:ext cx="4554070" cy="616215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011293-F24B-4F40-B44A-ADEEBEBDDCB5}"/>
                </a:ext>
              </a:extLst>
            </p:cNvPr>
            <p:cNvSpPr txBox="1"/>
            <p:nvPr/>
          </p:nvSpPr>
          <p:spPr>
            <a:xfrm>
              <a:off x="4991100" y="6862435"/>
              <a:ext cx="4397188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ปรับปรุงสภาวะแวดล้อม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B56D409-060A-4563-A00A-C73D1FF7138F}"/>
              </a:ext>
            </a:extLst>
          </p:cNvPr>
          <p:cNvGrpSpPr/>
          <p:nvPr/>
        </p:nvGrpSpPr>
        <p:grpSpPr>
          <a:xfrm>
            <a:off x="251012" y="7639675"/>
            <a:ext cx="4554070" cy="699820"/>
            <a:chOff x="251012" y="6824335"/>
            <a:chExt cx="4554070" cy="6998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23A29E3-8A85-40CC-8C5C-36A3F4FCAF70}"/>
                </a:ext>
              </a:extLst>
            </p:cNvPr>
            <p:cNvSpPr/>
            <p:nvPr/>
          </p:nvSpPr>
          <p:spPr>
            <a:xfrm>
              <a:off x="251012" y="6824335"/>
              <a:ext cx="4554070" cy="616215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27CA37-312F-461D-A834-5EBDF7D20840}"/>
                </a:ext>
              </a:extLst>
            </p:cNvPr>
            <p:cNvSpPr txBox="1"/>
            <p:nvPr/>
          </p:nvSpPr>
          <p:spPr>
            <a:xfrm>
              <a:off x="335280" y="6862435"/>
              <a:ext cx="4385534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ปรับปรุงการปฐมนิเทศ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0A87AA7-D546-4A68-9DFC-93CE4E56DF41}"/>
              </a:ext>
            </a:extLst>
          </p:cNvPr>
          <p:cNvGrpSpPr/>
          <p:nvPr/>
        </p:nvGrpSpPr>
        <p:grpSpPr>
          <a:xfrm>
            <a:off x="4935519" y="7639675"/>
            <a:ext cx="4554070" cy="699820"/>
            <a:chOff x="4912659" y="6824335"/>
            <a:chExt cx="4554070" cy="69982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67042F3-DF0C-431A-B851-0D39C41AAB8E}"/>
                </a:ext>
              </a:extLst>
            </p:cNvPr>
            <p:cNvSpPr/>
            <p:nvPr/>
          </p:nvSpPr>
          <p:spPr>
            <a:xfrm>
              <a:off x="4912659" y="6824335"/>
              <a:ext cx="4554070" cy="616215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98CD8F-BAAA-44A3-8E30-0F3C7D0A6E85}"/>
                </a:ext>
              </a:extLst>
            </p:cNvPr>
            <p:cNvSpPr txBox="1"/>
            <p:nvPr/>
          </p:nvSpPr>
          <p:spPr>
            <a:xfrm>
              <a:off x="4991100" y="6862435"/>
              <a:ext cx="4397188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มอบหมายพี่เลี้ยง</a:t>
              </a:r>
              <a:endParaRPr lang="th-TH" sz="42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C6171F5-A4BB-4E65-8EF1-58E29D056AD8}"/>
              </a:ext>
            </a:extLst>
          </p:cNvPr>
          <p:cNvSpPr/>
          <p:nvPr/>
        </p:nvSpPr>
        <p:spPr>
          <a:xfrm>
            <a:off x="6711350" y="3433313"/>
            <a:ext cx="5389253" cy="33074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FA6DF2-BEF4-42C5-92B7-8E9F395E3E0F}"/>
              </a:ext>
            </a:extLst>
          </p:cNvPr>
          <p:cNvSpPr txBox="1"/>
          <p:nvPr/>
        </p:nvSpPr>
        <p:spPr>
          <a:xfrm>
            <a:off x="6832122" y="3565473"/>
            <a:ext cx="52363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เป็นความคิดที่ไม่เลว </a:t>
            </a: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พี่เลี้ยงสามารถช่วยสมาชิกใหม่ให้รู้สึกเป็นกันเองมากขึ้น แต่ต้องมั่นใจว่าพี่เลี้ยงเข้ากันได้ดีและเต็มใจที่จะทำบทบาทหน้าที่นั้น มิเช่นนั้นอาจจะเป็นการสร้างประสบการณ์ในทางลบแก่สมาชิกทั้งคู่ที่มีส่วนเกี่ยวข้อง</a:t>
            </a:r>
            <a:endParaRPr lang="th-TH" sz="3200" b="1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5D3153-45FE-4097-A59E-F5E9627E34CC}"/>
              </a:ext>
            </a:extLst>
          </p:cNvPr>
          <p:cNvSpPr/>
          <p:nvPr/>
        </p:nvSpPr>
        <p:spPr>
          <a:xfrm>
            <a:off x="177285" y="7531700"/>
            <a:ext cx="4684507" cy="81534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C55C3-4548-4B78-BD85-7E4F42F800E1}"/>
              </a:ext>
            </a:extLst>
          </p:cNvPr>
          <p:cNvSpPr/>
          <p:nvPr/>
        </p:nvSpPr>
        <p:spPr>
          <a:xfrm>
            <a:off x="120770" y="6724772"/>
            <a:ext cx="9437832" cy="81534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8844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C721F13E-C79D-4435-9E25-9C4AE6E71677}"/>
              </a:ext>
            </a:extLst>
          </p:cNvPr>
          <p:cNvGrpSpPr/>
          <p:nvPr/>
        </p:nvGrpSpPr>
        <p:grpSpPr>
          <a:xfrm>
            <a:off x="6307765" y="4854428"/>
            <a:ext cx="3156055" cy="1524001"/>
            <a:chOff x="6240143" y="6994110"/>
            <a:chExt cx="3156055" cy="152400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EC2D004-7328-49EA-8150-D29F1BBC2665}"/>
                </a:ext>
              </a:extLst>
            </p:cNvPr>
            <p:cNvSpPr/>
            <p:nvPr/>
          </p:nvSpPr>
          <p:spPr>
            <a:xfrm>
              <a:off x="6240143" y="6994110"/>
              <a:ext cx="3156054" cy="1524001"/>
            </a:xfrm>
            <a:prstGeom prst="ellipse">
              <a:avLst/>
            </a:prstGeom>
            <a:solidFill>
              <a:srgbClr val="005DAA"/>
            </a:solidFill>
            <a:ln>
              <a:solidFill>
                <a:srgbClr val="005D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8EEE2FA-5BD0-4932-9D57-D19601B59446}"/>
                </a:ext>
              </a:extLst>
            </p:cNvPr>
            <p:cNvSpPr txBox="1"/>
            <p:nvPr/>
          </p:nvSpPr>
          <p:spPr>
            <a:xfrm>
              <a:off x="6240143" y="7100405"/>
              <a:ext cx="31560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สมาชิกเกิน </a:t>
              </a:r>
              <a:endParaRPr lang="en-US" sz="40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10</a:t>
              </a:r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 ปีขึ้นไป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46F2D53-2211-4B47-9089-F415E1AC8504}"/>
              </a:ext>
            </a:extLst>
          </p:cNvPr>
          <p:cNvGrpSpPr/>
          <p:nvPr/>
        </p:nvGrpSpPr>
        <p:grpSpPr>
          <a:xfrm>
            <a:off x="11046511" y="6693"/>
            <a:ext cx="1022216" cy="970000"/>
            <a:chOff x="4114799" y="3122579"/>
            <a:chExt cx="758758" cy="720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DB2B975-C0C1-4990-984E-A515A6F90CB8}"/>
                </a:ext>
              </a:extLst>
            </p:cNvPr>
            <p:cNvSpPr/>
            <p:nvPr/>
          </p:nvSpPr>
          <p:spPr>
            <a:xfrm>
              <a:off x="4134255" y="3122579"/>
              <a:ext cx="720000" cy="720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268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E1EBC51-53B8-41E8-B4D9-4EC6CEC2664D}"/>
                </a:ext>
              </a:extLst>
            </p:cNvPr>
            <p:cNvSpPr txBox="1"/>
            <p:nvPr/>
          </p:nvSpPr>
          <p:spPr>
            <a:xfrm>
              <a:off x="4114799" y="3202574"/>
              <a:ext cx="758758" cy="62253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4850" dirty="0">
                  <a:solidFill>
                    <a:schemeClr val="bg1"/>
                  </a:solidFill>
                  <a:latin typeface="Sentinel Bold" pitchFamily="2" charset="0"/>
                </a:rPr>
                <a:t>c</a:t>
              </a:r>
              <a:endParaRPr lang="th-TH" sz="4850" dirty="0">
                <a:solidFill>
                  <a:schemeClr val="bg1"/>
                </a:solidFill>
                <a:latin typeface="Sentinel Bold" pitchFamily="2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61D99C14-E7C8-46C0-824B-151189C93FE4}"/>
              </a:ext>
            </a:extLst>
          </p:cNvPr>
          <p:cNvSpPr/>
          <p:nvPr/>
        </p:nvSpPr>
        <p:spPr>
          <a:xfrm>
            <a:off x="0" y="-3"/>
            <a:ext cx="12319000" cy="1000127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1F4C56-F753-4D55-BFC4-C76FABE12F0A}"/>
              </a:ext>
            </a:extLst>
          </p:cNvPr>
          <p:cNvSpPr txBox="1"/>
          <p:nvPr/>
        </p:nvSpPr>
        <p:spPr>
          <a:xfrm>
            <a:off x="479785" y="101125"/>
            <a:ext cx="8784978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เรียนรู้แต่ละกลุ่มให้มากขึ้น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9DC245-BF2D-49E9-BEDF-03EB5EBF1756}"/>
              </a:ext>
            </a:extLst>
          </p:cNvPr>
          <p:cNvSpPr txBox="1"/>
          <p:nvPr/>
        </p:nvSpPr>
        <p:spPr>
          <a:xfrm>
            <a:off x="343425" y="1131488"/>
            <a:ext cx="861311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นำสโมสรของท่านตัดสินใจจะเรียนรู้ให้มากขึ้นเกี่ยวกับแต่ละกลุ่มเพื่อให้เข้าใจเหตุผลของการลาออกได้ดีขึ้น และให้พวกเขามีส่วนร่วมในเรื่องต่าง ๆ กันไปตามความต้องการของพวกเขา</a:t>
            </a:r>
            <a:endParaRPr lang="en-US" sz="4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spcAft>
                <a:spcPts val="1200"/>
              </a:spcAft>
            </a:pP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ดูว่าพวกเขาเรียนรู้อะไรเกี่ยวกับสมาชิกในกลุ่มต่าง ๆ</a:t>
            </a:r>
            <a:endParaRPr lang="th-TH" sz="4000" b="1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D7F0F1B-CDA5-4BFD-9217-60CE4BBB352C}"/>
              </a:ext>
            </a:extLst>
          </p:cNvPr>
          <p:cNvGrpSpPr/>
          <p:nvPr/>
        </p:nvGrpSpPr>
        <p:grpSpPr>
          <a:xfrm>
            <a:off x="471488" y="4912877"/>
            <a:ext cx="3156055" cy="1524001"/>
            <a:chOff x="344383" y="7000874"/>
            <a:chExt cx="3156055" cy="15240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7925324-8321-4075-B5F1-7CC6CFAA19B6}"/>
                </a:ext>
              </a:extLst>
            </p:cNvPr>
            <p:cNvSpPr/>
            <p:nvPr/>
          </p:nvSpPr>
          <p:spPr>
            <a:xfrm>
              <a:off x="344384" y="7000874"/>
              <a:ext cx="3156054" cy="1524001"/>
            </a:xfrm>
            <a:prstGeom prst="ellipse">
              <a:avLst/>
            </a:prstGeom>
            <a:solidFill>
              <a:srgbClr val="005DAA"/>
            </a:solidFill>
            <a:ln>
              <a:solidFill>
                <a:srgbClr val="005D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B40DE1-961D-41C7-9B7D-DBC720DC4D8A}"/>
                </a:ext>
              </a:extLst>
            </p:cNvPr>
            <p:cNvSpPr txBox="1"/>
            <p:nvPr/>
          </p:nvSpPr>
          <p:spPr>
            <a:xfrm>
              <a:off x="344383" y="7089921"/>
              <a:ext cx="31560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สมาชิกใหม่ – </a:t>
              </a:r>
            </a:p>
            <a:p>
              <a:pPr algn="ctr"/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น้อยกว่า </a:t>
              </a:r>
              <a:r>
                <a:rPr lang="en-US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1 </a:t>
              </a:r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ปี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D4BE5E-FDDB-4B81-9D4F-83A99A96FA4D}"/>
              </a:ext>
            </a:extLst>
          </p:cNvPr>
          <p:cNvGrpSpPr/>
          <p:nvPr/>
        </p:nvGrpSpPr>
        <p:grpSpPr>
          <a:xfrm>
            <a:off x="3593037" y="6004726"/>
            <a:ext cx="3156055" cy="1524001"/>
            <a:chOff x="3347196" y="6155418"/>
            <a:chExt cx="3156055" cy="152400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4C03D46-192D-4930-BAF7-C1D94E720A6F}"/>
                </a:ext>
              </a:extLst>
            </p:cNvPr>
            <p:cNvSpPr/>
            <p:nvPr/>
          </p:nvSpPr>
          <p:spPr>
            <a:xfrm>
              <a:off x="3347196" y="6155418"/>
              <a:ext cx="3156054" cy="1524001"/>
            </a:xfrm>
            <a:prstGeom prst="ellipse">
              <a:avLst/>
            </a:prstGeom>
            <a:solidFill>
              <a:srgbClr val="005DAA"/>
            </a:solidFill>
            <a:ln>
              <a:solidFill>
                <a:srgbClr val="005D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E5C085A-8FC7-4429-8918-6710D81CB955}"/>
                </a:ext>
              </a:extLst>
            </p:cNvPr>
            <p:cNvSpPr txBox="1"/>
            <p:nvPr/>
          </p:nvSpPr>
          <p:spPr>
            <a:xfrm>
              <a:off x="3347196" y="6252868"/>
              <a:ext cx="31560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สมาชิก </a:t>
              </a:r>
              <a:endParaRPr lang="en-US" sz="40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6-10</a:t>
              </a:r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 ปี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46C39EA-0054-4614-A09D-65ECF04810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8"/>
          <a:stretch/>
        </p:blipFill>
        <p:spPr>
          <a:xfrm>
            <a:off x="9407097" y="6691"/>
            <a:ext cx="2901210" cy="8608330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BCBC4229-D810-497F-AEAA-17CD1299972B}"/>
              </a:ext>
            </a:extLst>
          </p:cNvPr>
          <p:cNvSpPr/>
          <p:nvPr/>
        </p:nvSpPr>
        <p:spPr>
          <a:xfrm>
            <a:off x="385219" y="4823634"/>
            <a:ext cx="3312165" cy="1680018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685EED1-C0D7-410F-935B-DE4ABE2EA8A4}"/>
              </a:ext>
            </a:extLst>
          </p:cNvPr>
          <p:cNvSpPr/>
          <p:nvPr/>
        </p:nvSpPr>
        <p:spPr>
          <a:xfrm>
            <a:off x="6203419" y="4776419"/>
            <a:ext cx="3312164" cy="1680018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0969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8F0CE9B-B579-4BC3-A37E-1A700A731952}"/>
              </a:ext>
            </a:extLst>
          </p:cNvPr>
          <p:cNvGrpSpPr/>
          <p:nvPr/>
        </p:nvGrpSpPr>
        <p:grpSpPr>
          <a:xfrm>
            <a:off x="4937389" y="7627036"/>
            <a:ext cx="4557338" cy="900000"/>
            <a:chOff x="4937389" y="7627036"/>
            <a:chExt cx="4557338" cy="900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6ADF8BB-D01C-47A7-B08A-154ED078622A}"/>
                </a:ext>
              </a:extLst>
            </p:cNvPr>
            <p:cNvSpPr/>
            <p:nvPr/>
          </p:nvSpPr>
          <p:spPr>
            <a:xfrm>
              <a:off x="4939023" y="7627036"/>
              <a:ext cx="4554070" cy="900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34A9B88-BDB1-4A84-BF3D-DF193206138D}"/>
                </a:ext>
              </a:extLst>
            </p:cNvPr>
            <p:cNvSpPr txBox="1"/>
            <p:nvPr/>
          </p:nvSpPr>
          <p:spPr>
            <a:xfrm>
              <a:off x="4937389" y="7824966"/>
              <a:ext cx="4557338" cy="57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34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ทำให้มีส่วนร่วมเหนือระดับสโมสร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040C695-6D43-4942-83C8-AD673A1665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4" t="15287" b="30738"/>
          <a:stretch/>
        </p:blipFill>
        <p:spPr>
          <a:xfrm>
            <a:off x="5313871" y="1322623"/>
            <a:ext cx="6994435" cy="46463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5C18FE5-EF6B-4B2F-B474-B535747362C7}"/>
              </a:ext>
            </a:extLst>
          </p:cNvPr>
          <p:cNvSpPr/>
          <p:nvPr/>
        </p:nvSpPr>
        <p:spPr>
          <a:xfrm>
            <a:off x="-10693" y="0"/>
            <a:ext cx="12319000" cy="1315932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BA8EA3-36F0-47F4-B1A8-C9C1E149047D}"/>
              </a:ext>
            </a:extLst>
          </p:cNvPr>
          <p:cNvSpPr txBox="1"/>
          <p:nvPr/>
        </p:nvSpPr>
        <p:spPr>
          <a:xfrm>
            <a:off x="469092" y="244560"/>
            <a:ext cx="8784978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สมาชิก </a:t>
            </a:r>
            <a:r>
              <a:rPr lang="en-US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6</a:t>
            </a:r>
            <a:r>
              <a:rPr lang="th-TH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–</a:t>
            </a:r>
            <a:r>
              <a:rPr lang="en-US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10</a:t>
            </a:r>
            <a:r>
              <a:rPr lang="th-TH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ปี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17673A-BA66-45F9-8AA3-CA6E62AE2310}"/>
              </a:ext>
            </a:extLst>
          </p:cNvPr>
          <p:cNvSpPr txBox="1"/>
          <p:nvPr/>
        </p:nvSpPr>
        <p:spPr>
          <a:xfrm>
            <a:off x="382827" y="1389422"/>
            <a:ext cx="492941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ท่านเรียนรู้ว่ามีสมาชิกจำนวนมากที่ออกจากสโมสรหลังจากเป็นสมาชิก 6-10 ปีเพราะขาดมิตรภาพ คนอื่น ๆ ย้ายที่อยู่ </a:t>
            </a:r>
            <a:b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และมีคนหนึ่งรู้สึกไม่พอใจกับผู้นำใหม่</a:t>
            </a:r>
            <a:endParaRPr lang="en-US" sz="4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ท่านคิดว่าความคิดเห็นข้างล่างนี้จะสามารถทำให้สมาชิกเหล่านี้มีส่วนร่วมได้หรือไม่?</a:t>
            </a:r>
            <a:endParaRPr lang="th-TH" sz="4000" b="1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F131E2-AF8F-4B1D-BD84-84C8F8C762DA}"/>
              </a:ext>
            </a:extLst>
          </p:cNvPr>
          <p:cNvGrpSpPr/>
          <p:nvPr/>
        </p:nvGrpSpPr>
        <p:grpSpPr>
          <a:xfrm>
            <a:off x="254516" y="6557696"/>
            <a:ext cx="4554070" cy="900000"/>
            <a:chOff x="254516" y="6557696"/>
            <a:chExt cx="4554070" cy="90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163F36B-B8BE-43B7-B0D5-83963BE87481}"/>
                </a:ext>
              </a:extLst>
            </p:cNvPr>
            <p:cNvSpPr/>
            <p:nvPr/>
          </p:nvSpPr>
          <p:spPr>
            <a:xfrm>
              <a:off x="254516" y="6557696"/>
              <a:ext cx="4554070" cy="900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4BC2403-128D-4FD1-A5CF-A578BD65A74D}"/>
                </a:ext>
              </a:extLst>
            </p:cNvPr>
            <p:cNvSpPr txBox="1"/>
            <p:nvPr/>
          </p:nvSpPr>
          <p:spPr>
            <a:xfrm>
              <a:off x="256150" y="6710096"/>
              <a:ext cx="4550802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การเข้าถึงอดีตสมาชิก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FB5FC58-5EE1-4EA1-87E4-94ECF8C6B456}"/>
              </a:ext>
            </a:extLst>
          </p:cNvPr>
          <p:cNvGrpSpPr/>
          <p:nvPr/>
        </p:nvGrpSpPr>
        <p:grpSpPr>
          <a:xfrm>
            <a:off x="4937389" y="6557696"/>
            <a:ext cx="4555704" cy="900000"/>
            <a:chOff x="4937389" y="6557696"/>
            <a:chExt cx="4555704" cy="900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1DAAAB8-2634-4767-9515-B0D4E5DF5C2F}"/>
                </a:ext>
              </a:extLst>
            </p:cNvPr>
            <p:cNvSpPr/>
            <p:nvPr/>
          </p:nvSpPr>
          <p:spPr>
            <a:xfrm>
              <a:off x="4939023" y="6557696"/>
              <a:ext cx="4554070" cy="900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F5E6E8C-C6C7-4697-8780-B02710F03223}"/>
                </a:ext>
              </a:extLst>
            </p:cNvPr>
            <p:cNvSpPr txBox="1"/>
            <p:nvPr/>
          </p:nvSpPr>
          <p:spPr>
            <a:xfrm>
              <a:off x="4937389" y="6710096"/>
              <a:ext cx="4554070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การส่งต่อสมาชิกย้ายที่อยู่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F0686C0-F3E7-464A-94C3-53235705E3AF}"/>
              </a:ext>
            </a:extLst>
          </p:cNvPr>
          <p:cNvGrpSpPr/>
          <p:nvPr/>
        </p:nvGrpSpPr>
        <p:grpSpPr>
          <a:xfrm>
            <a:off x="254516" y="7627036"/>
            <a:ext cx="4554070" cy="900000"/>
            <a:chOff x="254516" y="7627036"/>
            <a:chExt cx="4554070" cy="900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3A11315-E57D-49BC-BEDF-85A90BCC6B5C}"/>
                </a:ext>
              </a:extLst>
            </p:cNvPr>
            <p:cNvSpPr/>
            <p:nvPr/>
          </p:nvSpPr>
          <p:spPr>
            <a:xfrm>
              <a:off x="254516" y="7627036"/>
              <a:ext cx="4554070" cy="900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0AEABF1-3086-43BB-B29B-C22797B6742F}"/>
                </a:ext>
              </a:extLst>
            </p:cNvPr>
            <p:cNvSpPr txBox="1"/>
            <p:nvPr/>
          </p:nvSpPr>
          <p:spPr>
            <a:xfrm>
              <a:off x="254516" y="7804836"/>
              <a:ext cx="4554070" cy="590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35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การเห็นคุณค่าของประสบการณ์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3110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A4038D77-4942-4045-AB79-9C64F0694B86}"/>
              </a:ext>
            </a:extLst>
          </p:cNvPr>
          <p:cNvGrpSpPr/>
          <p:nvPr/>
        </p:nvGrpSpPr>
        <p:grpSpPr>
          <a:xfrm>
            <a:off x="4937389" y="7627036"/>
            <a:ext cx="4557338" cy="900000"/>
            <a:chOff x="4937389" y="7627036"/>
            <a:chExt cx="4557338" cy="900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15F4C24-5603-4167-A0F7-353387782D13}"/>
                </a:ext>
              </a:extLst>
            </p:cNvPr>
            <p:cNvSpPr/>
            <p:nvPr/>
          </p:nvSpPr>
          <p:spPr>
            <a:xfrm>
              <a:off x="4939023" y="7627036"/>
              <a:ext cx="4554070" cy="900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09A688E-C70C-47EC-B7AF-954630C8D331}"/>
                </a:ext>
              </a:extLst>
            </p:cNvPr>
            <p:cNvSpPr txBox="1"/>
            <p:nvPr/>
          </p:nvSpPr>
          <p:spPr>
            <a:xfrm>
              <a:off x="4937389" y="7824966"/>
              <a:ext cx="4557338" cy="57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34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ทำให้มีส่วนร่วมเหนือระดับสโมสร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040C695-6D43-4942-83C8-AD673A1665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4" t="15287" b="30738"/>
          <a:stretch/>
        </p:blipFill>
        <p:spPr>
          <a:xfrm>
            <a:off x="5313871" y="1322623"/>
            <a:ext cx="6994435" cy="46463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5C18FE5-EF6B-4B2F-B474-B535747362C7}"/>
              </a:ext>
            </a:extLst>
          </p:cNvPr>
          <p:cNvSpPr/>
          <p:nvPr/>
        </p:nvSpPr>
        <p:spPr>
          <a:xfrm>
            <a:off x="-10693" y="0"/>
            <a:ext cx="12319000" cy="1315932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BA8EA3-36F0-47F4-B1A8-C9C1E149047D}"/>
              </a:ext>
            </a:extLst>
          </p:cNvPr>
          <p:cNvSpPr txBox="1"/>
          <p:nvPr/>
        </p:nvSpPr>
        <p:spPr>
          <a:xfrm>
            <a:off x="469092" y="244560"/>
            <a:ext cx="8784978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สมาชิก </a:t>
            </a:r>
            <a:r>
              <a:rPr lang="en-US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6</a:t>
            </a:r>
            <a:r>
              <a:rPr lang="th-TH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–</a:t>
            </a:r>
            <a:r>
              <a:rPr lang="en-US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10</a:t>
            </a:r>
            <a:r>
              <a:rPr lang="th-TH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ปี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17673A-BA66-45F9-8AA3-CA6E62AE2310}"/>
              </a:ext>
            </a:extLst>
          </p:cNvPr>
          <p:cNvSpPr txBox="1"/>
          <p:nvPr/>
        </p:nvSpPr>
        <p:spPr>
          <a:xfrm>
            <a:off x="382827" y="1389422"/>
            <a:ext cx="492941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ท่านเรียนรู้ว่ามีสมาชิกจำนวนมากที่ออกจากสโมสรหลังจากเป็นสมาชิก 6-10 ปีเพราะขาดมิตรภาพ คนอื่น ๆ ย้ายที่อยู่ </a:t>
            </a:r>
            <a:b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และมีคนหนึ่งรู้สึกไม่พอใจกับผู้นำใหม่</a:t>
            </a:r>
            <a:endParaRPr lang="en-US" sz="4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ท่านคิดว่าความคิดเห็นข้างล่างนี้จะสามารถทำให้สมาชิกเหล่านี้มีส่วนร่วมได้หรือไม่?</a:t>
            </a:r>
            <a:endParaRPr lang="th-TH" sz="4000" b="1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F131E2-AF8F-4B1D-BD84-84C8F8C762DA}"/>
              </a:ext>
            </a:extLst>
          </p:cNvPr>
          <p:cNvGrpSpPr/>
          <p:nvPr/>
        </p:nvGrpSpPr>
        <p:grpSpPr>
          <a:xfrm>
            <a:off x="254516" y="6557696"/>
            <a:ext cx="4554070" cy="900000"/>
            <a:chOff x="254516" y="6557696"/>
            <a:chExt cx="4554070" cy="90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163F36B-B8BE-43B7-B0D5-83963BE87481}"/>
                </a:ext>
              </a:extLst>
            </p:cNvPr>
            <p:cNvSpPr/>
            <p:nvPr/>
          </p:nvSpPr>
          <p:spPr>
            <a:xfrm>
              <a:off x="254516" y="6557696"/>
              <a:ext cx="4554070" cy="900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4BC2403-128D-4FD1-A5CF-A578BD65A74D}"/>
                </a:ext>
              </a:extLst>
            </p:cNvPr>
            <p:cNvSpPr txBox="1"/>
            <p:nvPr/>
          </p:nvSpPr>
          <p:spPr>
            <a:xfrm>
              <a:off x="256150" y="6710096"/>
              <a:ext cx="4550802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การเข้าถึงอดีตสมาชิก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FB5FC58-5EE1-4EA1-87E4-94ECF8C6B456}"/>
              </a:ext>
            </a:extLst>
          </p:cNvPr>
          <p:cNvGrpSpPr/>
          <p:nvPr/>
        </p:nvGrpSpPr>
        <p:grpSpPr>
          <a:xfrm>
            <a:off x="4937389" y="6557696"/>
            <a:ext cx="4555704" cy="900000"/>
            <a:chOff x="4937389" y="6557696"/>
            <a:chExt cx="4555704" cy="900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1DAAAB8-2634-4767-9515-B0D4E5DF5C2F}"/>
                </a:ext>
              </a:extLst>
            </p:cNvPr>
            <p:cNvSpPr/>
            <p:nvPr/>
          </p:nvSpPr>
          <p:spPr>
            <a:xfrm>
              <a:off x="4939023" y="6557696"/>
              <a:ext cx="4554070" cy="900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F5E6E8C-C6C7-4697-8780-B02710F03223}"/>
                </a:ext>
              </a:extLst>
            </p:cNvPr>
            <p:cNvSpPr txBox="1"/>
            <p:nvPr/>
          </p:nvSpPr>
          <p:spPr>
            <a:xfrm>
              <a:off x="4937389" y="6710096"/>
              <a:ext cx="4554070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การส่งต่อสมาชิกย้ายที่อยู่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F0686C0-F3E7-464A-94C3-53235705E3AF}"/>
              </a:ext>
            </a:extLst>
          </p:cNvPr>
          <p:cNvGrpSpPr/>
          <p:nvPr/>
        </p:nvGrpSpPr>
        <p:grpSpPr>
          <a:xfrm>
            <a:off x="254516" y="7627036"/>
            <a:ext cx="4554070" cy="900000"/>
            <a:chOff x="254516" y="7627036"/>
            <a:chExt cx="4554070" cy="900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3A11315-E57D-49BC-BEDF-85A90BCC6B5C}"/>
                </a:ext>
              </a:extLst>
            </p:cNvPr>
            <p:cNvSpPr/>
            <p:nvPr/>
          </p:nvSpPr>
          <p:spPr>
            <a:xfrm>
              <a:off x="254516" y="7627036"/>
              <a:ext cx="4554070" cy="900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0AEABF1-3086-43BB-B29B-C22797B6742F}"/>
                </a:ext>
              </a:extLst>
            </p:cNvPr>
            <p:cNvSpPr txBox="1"/>
            <p:nvPr/>
          </p:nvSpPr>
          <p:spPr>
            <a:xfrm>
              <a:off x="254516" y="7804836"/>
              <a:ext cx="4554070" cy="590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35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การเห็นคุณค่าของประสบการณ์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A5FC79D-298C-4A95-999E-DC18F96DD398}"/>
              </a:ext>
            </a:extLst>
          </p:cNvPr>
          <p:cNvSpPr/>
          <p:nvPr/>
        </p:nvSpPr>
        <p:spPr>
          <a:xfrm>
            <a:off x="4875964" y="6471431"/>
            <a:ext cx="4684507" cy="106934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14F414-734D-401E-B3DF-035B9885FB99}"/>
              </a:ext>
            </a:extLst>
          </p:cNvPr>
          <p:cNvSpPr/>
          <p:nvPr/>
        </p:nvSpPr>
        <p:spPr>
          <a:xfrm>
            <a:off x="120770" y="7541106"/>
            <a:ext cx="9439701" cy="106934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6647B7-E9B2-4526-884E-46D06F0AED94}"/>
              </a:ext>
            </a:extLst>
          </p:cNvPr>
          <p:cNvSpPr/>
          <p:nvPr/>
        </p:nvSpPr>
        <p:spPr>
          <a:xfrm>
            <a:off x="254515" y="226331"/>
            <a:ext cx="6060021" cy="37493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37CE48-A0DD-4B84-918A-6336BE6ACE85}"/>
              </a:ext>
            </a:extLst>
          </p:cNvPr>
          <p:cNvSpPr txBox="1"/>
          <p:nvPr/>
        </p:nvSpPr>
        <p:spPr>
          <a:xfrm>
            <a:off x="375287" y="358491"/>
            <a:ext cx="57374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เป็นความคิดที่ดี! </a:t>
            </a: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Noel </a:t>
            </a: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ตัดสินใจที่จะเข้าพบอดีตสมาชิกเพื่อให้พวกเขารู้ว่าสโมสรคิดถึงพวกเขา และเชิญชวนให้เข้าร่วมในงานพบปะสังสรรค์ที่กำลังจะมีขึ้น เธอบอกพวกเขาเกี่ยวกับความพยายามของผู้นำสโมสรที่จะให้สมาชิกมีส่วนร่วมและขอความคิดเห็น มีผู้ให้คำแนะนำและเข้าร่วมงาน </a:t>
            </a: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2-3 </a:t>
            </a: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</a:t>
            </a:r>
            <a:endParaRPr lang="th-TH" sz="3200" b="1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19307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4B1F59DB-02DC-4D93-9052-967A54E042B0}"/>
              </a:ext>
            </a:extLst>
          </p:cNvPr>
          <p:cNvGrpSpPr/>
          <p:nvPr/>
        </p:nvGrpSpPr>
        <p:grpSpPr>
          <a:xfrm>
            <a:off x="4937389" y="7627036"/>
            <a:ext cx="4557338" cy="900000"/>
            <a:chOff x="4937389" y="7627036"/>
            <a:chExt cx="4557338" cy="900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9183A82-A0FC-4EBE-BE56-B769160D50D9}"/>
                </a:ext>
              </a:extLst>
            </p:cNvPr>
            <p:cNvSpPr/>
            <p:nvPr/>
          </p:nvSpPr>
          <p:spPr>
            <a:xfrm>
              <a:off x="4939023" y="7627036"/>
              <a:ext cx="4554070" cy="900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7CCC79C-F4CF-41D1-826E-4D1EC1946261}"/>
                </a:ext>
              </a:extLst>
            </p:cNvPr>
            <p:cNvSpPr txBox="1"/>
            <p:nvPr/>
          </p:nvSpPr>
          <p:spPr>
            <a:xfrm>
              <a:off x="4937389" y="7824966"/>
              <a:ext cx="4557338" cy="57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34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ทำให้มีส่วนร่วมเหนือระดับสโมสร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040C695-6D43-4942-83C8-AD673A1665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4" t="15287" b="30738"/>
          <a:stretch/>
        </p:blipFill>
        <p:spPr>
          <a:xfrm>
            <a:off x="5313871" y="1322623"/>
            <a:ext cx="6994435" cy="46463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5C18FE5-EF6B-4B2F-B474-B535747362C7}"/>
              </a:ext>
            </a:extLst>
          </p:cNvPr>
          <p:cNvSpPr/>
          <p:nvPr/>
        </p:nvSpPr>
        <p:spPr>
          <a:xfrm>
            <a:off x="-10693" y="0"/>
            <a:ext cx="12319000" cy="1315932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BA8EA3-36F0-47F4-B1A8-C9C1E149047D}"/>
              </a:ext>
            </a:extLst>
          </p:cNvPr>
          <p:cNvSpPr txBox="1"/>
          <p:nvPr/>
        </p:nvSpPr>
        <p:spPr>
          <a:xfrm>
            <a:off x="469092" y="244560"/>
            <a:ext cx="8784978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สมาชิก </a:t>
            </a:r>
            <a:r>
              <a:rPr lang="en-US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6</a:t>
            </a:r>
            <a:r>
              <a:rPr lang="th-TH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–</a:t>
            </a:r>
            <a:r>
              <a:rPr lang="en-US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10</a:t>
            </a:r>
            <a:r>
              <a:rPr lang="th-TH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ปี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17673A-BA66-45F9-8AA3-CA6E62AE2310}"/>
              </a:ext>
            </a:extLst>
          </p:cNvPr>
          <p:cNvSpPr txBox="1"/>
          <p:nvPr/>
        </p:nvSpPr>
        <p:spPr>
          <a:xfrm>
            <a:off x="382827" y="1389422"/>
            <a:ext cx="492941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ท่านเรียนรู้ว่ามีสมาชิกจำนวนมากที่ออกจากสโมสรหลังจากเป็นสมาชิก 6-10 ปีเพราะขาดมิตรภาพ คนอื่น ๆ ย้ายที่อยู่ </a:t>
            </a:r>
            <a:b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และมีคนหนึ่งรู้สึกไม่พอใจกับผู้นำใหม่</a:t>
            </a:r>
            <a:endParaRPr lang="en-US" sz="4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ท่านคิดว่าความคิดเห็นข้างล่างนี้จะสามารถทำให้สมาชิกเหล่านี้มีส่วนร่วมได้หรือไม่?</a:t>
            </a:r>
            <a:endParaRPr lang="th-TH" sz="4000" b="1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F131E2-AF8F-4B1D-BD84-84C8F8C762DA}"/>
              </a:ext>
            </a:extLst>
          </p:cNvPr>
          <p:cNvGrpSpPr/>
          <p:nvPr/>
        </p:nvGrpSpPr>
        <p:grpSpPr>
          <a:xfrm>
            <a:off x="254516" y="6557696"/>
            <a:ext cx="4554070" cy="900000"/>
            <a:chOff x="254516" y="6557696"/>
            <a:chExt cx="4554070" cy="90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163F36B-B8BE-43B7-B0D5-83963BE87481}"/>
                </a:ext>
              </a:extLst>
            </p:cNvPr>
            <p:cNvSpPr/>
            <p:nvPr/>
          </p:nvSpPr>
          <p:spPr>
            <a:xfrm>
              <a:off x="254516" y="6557696"/>
              <a:ext cx="4554070" cy="900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4BC2403-128D-4FD1-A5CF-A578BD65A74D}"/>
                </a:ext>
              </a:extLst>
            </p:cNvPr>
            <p:cNvSpPr txBox="1"/>
            <p:nvPr/>
          </p:nvSpPr>
          <p:spPr>
            <a:xfrm>
              <a:off x="256150" y="6710096"/>
              <a:ext cx="4550802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การเข้าถึงอดีตสมาชิก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FB5FC58-5EE1-4EA1-87E4-94ECF8C6B456}"/>
              </a:ext>
            </a:extLst>
          </p:cNvPr>
          <p:cNvGrpSpPr/>
          <p:nvPr/>
        </p:nvGrpSpPr>
        <p:grpSpPr>
          <a:xfrm>
            <a:off x="4937389" y="6557696"/>
            <a:ext cx="4555704" cy="900000"/>
            <a:chOff x="4937389" y="6557696"/>
            <a:chExt cx="4555704" cy="900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1DAAAB8-2634-4767-9515-B0D4E5DF5C2F}"/>
                </a:ext>
              </a:extLst>
            </p:cNvPr>
            <p:cNvSpPr/>
            <p:nvPr/>
          </p:nvSpPr>
          <p:spPr>
            <a:xfrm>
              <a:off x="4939023" y="6557696"/>
              <a:ext cx="4554070" cy="900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F5E6E8C-C6C7-4697-8780-B02710F03223}"/>
                </a:ext>
              </a:extLst>
            </p:cNvPr>
            <p:cNvSpPr txBox="1"/>
            <p:nvPr/>
          </p:nvSpPr>
          <p:spPr>
            <a:xfrm>
              <a:off x="4937389" y="6710096"/>
              <a:ext cx="4554070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การส่งต่อสมาชิกย้ายที่อยู่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F0686C0-F3E7-464A-94C3-53235705E3AF}"/>
              </a:ext>
            </a:extLst>
          </p:cNvPr>
          <p:cNvGrpSpPr/>
          <p:nvPr/>
        </p:nvGrpSpPr>
        <p:grpSpPr>
          <a:xfrm>
            <a:off x="254516" y="7627036"/>
            <a:ext cx="4554070" cy="900000"/>
            <a:chOff x="254516" y="7627036"/>
            <a:chExt cx="4554070" cy="900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3A11315-E57D-49BC-BEDF-85A90BCC6B5C}"/>
                </a:ext>
              </a:extLst>
            </p:cNvPr>
            <p:cNvSpPr/>
            <p:nvPr/>
          </p:nvSpPr>
          <p:spPr>
            <a:xfrm>
              <a:off x="254516" y="7627036"/>
              <a:ext cx="4554070" cy="900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0AEABF1-3086-43BB-B29B-C22797B6742F}"/>
                </a:ext>
              </a:extLst>
            </p:cNvPr>
            <p:cNvSpPr txBox="1"/>
            <p:nvPr/>
          </p:nvSpPr>
          <p:spPr>
            <a:xfrm>
              <a:off x="254516" y="7804836"/>
              <a:ext cx="4554070" cy="590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35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การเห็นคุณค่าของประสบการณ์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A5FC79D-298C-4A95-999E-DC18F96DD398}"/>
              </a:ext>
            </a:extLst>
          </p:cNvPr>
          <p:cNvSpPr/>
          <p:nvPr/>
        </p:nvSpPr>
        <p:spPr>
          <a:xfrm>
            <a:off x="120771" y="6471431"/>
            <a:ext cx="4751400" cy="106934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14F414-734D-401E-B3DF-035B9885FB99}"/>
              </a:ext>
            </a:extLst>
          </p:cNvPr>
          <p:cNvSpPr/>
          <p:nvPr/>
        </p:nvSpPr>
        <p:spPr>
          <a:xfrm>
            <a:off x="120770" y="7541106"/>
            <a:ext cx="9439701" cy="106934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6647B7-E9B2-4526-884E-46D06F0AED94}"/>
              </a:ext>
            </a:extLst>
          </p:cNvPr>
          <p:cNvSpPr/>
          <p:nvPr/>
        </p:nvSpPr>
        <p:spPr>
          <a:xfrm>
            <a:off x="6017679" y="226330"/>
            <a:ext cx="6060021" cy="41640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37CE48-A0DD-4B84-918A-6336BE6ACE85}"/>
              </a:ext>
            </a:extLst>
          </p:cNvPr>
          <p:cNvSpPr txBox="1"/>
          <p:nvPr/>
        </p:nvSpPr>
        <p:spPr>
          <a:xfrm>
            <a:off x="6138451" y="358491"/>
            <a:ext cx="573744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ใช่!</a:t>
            </a: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3200" b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โรแท</a:t>
            </a: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เรียนสามารถส่งต่อสมาชิกที่คาดหวังหรือสมาชิกย้ายที่อยู่ไปยังสโมสรอื่นโดยการใช้ปุ่ม </a:t>
            </a: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Refer A Member </a:t>
            </a: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 </a:t>
            </a: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Member Center </a:t>
            </a: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 </a:t>
            </a: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My Rotary  </a:t>
            </a: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สมาชิกที่โอนย้ายสามารถขอร้องให้ติดต่อกับสโมสรใหม่โดยการใช้ ปุ่ม </a:t>
            </a: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Rejoin </a:t>
            </a: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 </a:t>
            </a: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Change Clubs </a:t>
            </a: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 </a:t>
            </a: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Member Center </a:t>
            </a: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Noel </a:t>
            </a: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จะแจ้งเรื่องนี้ในที่ประชุมสโมสรครั้งต่อไป</a:t>
            </a:r>
            <a:endParaRPr lang="th-TH" sz="3200" b="1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67081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82730F7E-E732-45DF-92AA-44806161CCB8}"/>
              </a:ext>
            </a:extLst>
          </p:cNvPr>
          <p:cNvGrpSpPr/>
          <p:nvPr/>
        </p:nvGrpSpPr>
        <p:grpSpPr>
          <a:xfrm>
            <a:off x="4937389" y="7627036"/>
            <a:ext cx="4557338" cy="900000"/>
            <a:chOff x="4937389" y="7627036"/>
            <a:chExt cx="4557338" cy="900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F07A10F-9CD8-46F8-A679-E11741A25515}"/>
                </a:ext>
              </a:extLst>
            </p:cNvPr>
            <p:cNvSpPr/>
            <p:nvPr/>
          </p:nvSpPr>
          <p:spPr>
            <a:xfrm>
              <a:off x="4939023" y="7627036"/>
              <a:ext cx="4554070" cy="900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5D1E6EF-FA54-4223-B31C-35D2EB4A9586}"/>
                </a:ext>
              </a:extLst>
            </p:cNvPr>
            <p:cNvSpPr txBox="1"/>
            <p:nvPr/>
          </p:nvSpPr>
          <p:spPr>
            <a:xfrm>
              <a:off x="4937389" y="7824966"/>
              <a:ext cx="4557338" cy="57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34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ทำให้มีส่วนร่วมเหนือระดับสโมสร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A5FC79D-298C-4A95-999E-DC18F96DD398}"/>
              </a:ext>
            </a:extLst>
          </p:cNvPr>
          <p:cNvSpPr/>
          <p:nvPr/>
        </p:nvSpPr>
        <p:spPr>
          <a:xfrm>
            <a:off x="4875964" y="7542366"/>
            <a:ext cx="4684507" cy="106934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40C695-6D43-4942-83C8-AD673A1665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4" t="15287" b="30738"/>
          <a:stretch/>
        </p:blipFill>
        <p:spPr>
          <a:xfrm>
            <a:off x="5313871" y="1322623"/>
            <a:ext cx="6994435" cy="46463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5C18FE5-EF6B-4B2F-B474-B535747362C7}"/>
              </a:ext>
            </a:extLst>
          </p:cNvPr>
          <p:cNvSpPr/>
          <p:nvPr/>
        </p:nvSpPr>
        <p:spPr>
          <a:xfrm>
            <a:off x="-10693" y="0"/>
            <a:ext cx="12319000" cy="1315932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BA8EA3-36F0-47F4-B1A8-C9C1E149047D}"/>
              </a:ext>
            </a:extLst>
          </p:cNvPr>
          <p:cNvSpPr txBox="1"/>
          <p:nvPr/>
        </p:nvSpPr>
        <p:spPr>
          <a:xfrm>
            <a:off x="469092" y="244560"/>
            <a:ext cx="8784978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สมาชิก </a:t>
            </a:r>
            <a:r>
              <a:rPr lang="en-US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6</a:t>
            </a:r>
            <a:r>
              <a:rPr lang="th-TH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–</a:t>
            </a:r>
            <a:r>
              <a:rPr lang="en-US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10</a:t>
            </a:r>
            <a:r>
              <a:rPr lang="th-TH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ปี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17673A-BA66-45F9-8AA3-CA6E62AE2310}"/>
              </a:ext>
            </a:extLst>
          </p:cNvPr>
          <p:cNvSpPr txBox="1"/>
          <p:nvPr/>
        </p:nvSpPr>
        <p:spPr>
          <a:xfrm>
            <a:off x="382827" y="1389422"/>
            <a:ext cx="492941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ท่านเรียนรู้ว่ามีสมาชิกจำนวนมากที่ออกจากสโมสรหลังจากเป็นสมาชิก 6-10 ปีเพราะขาดมิตรภาพ คนอื่น ๆ ย้ายที่อยู่ </a:t>
            </a:r>
            <a:b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และมีคนหนึ่งรู้สึกไม่พอใจกับผู้นำใหม่</a:t>
            </a:r>
            <a:endParaRPr lang="en-US" sz="4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ท่านคิดว่าความคิดเห็นข้างล่างนี้จะสามารถทำให้สมาชิกเหล่านี้มีส่วนร่วมได้หรือไม่?</a:t>
            </a:r>
            <a:endParaRPr lang="th-TH" sz="4000" b="1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F131E2-AF8F-4B1D-BD84-84C8F8C762DA}"/>
              </a:ext>
            </a:extLst>
          </p:cNvPr>
          <p:cNvGrpSpPr/>
          <p:nvPr/>
        </p:nvGrpSpPr>
        <p:grpSpPr>
          <a:xfrm>
            <a:off x="254516" y="6557696"/>
            <a:ext cx="4554070" cy="900000"/>
            <a:chOff x="254516" y="6557696"/>
            <a:chExt cx="4554070" cy="90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163F36B-B8BE-43B7-B0D5-83963BE87481}"/>
                </a:ext>
              </a:extLst>
            </p:cNvPr>
            <p:cNvSpPr/>
            <p:nvPr/>
          </p:nvSpPr>
          <p:spPr>
            <a:xfrm>
              <a:off x="254516" y="6557696"/>
              <a:ext cx="4554070" cy="900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4BC2403-128D-4FD1-A5CF-A578BD65A74D}"/>
                </a:ext>
              </a:extLst>
            </p:cNvPr>
            <p:cNvSpPr txBox="1"/>
            <p:nvPr/>
          </p:nvSpPr>
          <p:spPr>
            <a:xfrm>
              <a:off x="256150" y="6710096"/>
              <a:ext cx="4550802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การเข้าถึงอดีตสมาชิก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FB5FC58-5EE1-4EA1-87E4-94ECF8C6B456}"/>
              </a:ext>
            </a:extLst>
          </p:cNvPr>
          <p:cNvGrpSpPr/>
          <p:nvPr/>
        </p:nvGrpSpPr>
        <p:grpSpPr>
          <a:xfrm>
            <a:off x="4937389" y="6557696"/>
            <a:ext cx="4555704" cy="900000"/>
            <a:chOff x="4937389" y="6557696"/>
            <a:chExt cx="4555704" cy="900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1DAAAB8-2634-4767-9515-B0D4E5DF5C2F}"/>
                </a:ext>
              </a:extLst>
            </p:cNvPr>
            <p:cNvSpPr/>
            <p:nvPr/>
          </p:nvSpPr>
          <p:spPr>
            <a:xfrm>
              <a:off x="4939023" y="6557696"/>
              <a:ext cx="4554070" cy="900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F5E6E8C-C6C7-4697-8780-B02710F03223}"/>
                </a:ext>
              </a:extLst>
            </p:cNvPr>
            <p:cNvSpPr txBox="1"/>
            <p:nvPr/>
          </p:nvSpPr>
          <p:spPr>
            <a:xfrm>
              <a:off x="4937389" y="6710096"/>
              <a:ext cx="4554070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การส่งต่อสมาชิกย้ายที่อยู่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F0686C0-F3E7-464A-94C3-53235705E3AF}"/>
              </a:ext>
            </a:extLst>
          </p:cNvPr>
          <p:cNvGrpSpPr/>
          <p:nvPr/>
        </p:nvGrpSpPr>
        <p:grpSpPr>
          <a:xfrm>
            <a:off x="254516" y="7627036"/>
            <a:ext cx="4554070" cy="900000"/>
            <a:chOff x="254516" y="7627036"/>
            <a:chExt cx="4554070" cy="900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3A11315-E57D-49BC-BEDF-85A90BCC6B5C}"/>
                </a:ext>
              </a:extLst>
            </p:cNvPr>
            <p:cNvSpPr/>
            <p:nvPr/>
          </p:nvSpPr>
          <p:spPr>
            <a:xfrm>
              <a:off x="254516" y="7627036"/>
              <a:ext cx="4554070" cy="900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0AEABF1-3086-43BB-B29B-C22797B6742F}"/>
                </a:ext>
              </a:extLst>
            </p:cNvPr>
            <p:cNvSpPr txBox="1"/>
            <p:nvPr/>
          </p:nvSpPr>
          <p:spPr>
            <a:xfrm>
              <a:off x="254516" y="7804836"/>
              <a:ext cx="4554070" cy="590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35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การเห็นคุณค่าของประสบการณ์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514F414-734D-401E-B3DF-035B9885FB99}"/>
              </a:ext>
            </a:extLst>
          </p:cNvPr>
          <p:cNvSpPr/>
          <p:nvPr/>
        </p:nvSpPr>
        <p:spPr>
          <a:xfrm>
            <a:off x="120770" y="6470903"/>
            <a:ext cx="9439701" cy="106934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6647B7-E9B2-4526-884E-46D06F0AED94}"/>
              </a:ext>
            </a:extLst>
          </p:cNvPr>
          <p:cNvSpPr/>
          <p:nvPr/>
        </p:nvSpPr>
        <p:spPr>
          <a:xfrm>
            <a:off x="254515" y="2807259"/>
            <a:ext cx="6060021" cy="37493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37CE48-A0DD-4B84-918A-6336BE6ACE85}"/>
              </a:ext>
            </a:extLst>
          </p:cNvPr>
          <p:cNvSpPr txBox="1"/>
          <p:nvPr/>
        </p:nvSpPr>
        <p:spPr>
          <a:xfrm>
            <a:off x="375287" y="2939419"/>
            <a:ext cx="57374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สำคัญเสมอ! </a:t>
            </a: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ผู้ที่เป็นสมาชิกมาแล้ว 6-10 ปีจำนวนมากเคยเป็นผู้นำมาก่อน มีประสบการณ์และความชำนาญมากมาย การที่ท่านพบปะกับพวกเขาเพื่อเรียนรู้ประสบการณ์ใน</a:t>
            </a:r>
            <a:r>
              <a:rPr lang="th-TH" sz="3200" b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ตารีของพวกเขาให้มากขึ้น และยกย่องความเชี่ยวชาญ สองคนในกลุ่มกล่าวว่าอาจจะรับตำแหน่งผู้นำในปีต่อไป</a:t>
            </a:r>
            <a:endParaRPr lang="th-TH" sz="3200" b="1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62668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40C695-6D43-4942-83C8-AD673A1665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4" t="15287" b="30738"/>
          <a:stretch/>
        </p:blipFill>
        <p:spPr>
          <a:xfrm>
            <a:off x="5313871" y="1322623"/>
            <a:ext cx="6994435" cy="46463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5C18FE5-EF6B-4B2F-B474-B535747362C7}"/>
              </a:ext>
            </a:extLst>
          </p:cNvPr>
          <p:cNvSpPr/>
          <p:nvPr/>
        </p:nvSpPr>
        <p:spPr>
          <a:xfrm>
            <a:off x="-10693" y="0"/>
            <a:ext cx="12319000" cy="1315932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BA8EA3-36F0-47F4-B1A8-C9C1E149047D}"/>
              </a:ext>
            </a:extLst>
          </p:cNvPr>
          <p:cNvSpPr txBox="1"/>
          <p:nvPr/>
        </p:nvSpPr>
        <p:spPr>
          <a:xfrm>
            <a:off x="469092" y="244560"/>
            <a:ext cx="8784978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สมาชิก </a:t>
            </a:r>
            <a:r>
              <a:rPr lang="en-US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6</a:t>
            </a:r>
            <a:r>
              <a:rPr lang="th-TH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–</a:t>
            </a:r>
            <a:r>
              <a:rPr lang="en-US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10</a:t>
            </a:r>
            <a:r>
              <a:rPr lang="th-TH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ปี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17673A-BA66-45F9-8AA3-CA6E62AE2310}"/>
              </a:ext>
            </a:extLst>
          </p:cNvPr>
          <p:cNvSpPr txBox="1"/>
          <p:nvPr/>
        </p:nvSpPr>
        <p:spPr>
          <a:xfrm>
            <a:off x="382827" y="1389422"/>
            <a:ext cx="492941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ท่านเรียนรู้ว่ามีสมาชิกจำนวนมากที่ออกจากสโมสรหลังจากเป็นสมาชิก 6-10 ปีเพราะขาดมิตรภาพ คนอื่น ๆ ย้ายที่อยู่ </a:t>
            </a:r>
            <a:b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และมีคนหนึ่งรู้สึกไม่พอใจกับผู้นำใหม่</a:t>
            </a:r>
            <a:endParaRPr lang="en-US" sz="4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ท่านคิดว่าความคิดเห็นข้างล่างนี้จะสามารถทำให้สมาชิกเหล่านี้มีส่วนร่วมได้หรือไม่?</a:t>
            </a:r>
            <a:endParaRPr lang="th-TH" sz="4000" b="1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F131E2-AF8F-4B1D-BD84-84C8F8C762DA}"/>
              </a:ext>
            </a:extLst>
          </p:cNvPr>
          <p:cNvGrpSpPr/>
          <p:nvPr/>
        </p:nvGrpSpPr>
        <p:grpSpPr>
          <a:xfrm>
            <a:off x="254516" y="6557696"/>
            <a:ext cx="4554070" cy="900000"/>
            <a:chOff x="254516" y="6557696"/>
            <a:chExt cx="4554070" cy="90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163F36B-B8BE-43B7-B0D5-83963BE87481}"/>
                </a:ext>
              </a:extLst>
            </p:cNvPr>
            <p:cNvSpPr/>
            <p:nvPr/>
          </p:nvSpPr>
          <p:spPr>
            <a:xfrm>
              <a:off x="254516" y="6557696"/>
              <a:ext cx="4554070" cy="900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4BC2403-128D-4FD1-A5CF-A578BD65A74D}"/>
                </a:ext>
              </a:extLst>
            </p:cNvPr>
            <p:cNvSpPr txBox="1"/>
            <p:nvPr/>
          </p:nvSpPr>
          <p:spPr>
            <a:xfrm>
              <a:off x="256150" y="6710096"/>
              <a:ext cx="4550802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การเข้าถึงอดีตสมาชิก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FB5FC58-5EE1-4EA1-87E4-94ECF8C6B456}"/>
              </a:ext>
            </a:extLst>
          </p:cNvPr>
          <p:cNvGrpSpPr/>
          <p:nvPr/>
        </p:nvGrpSpPr>
        <p:grpSpPr>
          <a:xfrm>
            <a:off x="4937389" y="6557696"/>
            <a:ext cx="4555704" cy="900000"/>
            <a:chOff x="4937389" y="6557696"/>
            <a:chExt cx="4555704" cy="900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1DAAAB8-2634-4767-9515-B0D4E5DF5C2F}"/>
                </a:ext>
              </a:extLst>
            </p:cNvPr>
            <p:cNvSpPr/>
            <p:nvPr/>
          </p:nvSpPr>
          <p:spPr>
            <a:xfrm>
              <a:off x="4939023" y="6557696"/>
              <a:ext cx="4554070" cy="900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F5E6E8C-C6C7-4697-8780-B02710F03223}"/>
                </a:ext>
              </a:extLst>
            </p:cNvPr>
            <p:cNvSpPr txBox="1"/>
            <p:nvPr/>
          </p:nvSpPr>
          <p:spPr>
            <a:xfrm>
              <a:off x="4937389" y="6710096"/>
              <a:ext cx="4554070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การส่งต่อสมาชิกย้ายที่อยู่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F0686C0-F3E7-464A-94C3-53235705E3AF}"/>
              </a:ext>
            </a:extLst>
          </p:cNvPr>
          <p:cNvGrpSpPr/>
          <p:nvPr/>
        </p:nvGrpSpPr>
        <p:grpSpPr>
          <a:xfrm>
            <a:off x="254516" y="7627036"/>
            <a:ext cx="4554070" cy="900000"/>
            <a:chOff x="254516" y="7627036"/>
            <a:chExt cx="4554070" cy="900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3A11315-E57D-49BC-BEDF-85A90BCC6B5C}"/>
                </a:ext>
              </a:extLst>
            </p:cNvPr>
            <p:cNvSpPr/>
            <p:nvPr/>
          </p:nvSpPr>
          <p:spPr>
            <a:xfrm>
              <a:off x="254516" y="7627036"/>
              <a:ext cx="4554070" cy="900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0AEABF1-3086-43BB-B29B-C22797B6742F}"/>
                </a:ext>
              </a:extLst>
            </p:cNvPr>
            <p:cNvSpPr txBox="1"/>
            <p:nvPr/>
          </p:nvSpPr>
          <p:spPr>
            <a:xfrm>
              <a:off x="254516" y="7804836"/>
              <a:ext cx="4554070" cy="590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35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การเห็นคุณค่าของประสบการณ์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5CFF7D9-0778-4316-B284-7CD1F5750888}"/>
              </a:ext>
            </a:extLst>
          </p:cNvPr>
          <p:cNvGrpSpPr/>
          <p:nvPr/>
        </p:nvGrpSpPr>
        <p:grpSpPr>
          <a:xfrm>
            <a:off x="4937389" y="7627036"/>
            <a:ext cx="4557338" cy="900000"/>
            <a:chOff x="4937389" y="7627036"/>
            <a:chExt cx="4557338" cy="9000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4D1E147-7A2E-41D5-9C67-8911396C5248}"/>
                </a:ext>
              </a:extLst>
            </p:cNvPr>
            <p:cNvSpPr/>
            <p:nvPr/>
          </p:nvSpPr>
          <p:spPr>
            <a:xfrm>
              <a:off x="4939023" y="7627036"/>
              <a:ext cx="4554070" cy="900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681CA1B-9045-4849-A771-751F1768482E}"/>
                </a:ext>
              </a:extLst>
            </p:cNvPr>
            <p:cNvSpPr txBox="1"/>
            <p:nvPr/>
          </p:nvSpPr>
          <p:spPr>
            <a:xfrm>
              <a:off x="4937389" y="7824966"/>
              <a:ext cx="4557338" cy="57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34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ทำให้มีส่วนร่วมเหนือระดับสโมสร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A5FC79D-298C-4A95-999E-DC18F96DD398}"/>
              </a:ext>
            </a:extLst>
          </p:cNvPr>
          <p:cNvSpPr/>
          <p:nvPr/>
        </p:nvSpPr>
        <p:spPr>
          <a:xfrm>
            <a:off x="124896" y="7542366"/>
            <a:ext cx="4757655" cy="106934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14F414-734D-401E-B3DF-035B9885FB99}"/>
              </a:ext>
            </a:extLst>
          </p:cNvPr>
          <p:cNvSpPr/>
          <p:nvPr/>
        </p:nvSpPr>
        <p:spPr>
          <a:xfrm>
            <a:off x="120770" y="6470903"/>
            <a:ext cx="9439701" cy="106934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6647B7-E9B2-4526-884E-46D06F0AED94}"/>
              </a:ext>
            </a:extLst>
          </p:cNvPr>
          <p:cNvSpPr/>
          <p:nvPr/>
        </p:nvSpPr>
        <p:spPr>
          <a:xfrm>
            <a:off x="5996150" y="3329795"/>
            <a:ext cx="6060021" cy="32268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37CE48-A0DD-4B84-918A-6336BE6ACE85}"/>
              </a:ext>
            </a:extLst>
          </p:cNvPr>
          <p:cNvSpPr txBox="1"/>
          <p:nvPr/>
        </p:nvSpPr>
        <p:spPr>
          <a:xfrm>
            <a:off x="6116922" y="3455818"/>
            <a:ext cx="59392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แน่นอน!</a:t>
            </a: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Noel </a:t>
            </a: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แบ่งปันข้อมูลเกี่ยวกับการเข้าร่วมกลุ่มปฏิบัติการ</a:t>
            </a:r>
            <a:r>
              <a:rPr lang="th-TH" sz="3200" b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โรแท</a:t>
            </a: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เรียน </a:t>
            </a: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(Rotarian Action Group) </a:t>
            </a:r>
            <a:r>
              <a:rPr lang="th-TH" sz="3200" b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เเละ</a:t>
            </a: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กลุ่มมิตรภาพ </a:t>
            </a: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(Fellowships)  </a:t>
            </a: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และสอบถามสมาชิกเหล่านี้ว่าต้องการจะมีส่วนร่วมในระดับภาคอย่างไร มี 2-3 คนในกลุ่มนี้กำลังคิดอยู่</a:t>
            </a:r>
            <a:endParaRPr lang="th-TH" sz="3200" b="1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66309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2F9A60-56B6-4234-B1E2-8C21D2FC1F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3" t="1" b="49991"/>
          <a:stretch/>
        </p:blipFill>
        <p:spPr>
          <a:xfrm>
            <a:off x="6361890" y="6691"/>
            <a:ext cx="5955486" cy="43049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773581-FB5B-4592-89A0-1BF955AC0332}"/>
              </a:ext>
            </a:extLst>
          </p:cNvPr>
          <p:cNvSpPr txBox="1"/>
          <p:nvPr/>
        </p:nvSpPr>
        <p:spPr>
          <a:xfrm>
            <a:off x="479785" y="1521099"/>
            <a:ext cx="5882105" cy="2326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sz="8800" b="1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การให้มีส่วนร่วม</a:t>
            </a:r>
          </a:p>
          <a:p>
            <a:pPr>
              <a:lnSpc>
                <a:spcPct val="80000"/>
              </a:lnSpc>
            </a:pPr>
            <a:r>
              <a:rPr lang="th-TH" sz="8800" b="1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คืออะไร?</a:t>
            </a:r>
            <a:endParaRPr lang="th-TH" sz="4000" dirty="0">
              <a:solidFill>
                <a:schemeClr val="bg1"/>
              </a:solidFill>
              <a:latin typeface="Arial" panose="020B0604020202020204" pitchFamily="34" charset="0"/>
              <a:cs typeface="FreesiaUPC" panose="020B0604020202020204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92215E-B39E-4610-9C91-E5A13E7B087C}"/>
              </a:ext>
            </a:extLst>
          </p:cNvPr>
          <p:cNvSpPr txBox="1"/>
          <p:nvPr/>
        </p:nvSpPr>
        <p:spPr>
          <a:xfrm>
            <a:off x="479785" y="4613696"/>
            <a:ext cx="116062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เมื่อท่านทำให้ใครคนหนึ่งมีส่วนร่วม หมายถึงท่านใช้ความพยายามที่จะทำให้เขาสนใจ ท่านสามารถทำให้สมาชิกมีส่วนร่วมเพียงแค่พูดจากัน โดยแนะนำพวกเขาให้รู้จักใครบางคน หรือโดย</a:t>
            </a:r>
            <a:r>
              <a:rPr lang="th-TH" sz="4000" dirty="0" err="1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การทำ</a:t>
            </a:r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ให้เขามีส่วนเกี่ยวข้องในกิจกรรม เมื่อสมาชิกมี</a:t>
            </a:r>
            <a:b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ส่วนร่วม พวกเขามักจะมีประสบการณ์ในทางบวกและเป็นสมาชิกต่อไป</a:t>
            </a:r>
          </a:p>
        </p:txBody>
      </p:sp>
    </p:spTree>
    <p:extLst>
      <p:ext uri="{BB962C8B-B14F-4D97-AF65-F5344CB8AC3E}">
        <p14:creationId xmlns:p14="http://schemas.microsoft.com/office/powerpoint/2010/main" val="376655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46F2D53-2211-4B47-9089-F415E1AC8504}"/>
              </a:ext>
            </a:extLst>
          </p:cNvPr>
          <p:cNvGrpSpPr/>
          <p:nvPr/>
        </p:nvGrpSpPr>
        <p:grpSpPr>
          <a:xfrm>
            <a:off x="11046511" y="6693"/>
            <a:ext cx="1022216" cy="970000"/>
            <a:chOff x="4114799" y="3122579"/>
            <a:chExt cx="758758" cy="720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DB2B975-C0C1-4990-984E-A515A6F90CB8}"/>
                </a:ext>
              </a:extLst>
            </p:cNvPr>
            <p:cNvSpPr/>
            <p:nvPr/>
          </p:nvSpPr>
          <p:spPr>
            <a:xfrm>
              <a:off x="4134255" y="3122579"/>
              <a:ext cx="720000" cy="720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268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E1EBC51-53B8-41E8-B4D9-4EC6CEC2664D}"/>
                </a:ext>
              </a:extLst>
            </p:cNvPr>
            <p:cNvSpPr txBox="1"/>
            <p:nvPr/>
          </p:nvSpPr>
          <p:spPr>
            <a:xfrm>
              <a:off x="4114799" y="3202574"/>
              <a:ext cx="758758" cy="62253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4850" dirty="0">
                  <a:solidFill>
                    <a:schemeClr val="bg1"/>
                  </a:solidFill>
                  <a:latin typeface="Sentinel Bold" pitchFamily="2" charset="0"/>
                </a:rPr>
                <a:t>c</a:t>
              </a:r>
              <a:endParaRPr lang="th-TH" sz="4850" dirty="0">
                <a:solidFill>
                  <a:schemeClr val="bg1"/>
                </a:solidFill>
                <a:latin typeface="Sentinel Bold" pitchFamily="2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61D99C14-E7C8-46C0-824B-151189C93FE4}"/>
              </a:ext>
            </a:extLst>
          </p:cNvPr>
          <p:cNvSpPr/>
          <p:nvPr/>
        </p:nvSpPr>
        <p:spPr>
          <a:xfrm>
            <a:off x="0" y="-3"/>
            <a:ext cx="12319000" cy="1000127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1F4C56-F753-4D55-BFC4-C76FABE12F0A}"/>
              </a:ext>
            </a:extLst>
          </p:cNvPr>
          <p:cNvSpPr txBox="1"/>
          <p:nvPr/>
        </p:nvSpPr>
        <p:spPr>
          <a:xfrm>
            <a:off x="479785" y="101125"/>
            <a:ext cx="8784978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เรียนรู้แต่ละกลุ่มให้มากขึ้น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9DC245-BF2D-49E9-BEDF-03EB5EBF1756}"/>
              </a:ext>
            </a:extLst>
          </p:cNvPr>
          <p:cNvSpPr txBox="1"/>
          <p:nvPr/>
        </p:nvSpPr>
        <p:spPr>
          <a:xfrm>
            <a:off x="343425" y="1131488"/>
            <a:ext cx="861311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นำสโมสรของท่านตัดสินใจจะเรียนรู้ให้มากขึ้นเกี่ยวกับแต่ละกลุ่มเพื่อให้เข้าใจเหตุผลของการลาออกได้ดีขึ้น และให้พวกเขามีส่วนร่วมในเรื่องต่าง ๆ กันไปตามความต้องการของพวกเขา</a:t>
            </a:r>
            <a:endParaRPr lang="en-US" sz="4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spcAft>
                <a:spcPts val="1200"/>
              </a:spcAft>
            </a:pP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ดูว่าพวกเขาเรียนรู้อะไรเกี่ยวกับสมาชิกในกลุ่มต่าง ๆ</a:t>
            </a:r>
            <a:endParaRPr lang="th-TH" sz="4000" b="1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D7F0F1B-CDA5-4BFD-9217-60CE4BBB352C}"/>
              </a:ext>
            </a:extLst>
          </p:cNvPr>
          <p:cNvGrpSpPr/>
          <p:nvPr/>
        </p:nvGrpSpPr>
        <p:grpSpPr>
          <a:xfrm>
            <a:off x="471488" y="4912877"/>
            <a:ext cx="3156055" cy="1524001"/>
            <a:chOff x="344383" y="7000874"/>
            <a:chExt cx="3156055" cy="15240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7925324-8321-4075-B5F1-7CC6CFAA19B6}"/>
                </a:ext>
              </a:extLst>
            </p:cNvPr>
            <p:cNvSpPr/>
            <p:nvPr/>
          </p:nvSpPr>
          <p:spPr>
            <a:xfrm>
              <a:off x="344384" y="7000874"/>
              <a:ext cx="3156054" cy="1524001"/>
            </a:xfrm>
            <a:prstGeom prst="ellipse">
              <a:avLst/>
            </a:prstGeom>
            <a:solidFill>
              <a:srgbClr val="005DAA"/>
            </a:solidFill>
            <a:ln>
              <a:solidFill>
                <a:srgbClr val="005D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B40DE1-961D-41C7-9B7D-DBC720DC4D8A}"/>
                </a:ext>
              </a:extLst>
            </p:cNvPr>
            <p:cNvSpPr txBox="1"/>
            <p:nvPr/>
          </p:nvSpPr>
          <p:spPr>
            <a:xfrm>
              <a:off x="344383" y="7089921"/>
              <a:ext cx="31560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สมาชิกใหม่ – </a:t>
              </a:r>
            </a:p>
            <a:p>
              <a:pPr algn="ctr"/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น้อยกว่า </a:t>
              </a:r>
              <a:r>
                <a:rPr lang="en-US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1 </a:t>
              </a:r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ปี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D4BE5E-FDDB-4B81-9D4F-83A99A96FA4D}"/>
              </a:ext>
            </a:extLst>
          </p:cNvPr>
          <p:cNvGrpSpPr/>
          <p:nvPr/>
        </p:nvGrpSpPr>
        <p:grpSpPr>
          <a:xfrm>
            <a:off x="3593037" y="6004726"/>
            <a:ext cx="3156055" cy="1524001"/>
            <a:chOff x="3347196" y="6155418"/>
            <a:chExt cx="3156055" cy="152400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4C03D46-192D-4930-BAF7-C1D94E720A6F}"/>
                </a:ext>
              </a:extLst>
            </p:cNvPr>
            <p:cNvSpPr/>
            <p:nvPr/>
          </p:nvSpPr>
          <p:spPr>
            <a:xfrm>
              <a:off x="3347196" y="6155418"/>
              <a:ext cx="3156054" cy="1524001"/>
            </a:xfrm>
            <a:prstGeom prst="ellipse">
              <a:avLst/>
            </a:prstGeom>
            <a:solidFill>
              <a:srgbClr val="005DAA"/>
            </a:solidFill>
            <a:ln>
              <a:solidFill>
                <a:srgbClr val="005D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E5C085A-8FC7-4429-8918-6710D81CB955}"/>
                </a:ext>
              </a:extLst>
            </p:cNvPr>
            <p:cNvSpPr txBox="1"/>
            <p:nvPr/>
          </p:nvSpPr>
          <p:spPr>
            <a:xfrm>
              <a:off x="3347196" y="6252868"/>
              <a:ext cx="31560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สมาชิก </a:t>
              </a:r>
              <a:endParaRPr lang="en-US" sz="40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6-10</a:t>
              </a:r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 ปี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46C39EA-0054-4614-A09D-65ECF04810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8"/>
          <a:stretch/>
        </p:blipFill>
        <p:spPr>
          <a:xfrm>
            <a:off x="9407097" y="6691"/>
            <a:ext cx="2901210" cy="8608330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BCBC4229-D810-497F-AEAA-17CD1299972B}"/>
              </a:ext>
            </a:extLst>
          </p:cNvPr>
          <p:cNvSpPr/>
          <p:nvPr/>
        </p:nvSpPr>
        <p:spPr>
          <a:xfrm>
            <a:off x="385219" y="4823634"/>
            <a:ext cx="3312165" cy="1680018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685EED1-C0D7-410F-935B-DE4ABE2EA8A4}"/>
              </a:ext>
            </a:extLst>
          </p:cNvPr>
          <p:cNvSpPr/>
          <p:nvPr/>
        </p:nvSpPr>
        <p:spPr>
          <a:xfrm>
            <a:off x="3558527" y="5937373"/>
            <a:ext cx="3207817" cy="1680018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EA5BB8A-A54F-4775-9E2C-7ED34DD14ABB}"/>
              </a:ext>
            </a:extLst>
          </p:cNvPr>
          <p:cNvGrpSpPr/>
          <p:nvPr/>
        </p:nvGrpSpPr>
        <p:grpSpPr>
          <a:xfrm>
            <a:off x="6307765" y="4854428"/>
            <a:ext cx="3156055" cy="1524001"/>
            <a:chOff x="6240143" y="6994110"/>
            <a:chExt cx="3156055" cy="152400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19CE3C5-250B-4549-857C-D777F2408F59}"/>
                </a:ext>
              </a:extLst>
            </p:cNvPr>
            <p:cNvSpPr/>
            <p:nvPr/>
          </p:nvSpPr>
          <p:spPr>
            <a:xfrm>
              <a:off x="6240143" y="6994110"/>
              <a:ext cx="3156054" cy="1524001"/>
            </a:xfrm>
            <a:prstGeom prst="ellipse">
              <a:avLst/>
            </a:prstGeom>
            <a:solidFill>
              <a:srgbClr val="005DAA"/>
            </a:solidFill>
            <a:ln>
              <a:solidFill>
                <a:srgbClr val="005D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B9089BE-52D7-4CFF-B12A-9A59A8AC2C27}"/>
                </a:ext>
              </a:extLst>
            </p:cNvPr>
            <p:cNvSpPr txBox="1"/>
            <p:nvPr/>
          </p:nvSpPr>
          <p:spPr>
            <a:xfrm>
              <a:off x="6240143" y="7100405"/>
              <a:ext cx="31560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สมาชิกเกิน </a:t>
              </a:r>
              <a:endParaRPr lang="en-US" sz="40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10</a:t>
              </a:r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 ปีขึ้นไป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1687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9A44A1-B40D-4060-A897-378F5F89A2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9" r="44526" b="26460"/>
          <a:stretch/>
        </p:blipFill>
        <p:spPr>
          <a:xfrm>
            <a:off x="10693" y="1340046"/>
            <a:ext cx="6821907" cy="499725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5BB8FC0-3A57-4236-8B60-F27A466904FF}"/>
              </a:ext>
            </a:extLst>
          </p:cNvPr>
          <p:cNvSpPr/>
          <p:nvPr/>
        </p:nvSpPr>
        <p:spPr>
          <a:xfrm>
            <a:off x="-10693" y="0"/>
            <a:ext cx="12319000" cy="1315932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CC34DA-C1B5-472F-81B2-6C2683D8C74D}"/>
              </a:ext>
            </a:extLst>
          </p:cNvPr>
          <p:cNvSpPr txBox="1"/>
          <p:nvPr/>
        </p:nvSpPr>
        <p:spPr>
          <a:xfrm>
            <a:off x="469092" y="244560"/>
            <a:ext cx="8784978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สมาชิกมากกว่า</a:t>
            </a:r>
            <a:r>
              <a:rPr lang="en-US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10</a:t>
            </a:r>
            <a:r>
              <a:rPr lang="th-TH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ปี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693D04-6C2F-41E1-A8AC-BEF115631DAE}"/>
              </a:ext>
            </a:extLst>
          </p:cNvPr>
          <p:cNvSpPr txBox="1"/>
          <p:nvPr/>
        </p:nvSpPr>
        <p:spPr>
          <a:xfrm>
            <a:off x="6940489" y="1492940"/>
            <a:ext cx="492941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ถึงแม้ว่าสมาชิกที่อยู่กับสโมสรมามากกว่า 10 ปีไม่ได้ลาออก แต่พวกเขาไม่ได้มีส่วนร่วมแล้ว</a:t>
            </a:r>
            <a:endParaRPr lang="en-US" sz="4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spcAft>
                <a:spcPts val="1800"/>
              </a:spcAft>
            </a:pP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ท่านจะทำอะไรได้บ้างเพื่อให้พวกเขามีส่วนร่วม?</a:t>
            </a:r>
            <a:endParaRPr lang="th-TH" sz="4000" b="1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AF08E2A-CBA1-4E60-8916-215504DE649E}"/>
              </a:ext>
            </a:extLst>
          </p:cNvPr>
          <p:cNvGrpSpPr/>
          <p:nvPr/>
        </p:nvGrpSpPr>
        <p:grpSpPr>
          <a:xfrm>
            <a:off x="254516" y="6875196"/>
            <a:ext cx="4554070" cy="621075"/>
            <a:chOff x="254516" y="6875196"/>
            <a:chExt cx="4554070" cy="62107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7B50B6-1B30-4DAB-846F-ED4B0E31841F}"/>
                </a:ext>
              </a:extLst>
            </p:cNvPr>
            <p:cNvSpPr/>
            <p:nvPr/>
          </p:nvSpPr>
          <p:spPr>
            <a:xfrm>
              <a:off x="254516" y="6875196"/>
              <a:ext cx="4554070" cy="612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525B81-1BB3-4338-BF32-6760EC5319FA}"/>
                </a:ext>
              </a:extLst>
            </p:cNvPr>
            <p:cNvSpPr txBox="1"/>
            <p:nvPr/>
          </p:nvSpPr>
          <p:spPr>
            <a:xfrm>
              <a:off x="256150" y="6891490"/>
              <a:ext cx="4550802" cy="604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36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พูดคุย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AEC6A3A-66CB-4E8D-BC30-651A89DA881A}"/>
              </a:ext>
            </a:extLst>
          </p:cNvPr>
          <p:cNvGrpSpPr/>
          <p:nvPr/>
        </p:nvGrpSpPr>
        <p:grpSpPr>
          <a:xfrm>
            <a:off x="4962789" y="6874237"/>
            <a:ext cx="4555704" cy="612959"/>
            <a:chOff x="4937389" y="6874237"/>
            <a:chExt cx="4555704" cy="61295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96F1002-4D79-4492-BE67-A3678865BA9B}"/>
                </a:ext>
              </a:extLst>
            </p:cNvPr>
            <p:cNvSpPr/>
            <p:nvPr/>
          </p:nvSpPr>
          <p:spPr>
            <a:xfrm>
              <a:off x="4939023" y="6875196"/>
              <a:ext cx="4554070" cy="612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479A746-FBB1-4479-9D50-9C0E682409FD}"/>
                </a:ext>
              </a:extLst>
            </p:cNvPr>
            <p:cNvSpPr txBox="1"/>
            <p:nvPr/>
          </p:nvSpPr>
          <p:spPr>
            <a:xfrm>
              <a:off x="4937389" y="6874237"/>
              <a:ext cx="4554070" cy="604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36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ขอข้อมูล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57950A4-E116-40D3-B79E-D80AD3061227}"/>
              </a:ext>
            </a:extLst>
          </p:cNvPr>
          <p:cNvGrpSpPr/>
          <p:nvPr/>
        </p:nvGrpSpPr>
        <p:grpSpPr>
          <a:xfrm>
            <a:off x="2731016" y="7627036"/>
            <a:ext cx="4554070" cy="642881"/>
            <a:chOff x="2731016" y="7627036"/>
            <a:chExt cx="4554070" cy="64288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3B33CCC-2AF0-48B1-B0A0-397CAE52F573}"/>
                </a:ext>
              </a:extLst>
            </p:cNvPr>
            <p:cNvSpPr/>
            <p:nvPr/>
          </p:nvSpPr>
          <p:spPr>
            <a:xfrm>
              <a:off x="2731016" y="7627036"/>
              <a:ext cx="4554070" cy="612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EFE180-916C-4C96-A1F3-0117B1CB5716}"/>
                </a:ext>
              </a:extLst>
            </p:cNvPr>
            <p:cNvSpPr txBox="1"/>
            <p:nvPr/>
          </p:nvSpPr>
          <p:spPr>
            <a:xfrm>
              <a:off x="2731016" y="7665136"/>
              <a:ext cx="4554070" cy="604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36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ทำให้มีส่วนร่วม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4170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9A44A1-B40D-4060-A897-378F5F89A2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9" r="44526" b="26460"/>
          <a:stretch/>
        </p:blipFill>
        <p:spPr>
          <a:xfrm>
            <a:off x="10693" y="1340046"/>
            <a:ext cx="6821907" cy="499725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5BB8FC0-3A57-4236-8B60-F27A466904FF}"/>
              </a:ext>
            </a:extLst>
          </p:cNvPr>
          <p:cNvSpPr/>
          <p:nvPr/>
        </p:nvSpPr>
        <p:spPr>
          <a:xfrm>
            <a:off x="-10693" y="0"/>
            <a:ext cx="12319000" cy="1315932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CC34DA-C1B5-472F-81B2-6C2683D8C74D}"/>
              </a:ext>
            </a:extLst>
          </p:cNvPr>
          <p:cNvSpPr txBox="1"/>
          <p:nvPr/>
        </p:nvSpPr>
        <p:spPr>
          <a:xfrm>
            <a:off x="469092" y="244560"/>
            <a:ext cx="8784978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สมาชิกมากกว่า</a:t>
            </a:r>
            <a:r>
              <a:rPr lang="en-US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10</a:t>
            </a:r>
            <a:r>
              <a:rPr lang="th-TH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ปี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693D04-6C2F-41E1-A8AC-BEF115631DAE}"/>
              </a:ext>
            </a:extLst>
          </p:cNvPr>
          <p:cNvSpPr txBox="1"/>
          <p:nvPr/>
        </p:nvSpPr>
        <p:spPr>
          <a:xfrm>
            <a:off x="6940489" y="1492940"/>
            <a:ext cx="492941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ถึงแม้ว่าสมาชิกที่อยู่กับสโมสรมามากกว่า 10 ปีไม่ได้ลาออก แต่พวกเขาไม่ได้มีส่วนร่วมแล้ว</a:t>
            </a:r>
            <a:endParaRPr lang="en-US" sz="4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spcAft>
                <a:spcPts val="1800"/>
              </a:spcAft>
            </a:pP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ท่านจะทำอะไรได้บ้างเพื่อให้พวกเขามีส่วนร่วม?</a:t>
            </a:r>
            <a:endParaRPr lang="th-TH" sz="4000" b="1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AF08E2A-CBA1-4E60-8916-215504DE649E}"/>
              </a:ext>
            </a:extLst>
          </p:cNvPr>
          <p:cNvGrpSpPr/>
          <p:nvPr/>
        </p:nvGrpSpPr>
        <p:grpSpPr>
          <a:xfrm>
            <a:off x="254516" y="6875196"/>
            <a:ext cx="4554070" cy="621075"/>
            <a:chOff x="254516" y="6875196"/>
            <a:chExt cx="4554070" cy="62107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7B50B6-1B30-4DAB-846F-ED4B0E31841F}"/>
                </a:ext>
              </a:extLst>
            </p:cNvPr>
            <p:cNvSpPr/>
            <p:nvPr/>
          </p:nvSpPr>
          <p:spPr>
            <a:xfrm>
              <a:off x="254516" y="6875196"/>
              <a:ext cx="4554070" cy="612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525B81-1BB3-4338-BF32-6760EC5319FA}"/>
                </a:ext>
              </a:extLst>
            </p:cNvPr>
            <p:cNvSpPr txBox="1"/>
            <p:nvPr/>
          </p:nvSpPr>
          <p:spPr>
            <a:xfrm>
              <a:off x="256150" y="6891490"/>
              <a:ext cx="4550802" cy="604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36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พูดคุย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AEC6A3A-66CB-4E8D-BC30-651A89DA881A}"/>
              </a:ext>
            </a:extLst>
          </p:cNvPr>
          <p:cNvGrpSpPr/>
          <p:nvPr/>
        </p:nvGrpSpPr>
        <p:grpSpPr>
          <a:xfrm>
            <a:off x="4962789" y="6874237"/>
            <a:ext cx="4555704" cy="612959"/>
            <a:chOff x="4937389" y="6874237"/>
            <a:chExt cx="4555704" cy="61295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96F1002-4D79-4492-BE67-A3678865BA9B}"/>
                </a:ext>
              </a:extLst>
            </p:cNvPr>
            <p:cNvSpPr/>
            <p:nvPr/>
          </p:nvSpPr>
          <p:spPr>
            <a:xfrm>
              <a:off x="4939023" y="6875196"/>
              <a:ext cx="4554070" cy="612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479A746-FBB1-4479-9D50-9C0E682409FD}"/>
                </a:ext>
              </a:extLst>
            </p:cNvPr>
            <p:cNvSpPr txBox="1"/>
            <p:nvPr/>
          </p:nvSpPr>
          <p:spPr>
            <a:xfrm>
              <a:off x="4937389" y="6874237"/>
              <a:ext cx="4554070" cy="604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36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ขอข้อมูล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57950A4-E116-40D3-B79E-D80AD3061227}"/>
              </a:ext>
            </a:extLst>
          </p:cNvPr>
          <p:cNvGrpSpPr/>
          <p:nvPr/>
        </p:nvGrpSpPr>
        <p:grpSpPr>
          <a:xfrm>
            <a:off x="2731016" y="7627036"/>
            <a:ext cx="4554070" cy="642881"/>
            <a:chOff x="2731016" y="7627036"/>
            <a:chExt cx="4554070" cy="64288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3B33CCC-2AF0-48B1-B0A0-397CAE52F573}"/>
                </a:ext>
              </a:extLst>
            </p:cNvPr>
            <p:cNvSpPr/>
            <p:nvPr/>
          </p:nvSpPr>
          <p:spPr>
            <a:xfrm>
              <a:off x="2731016" y="7627036"/>
              <a:ext cx="4554070" cy="612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EFE180-916C-4C96-A1F3-0117B1CB5716}"/>
                </a:ext>
              </a:extLst>
            </p:cNvPr>
            <p:cNvSpPr txBox="1"/>
            <p:nvPr/>
          </p:nvSpPr>
          <p:spPr>
            <a:xfrm>
              <a:off x="2731016" y="7665136"/>
              <a:ext cx="4554070" cy="604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36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ทำให้มีส่วนร่วม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846E69D2-D9C4-4223-AAAE-FE7045DED555}"/>
              </a:ext>
            </a:extLst>
          </p:cNvPr>
          <p:cNvSpPr/>
          <p:nvPr/>
        </p:nvSpPr>
        <p:spPr>
          <a:xfrm>
            <a:off x="4893777" y="6805225"/>
            <a:ext cx="4785060" cy="752799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90DE7B-5E62-473C-BEEC-4B74B1E64DF7}"/>
              </a:ext>
            </a:extLst>
          </p:cNvPr>
          <p:cNvSpPr/>
          <p:nvPr/>
        </p:nvSpPr>
        <p:spPr>
          <a:xfrm>
            <a:off x="2611813" y="7563791"/>
            <a:ext cx="4785060" cy="752799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B8FE6D-C92D-4F13-984F-2179A2DDC5A7}"/>
              </a:ext>
            </a:extLst>
          </p:cNvPr>
          <p:cNvSpPr/>
          <p:nvPr/>
        </p:nvSpPr>
        <p:spPr>
          <a:xfrm>
            <a:off x="254515" y="1668131"/>
            <a:ext cx="6060021" cy="4888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96DE10-0649-445D-97AB-E572E6B0BA52}"/>
              </a:ext>
            </a:extLst>
          </p:cNvPr>
          <p:cNvSpPr txBox="1"/>
          <p:nvPr/>
        </p:nvSpPr>
        <p:spPr>
          <a:xfrm>
            <a:off x="375287" y="1869741"/>
            <a:ext cx="59392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เรียบง่ายและสำคัญมาก!</a:t>
            </a: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มีเหตุผลที่เป็นไปได้มากมายที่บางคนอาจจะไม่มีส่วนร่วมในสโมสร การพูดคุยแบบตัวต่อตัวกับสมาชิกเหล่านี้จะทำให้เรียนรู้ว่าบางคนอาจจะมีความกังวลเกี่ยวกับปัญหาครอบครัวหรือสุขภาพและสิ่งอื่น ๆ ที่อยู่เหนือการควบคุม การเข้าถึงพวกเขาด้วยตนเองจะเป็นเครื่องเตือนใจว่าพวกเขามีคุณค่าต่อสโมสรและมวลมิตรสมาชิกอาจจะทำหน้าที่เป็นแหล่งของการสนับสนุนได้</a:t>
            </a:r>
            <a:endParaRPr lang="en-US" sz="32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92797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8693D04-6C2F-41E1-A8AC-BEF115631DAE}"/>
              </a:ext>
            </a:extLst>
          </p:cNvPr>
          <p:cNvSpPr txBox="1"/>
          <p:nvPr/>
        </p:nvSpPr>
        <p:spPr>
          <a:xfrm>
            <a:off x="6940489" y="1492940"/>
            <a:ext cx="492941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ถึงแม้ว่าสมาชิกที่อยู่กับสโมสรมามากกว่า 10 ปีไม่ได้ลาออก แต่พวกเขาไม่ได้มีส่วนร่วมแล้ว</a:t>
            </a:r>
            <a:endParaRPr lang="en-US" sz="4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spcAft>
                <a:spcPts val="1800"/>
              </a:spcAft>
            </a:pP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ท่านจะทำอะไรได้บ้างเพื่อให้พวกเขามีส่วนร่วม?</a:t>
            </a:r>
            <a:endParaRPr lang="th-TH" sz="4000" b="1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9A44A1-B40D-4060-A897-378F5F89A2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9" r="44526" b="26460"/>
          <a:stretch/>
        </p:blipFill>
        <p:spPr>
          <a:xfrm>
            <a:off x="10693" y="1340046"/>
            <a:ext cx="6821907" cy="499725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5BB8FC0-3A57-4236-8B60-F27A466904FF}"/>
              </a:ext>
            </a:extLst>
          </p:cNvPr>
          <p:cNvSpPr/>
          <p:nvPr/>
        </p:nvSpPr>
        <p:spPr>
          <a:xfrm>
            <a:off x="-10693" y="0"/>
            <a:ext cx="12319000" cy="1315932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CC34DA-C1B5-472F-81B2-6C2683D8C74D}"/>
              </a:ext>
            </a:extLst>
          </p:cNvPr>
          <p:cNvSpPr txBox="1"/>
          <p:nvPr/>
        </p:nvSpPr>
        <p:spPr>
          <a:xfrm>
            <a:off x="469092" y="244560"/>
            <a:ext cx="8784978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สมาชิกมากกว่า</a:t>
            </a:r>
            <a:r>
              <a:rPr lang="en-US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10</a:t>
            </a:r>
            <a:r>
              <a:rPr lang="th-TH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ปี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AF08E2A-CBA1-4E60-8916-215504DE649E}"/>
              </a:ext>
            </a:extLst>
          </p:cNvPr>
          <p:cNvGrpSpPr/>
          <p:nvPr/>
        </p:nvGrpSpPr>
        <p:grpSpPr>
          <a:xfrm>
            <a:off x="254516" y="6875196"/>
            <a:ext cx="4554070" cy="621075"/>
            <a:chOff x="254516" y="6875196"/>
            <a:chExt cx="4554070" cy="62107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7B50B6-1B30-4DAB-846F-ED4B0E31841F}"/>
                </a:ext>
              </a:extLst>
            </p:cNvPr>
            <p:cNvSpPr/>
            <p:nvPr/>
          </p:nvSpPr>
          <p:spPr>
            <a:xfrm>
              <a:off x="254516" y="6875196"/>
              <a:ext cx="4554070" cy="612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525B81-1BB3-4338-BF32-6760EC5319FA}"/>
                </a:ext>
              </a:extLst>
            </p:cNvPr>
            <p:cNvSpPr txBox="1"/>
            <p:nvPr/>
          </p:nvSpPr>
          <p:spPr>
            <a:xfrm>
              <a:off x="256150" y="6891490"/>
              <a:ext cx="4550802" cy="604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36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พูดคุย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AEC6A3A-66CB-4E8D-BC30-651A89DA881A}"/>
              </a:ext>
            </a:extLst>
          </p:cNvPr>
          <p:cNvGrpSpPr/>
          <p:nvPr/>
        </p:nvGrpSpPr>
        <p:grpSpPr>
          <a:xfrm>
            <a:off x="4962789" y="6874237"/>
            <a:ext cx="4555704" cy="612959"/>
            <a:chOff x="4937389" y="6874237"/>
            <a:chExt cx="4555704" cy="61295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96F1002-4D79-4492-BE67-A3678865BA9B}"/>
                </a:ext>
              </a:extLst>
            </p:cNvPr>
            <p:cNvSpPr/>
            <p:nvPr/>
          </p:nvSpPr>
          <p:spPr>
            <a:xfrm>
              <a:off x="4939023" y="6875196"/>
              <a:ext cx="4554070" cy="612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479A746-FBB1-4479-9D50-9C0E682409FD}"/>
                </a:ext>
              </a:extLst>
            </p:cNvPr>
            <p:cNvSpPr txBox="1"/>
            <p:nvPr/>
          </p:nvSpPr>
          <p:spPr>
            <a:xfrm>
              <a:off x="4937389" y="6874237"/>
              <a:ext cx="4554070" cy="604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36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ขอข้อมูล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57950A4-E116-40D3-B79E-D80AD3061227}"/>
              </a:ext>
            </a:extLst>
          </p:cNvPr>
          <p:cNvGrpSpPr/>
          <p:nvPr/>
        </p:nvGrpSpPr>
        <p:grpSpPr>
          <a:xfrm>
            <a:off x="2731016" y="7627036"/>
            <a:ext cx="4554070" cy="642881"/>
            <a:chOff x="2731016" y="7627036"/>
            <a:chExt cx="4554070" cy="64288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3B33CCC-2AF0-48B1-B0A0-397CAE52F573}"/>
                </a:ext>
              </a:extLst>
            </p:cNvPr>
            <p:cNvSpPr/>
            <p:nvPr/>
          </p:nvSpPr>
          <p:spPr>
            <a:xfrm>
              <a:off x="2731016" y="7627036"/>
              <a:ext cx="4554070" cy="612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EFE180-916C-4C96-A1F3-0117B1CB5716}"/>
                </a:ext>
              </a:extLst>
            </p:cNvPr>
            <p:cNvSpPr txBox="1"/>
            <p:nvPr/>
          </p:nvSpPr>
          <p:spPr>
            <a:xfrm>
              <a:off x="2731016" y="7665136"/>
              <a:ext cx="4554070" cy="604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36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ทำให้มีส่วนร่วม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846E69D2-D9C4-4223-AAAE-FE7045DED555}"/>
              </a:ext>
            </a:extLst>
          </p:cNvPr>
          <p:cNvSpPr/>
          <p:nvPr/>
        </p:nvSpPr>
        <p:spPr>
          <a:xfrm>
            <a:off x="99238" y="6805225"/>
            <a:ext cx="4785060" cy="752799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90DE7B-5E62-473C-BEEC-4B74B1E64DF7}"/>
              </a:ext>
            </a:extLst>
          </p:cNvPr>
          <p:cNvSpPr/>
          <p:nvPr/>
        </p:nvSpPr>
        <p:spPr>
          <a:xfrm>
            <a:off x="2611813" y="7563791"/>
            <a:ext cx="4785060" cy="752799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B8FE6D-C92D-4F13-984F-2179A2DDC5A7}"/>
              </a:ext>
            </a:extLst>
          </p:cNvPr>
          <p:cNvSpPr/>
          <p:nvPr/>
        </p:nvSpPr>
        <p:spPr>
          <a:xfrm flipH="1">
            <a:off x="5933654" y="1309165"/>
            <a:ext cx="6144046" cy="324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96DE10-0649-445D-97AB-E572E6B0BA52}"/>
              </a:ext>
            </a:extLst>
          </p:cNvPr>
          <p:cNvSpPr txBox="1"/>
          <p:nvPr/>
        </p:nvSpPr>
        <p:spPr>
          <a:xfrm>
            <a:off x="6038730" y="1430999"/>
            <a:ext cx="59632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บ่อยครั้ง</a:t>
            </a:r>
            <a:r>
              <a:rPr lang="en-US" sz="3200" b="1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!</a:t>
            </a: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สมาชิกที่อยู่มานานได้เห็นสไตล์ของผู้นำต่าง ๆ กันมากมาย รวมถึงวิธีการปฏิบัติและทัศนคติที่มีคุณค่า </a:t>
            </a: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Noel </a:t>
            </a: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ขอข้อมูลจากพวกเขาใน</a:t>
            </a:r>
            <a:r>
              <a:rPr lang="th-TH" sz="3200" b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การทำ</a:t>
            </a: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ให้สโมสรมีความกระตือรือร้นและเชิญมาช่วยในเรื่องที่พวกเขามีความสามารถ สมาชิกคนหนึ่งให้ข้อเสนอแนะ</a:t>
            </a:r>
            <a:endParaRPr lang="en-US" sz="32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73032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9A44A1-B40D-4060-A897-378F5F89A2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9" r="44526" b="26460"/>
          <a:stretch/>
        </p:blipFill>
        <p:spPr>
          <a:xfrm>
            <a:off x="10693" y="1340046"/>
            <a:ext cx="6821907" cy="499725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5BB8FC0-3A57-4236-8B60-F27A466904FF}"/>
              </a:ext>
            </a:extLst>
          </p:cNvPr>
          <p:cNvSpPr/>
          <p:nvPr/>
        </p:nvSpPr>
        <p:spPr>
          <a:xfrm>
            <a:off x="-10693" y="0"/>
            <a:ext cx="12319000" cy="1315932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CC34DA-C1B5-472F-81B2-6C2683D8C74D}"/>
              </a:ext>
            </a:extLst>
          </p:cNvPr>
          <p:cNvSpPr txBox="1"/>
          <p:nvPr/>
        </p:nvSpPr>
        <p:spPr>
          <a:xfrm>
            <a:off x="469092" y="244560"/>
            <a:ext cx="8784978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สมาชิกมากกว่า</a:t>
            </a:r>
            <a:r>
              <a:rPr lang="en-US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10</a:t>
            </a:r>
            <a:r>
              <a:rPr lang="th-TH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ปี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693D04-6C2F-41E1-A8AC-BEF115631DAE}"/>
              </a:ext>
            </a:extLst>
          </p:cNvPr>
          <p:cNvSpPr txBox="1"/>
          <p:nvPr/>
        </p:nvSpPr>
        <p:spPr>
          <a:xfrm>
            <a:off x="6940489" y="1492940"/>
            <a:ext cx="492941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ถึงแม้ว่าสมาชิกที่อยู่กับสโมสรมามากกว่า 10 ปีไม่ได้ลาออก แต่พวกเขาไม่ได้มีส่วนร่วมแล้ว</a:t>
            </a:r>
            <a:endParaRPr lang="en-US" sz="4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spcAft>
                <a:spcPts val="1800"/>
              </a:spcAft>
            </a:pP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ท่านจะทำอะไรได้บ้างเพื่อให้พวกเขามีส่วนร่วม?</a:t>
            </a:r>
            <a:endParaRPr lang="th-TH" sz="4000" b="1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AF08E2A-CBA1-4E60-8916-215504DE649E}"/>
              </a:ext>
            </a:extLst>
          </p:cNvPr>
          <p:cNvGrpSpPr/>
          <p:nvPr/>
        </p:nvGrpSpPr>
        <p:grpSpPr>
          <a:xfrm>
            <a:off x="254516" y="6875196"/>
            <a:ext cx="4554070" cy="621075"/>
            <a:chOff x="254516" y="6875196"/>
            <a:chExt cx="4554070" cy="62107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7B50B6-1B30-4DAB-846F-ED4B0E31841F}"/>
                </a:ext>
              </a:extLst>
            </p:cNvPr>
            <p:cNvSpPr/>
            <p:nvPr/>
          </p:nvSpPr>
          <p:spPr>
            <a:xfrm>
              <a:off x="254516" y="6875196"/>
              <a:ext cx="4554070" cy="612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525B81-1BB3-4338-BF32-6760EC5319FA}"/>
                </a:ext>
              </a:extLst>
            </p:cNvPr>
            <p:cNvSpPr txBox="1"/>
            <p:nvPr/>
          </p:nvSpPr>
          <p:spPr>
            <a:xfrm>
              <a:off x="256150" y="6891490"/>
              <a:ext cx="4550802" cy="604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36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พูดคุย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AEC6A3A-66CB-4E8D-BC30-651A89DA881A}"/>
              </a:ext>
            </a:extLst>
          </p:cNvPr>
          <p:cNvGrpSpPr/>
          <p:nvPr/>
        </p:nvGrpSpPr>
        <p:grpSpPr>
          <a:xfrm>
            <a:off x="4962789" y="6874237"/>
            <a:ext cx="4555704" cy="612959"/>
            <a:chOff x="4937389" y="6874237"/>
            <a:chExt cx="4555704" cy="61295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96F1002-4D79-4492-BE67-A3678865BA9B}"/>
                </a:ext>
              </a:extLst>
            </p:cNvPr>
            <p:cNvSpPr/>
            <p:nvPr/>
          </p:nvSpPr>
          <p:spPr>
            <a:xfrm>
              <a:off x="4939023" y="6875196"/>
              <a:ext cx="4554070" cy="612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479A746-FBB1-4479-9D50-9C0E682409FD}"/>
                </a:ext>
              </a:extLst>
            </p:cNvPr>
            <p:cNvSpPr txBox="1"/>
            <p:nvPr/>
          </p:nvSpPr>
          <p:spPr>
            <a:xfrm>
              <a:off x="4937389" y="6874237"/>
              <a:ext cx="4554070" cy="604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36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ขอข้อมูล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57950A4-E116-40D3-B79E-D80AD3061227}"/>
              </a:ext>
            </a:extLst>
          </p:cNvPr>
          <p:cNvGrpSpPr/>
          <p:nvPr/>
        </p:nvGrpSpPr>
        <p:grpSpPr>
          <a:xfrm>
            <a:off x="2731016" y="7627036"/>
            <a:ext cx="4554070" cy="642881"/>
            <a:chOff x="2731016" y="7627036"/>
            <a:chExt cx="4554070" cy="64288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3B33CCC-2AF0-48B1-B0A0-397CAE52F573}"/>
                </a:ext>
              </a:extLst>
            </p:cNvPr>
            <p:cNvSpPr/>
            <p:nvPr/>
          </p:nvSpPr>
          <p:spPr>
            <a:xfrm>
              <a:off x="2731016" y="7627036"/>
              <a:ext cx="4554070" cy="612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EFE180-916C-4C96-A1F3-0117B1CB5716}"/>
                </a:ext>
              </a:extLst>
            </p:cNvPr>
            <p:cNvSpPr txBox="1"/>
            <p:nvPr/>
          </p:nvSpPr>
          <p:spPr>
            <a:xfrm>
              <a:off x="2731016" y="7665136"/>
              <a:ext cx="4554070" cy="604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36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ทำให้มีส่วนร่วม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846E69D2-D9C4-4223-AAAE-FE7045DED555}"/>
              </a:ext>
            </a:extLst>
          </p:cNvPr>
          <p:cNvSpPr/>
          <p:nvPr/>
        </p:nvSpPr>
        <p:spPr>
          <a:xfrm>
            <a:off x="99238" y="6805225"/>
            <a:ext cx="9571824" cy="752799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B8FE6D-C92D-4F13-984F-2179A2DDC5A7}"/>
              </a:ext>
            </a:extLst>
          </p:cNvPr>
          <p:cNvSpPr/>
          <p:nvPr/>
        </p:nvSpPr>
        <p:spPr>
          <a:xfrm flipH="1" flipV="1">
            <a:off x="4244196" y="4123425"/>
            <a:ext cx="7833504" cy="27680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96DE10-0649-445D-97AB-E572E6B0BA52}"/>
              </a:ext>
            </a:extLst>
          </p:cNvPr>
          <p:cNvSpPr txBox="1"/>
          <p:nvPr/>
        </p:nvSpPr>
        <p:spPr>
          <a:xfrm>
            <a:off x="4364967" y="4262653"/>
            <a:ext cx="76370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ใช่เลย!</a:t>
            </a: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สมาชิกเหล่านี้อาจจะรู้สึกว่าพวกเขามีประสบการณ์ในทุกเรื่องของ</a:t>
            </a:r>
            <a:r>
              <a:rPr lang="th-TH" sz="3200" b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ตารี ท่านต้องทำให้สมาชิกที่อยู่มานานแล้วได้รู้ว่ามีโอกาสต่าง ๆ ในระดับสโมสรและในระดับภาครวมทั้งระดับโลก ในขณะที่บางคนพูดว่าพวกเขาไม่สนใจ แต่มีคนหนึ่งที่กล่าวว่าอาจจะ</a:t>
            </a:r>
            <a:endParaRPr lang="en-US" sz="32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35775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4BF449-7438-4E41-BD86-6024B48073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185"/>
          <a:stretch/>
        </p:blipFill>
        <p:spPr>
          <a:xfrm>
            <a:off x="3248" y="0"/>
            <a:ext cx="2809689" cy="86083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7246170-588A-47AF-B040-CDC518134777}"/>
              </a:ext>
            </a:extLst>
          </p:cNvPr>
          <p:cNvSpPr/>
          <p:nvPr/>
        </p:nvSpPr>
        <p:spPr>
          <a:xfrm>
            <a:off x="2812937" y="-2"/>
            <a:ext cx="9502815" cy="1278000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34390F-3579-4DA6-BDB0-62391CC118F9}"/>
              </a:ext>
            </a:extLst>
          </p:cNvPr>
          <p:cNvSpPr txBox="1"/>
          <p:nvPr/>
        </p:nvSpPr>
        <p:spPr>
          <a:xfrm>
            <a:off x="3292722" y="227737"/>
            <a:ext cx="8784978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72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Noel </a:t>
            </a:r>
            <a:r>
              <a:rPr lang="th-TH" sz="72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สามารถทำอะไรได้บ้าง?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E858AE-8E8C-4C32-A9D8-38D72AD8C623}"/>
              </a:ext>
            </a:extLst>
          </p:cNvPr>
          <p:cNvSpPr txBox="1"/>
          <p:nvPr/>
        </p:nvSpPr>
        <p:spPr>
          <a:xfrm>
            <a:off x="2984500" y="1567929"/>
            <a:ext cx="9093201" cy="3847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th-TH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ท่านเป็นผู้นำของสโมสรของ </a:t>
            </a:r>
            <a:r>
              <a:rPr lang="en-US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Noel </a:t>
            </a:r>
            <a:r>
              <a:rPr lang="th-TH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และเธอต้องการความช่วยเหลือจากท่าน เธอนัดประชุมและเชิญผู้นำจากสโมสร</a:t>
            </a:r>
            <a:r>
              <a:rPr lang="th-TH" sz="3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อื่นๆ</a:t>
            </a:r>
            <a:r>
              <a:rPr lang="th-TH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มาเพื่อแลกเปลี่ยนความคิดเห็น คนหนึ่งแบ่งปันประสบการณ์ที่ดีที่สุดในเรื่อง</a:t>
            </a:r>
            <a:r>
              <a:rPr lang="th-TH" sz="3700" dirty="0">
                <a:solidFill>
                  <a:srgbClr val="005DAA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เป็นสโมสรที่ตื่นตัวอยู่เสมอ </a:t>
            </a:r>
            <a:r>
              <a:rPr lang="en-US" sz="3700" dirty="0">
                <a:solidFill>
                  <a:srgbClr val="005DAA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(Be a Vibrant Club) </a:t>
            </a:r>
            <a:r>
              <a:rPr lang="th-TH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อีกคนหนึ่งแบ่งปัน</a:t>
            </a:r>
            <a:r>
              <a:rPr lang="th-TH" sz="3700" dirty="0">
                <a:solidFill>
                  <a:srgbClr val="005DAA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ความคิดเห็นจากกลุ่มสนทนา </a:t>
            </a:r>
            <a:r>
              <a:rPr lang="en-US" sz="3700" dirty="0">
                <a:solidFill>
                  <a:srgbClr val="005DAA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(Membership</a:t>
            </a:r>
            <a:r>
              <a:rPr lang="th-TH" sz="3700" dirty="0">
                <a:solidFill>
                  <a:srgbClr val="005DAA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3700" dirty="0">
                <a:solidFill>
                  <a:srgbClr val="005DAA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Best Practices) </a:t>
            </a:r>
            <a:r>
              <a:rPr lang="th-TH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สมาชิกอีกคนหนึ่งแจกเอกสาร</a:t>
            </a:r>
            <a:r>
              <a:rPr lang="th-TH" sz="3700" dirty="0">
                <a:solidFill>
                  <a:srgbClr val="005DAA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สานสัมพันธ์ที่ยั่งยืน </a:t>
            </a:r>
            <a:r>
              <a:rPr lang="en-US" sz="3700" dirty="0">
                <a:solidFill>
                  <a:srgbClr val="005DAA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(Connect for Good)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th-TH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ท่านคิดว่าความคิดเห็นใดที่จะได้ผลดี?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87B123-E690-4A36-BF35-6EA2342A4722}"/>
              </a:ext>
            </a:extLst>
          </p:cNvPr>
          <p:cNvGrpSpPr/>
          <p:nvPr/>
        </p:nvGrpSpPr>
        <p:grpSpPr>
          <a:xfrm>
            <a:off x="344383" y="7000874"/>
            <a:ext cx="3156055" cy="1524001"/>
            <a:chOff x="344383" y="7000874"/>
            <a:chExt cx="3156055" cy="152400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53250C9-D105-44E9-8AC3-CB6C751D3D2E}"/>
                </a:ext>
              </a:extLst>
            </p:cNvPr>
            <p:cNvSpPr/>
            <p:nvPr/>
          </p:nvSpPr>
          <p:spPr>
            <a:xfrm>
              <a:off x="344384" y="7000874"/>
              <a:ext cx="3156054" cy="1524001"/>
            </a:xfrm>
            <a:prstGeom prst="ellipse">
              <a:avLst/>
            </a:prstGeom>
            <a:solidFill>
              <a:srgbClr val="005DAA"/>
            </a:solidFill>
            <a:ln>
              <a:solidFill>
                <a:srgbClr val="005D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726D98-E322-4BB5-9EE9-2BC34EBA7DDA}"/>
                </a:ext>
              </a:extLst>
            </p:cNvPr>
            <p:cNvSpPr txBox="1"/>
            <p:nvPr/>
          </p:nvSpPr>
          <p:spPr>
            <a:xfrm>
              <a:off x="344383" y="7082316"/>
              <a:ext cx="315605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ทำโครงการ</a:t>
              </a:r>
              <a:br>
                <a:rPr lang="th-TH" sz="28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8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บำเพ็ญประโยชน์ที่ประสบความสำเร็จ</a:t>
              </a:r>
              <a:r>
                <a:rPr lang="th-TH" sz="2800" b="1" dirty="0" err="1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ซ้ำๆ</a:t>
              </a:r>
              <a:endParaRPr lang="th-TH" sz="2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371DAC-A374-4E4D-BB81-1865743A4E63}"/>
              </a:ext>
            </a:extLst>
          </p:cNvPr>
          <p:cNvGrpSpPr/>
          <p:nvPr/>
        </p:nvGrpSpPr>
        <p:grpSpPr>
          <a:xfrm>
            <a:off x="3347196" y="6155418"/>
            <a:ext cx="3156055" cy="1524001"/>
            <a:chOff x="3347196" y="6155418"/>
            <a:chExt cx="3156055" cy="15240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1FAAA8F-9EDF-49B6-A9CD-F2F6BEEEED84}"/>
                </a:ext>
              </a:extLst>
            </p:cNvPr>
            <p:cNvSpPr/>
            <p:nvPr/>
          </p:nvSpPr>
          <p:spPr>
            <a:xfrm>
              <a:off x="3347196" y="6155418"/>
              <a:ext cx="3156054" cy="1524001"/>
            </a:xfrm>
            <a:prstGeom prst="ellipse">
              <a:avLst/>
            </a:prstGeom>
            <a:solidFill>
              <a:srgbClr val="005DAA"/>
            </a:solidFill>
            <a:ln>
              <a:solidFill>
                <a:srgbClr val="005D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9D2C139-F03F-472E-B8B2-FE7A0D10504C}"/>
                </a:ext>
              </a:extLst>
            </p:cNvPr>
            <p:cNvSpPr txBox="1"/>
            <p:nvPr/>
          </p:nvSpPr>
          <p:spPr>
            <a:xfrm>
              <a:off x="3347196" y="6464243"/>
              <a:ext cx="31560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วิเคราะห์แนวโน้ม</a:t>
              </a:r>
              <a:br>
                <a:rPr lang="th-TH" sz="28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8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สมาชิกภาพ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D14D232-0DD7-48A8-86CD-E0DAEA161F31}"/>
              </a:ext>
            </a:extLst>
          </p:cNvPr>
          <p:cNvGrpSpPr/>
          <p:nvPr/>
        </p:nvGrpSpPr>
        <p:grpSpPr>
          <a:xfrm>
            <a:off x="6240143" y="6994110"/>
            <a:ext cx="3156055" cy="1524001"/>
            <a:chOff x="6240143" y="6994110"/>
            <a:chExt cx="3156055" cy="152400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CEB6DA4-717B-4F2E-8F86-3290704347A9}"/>
                </a:ext>
              </a:extLst>
            </p:cNvPr>
            <p:cNvSpPr/>
            <p:nvPr/>
          </p:nvSpPr>
          <p:spPr>
            <a:xfrm>
              <a:off x="6240143" y="6994110"/>
              <a:ext cx="3156054" cy="1524001"/>
            </a:xfrm>
            <a:prstGeom prst="ellipse">
              <a:avLst/>
            </a:prstGeom>
            <a:solidFill>
              <a:srgbClr val="005DAA"/>
            </a:solidFill>
            <a:ln>
              <a:solidFill>
                <a:srgbClr val="005D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8543CCD-13C6-4BA2-9B48-FB6FA6141D79}"/>
                </a:ext>
              </a:extLst>
            </p:cNvPr>
            <p:cNvSpPr txBox="1"/>
            <p:nvPr/>
          </p:nvSpPr>
          <p:spPr>
            <a:xfrm>
              <a:off x="6240143" y="7301072"/>
              <a:ext cx="31560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ทำการสำรวจสมาชิก</a:t>
              </a:r>
              <a:br>
                <a:rPr lang="th-TH" sz="28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8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เพื่อหาข้อมูล</a:t>
              </a: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2ACCAB66-BAE5-4BBD-ACD6-AA6A79069EF0}"/>
              </a:ext>
            </a:extLst>
          </p:cNvPr>
          <p:cNvSpPr/>
          <p:nvPr/>
        </p:nvSpPr>
        <p:spPr>
          <a:xfrm>
            <a:off x="3347196" y="6155418"/>
            <a:ext cx="3186000" cy="15660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53F76F4-7EAD-4E58-AA22-27ACE11333DA}"/>
              </a:ext>
            </a:extLst>
          </p:cNvPr>
          <p:cNvSpPr/>
          <p:nvPr/>
        </p:nvSpPr>
        <p:spPr>
          <a:xfrm>
            <a:off x="6220050" y="6984584"/>
            <a:ext cx="3338018" cy="15660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9577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75354B-B089-46EB-A9BB-D7004DD45A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4"/>
          <a:stretch/>
        </p:blipFill>
        <p:spPr>
          <a:xfrm>
            <a:off x="4641273" y="6691"/>
            <a:ext cx="7667034" cy="86083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CF4D9E-29FD-42AE-8D40-90D987FB921E}"/>
              </a:ext>
            </a:extLst>
          </p:cNvPr>
          <p:cNvSpPr/>
          <p:nvPr/>
        </p:nvSpPr>
        <p:spPr>
          <a:xfrm>
            <a:off x="0" y="-1"/>
            <a:ext cx="12319000" cy="1288800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64086C-4D6B-4A25-BCC9-12D9957BA871}"/>
              </a:ext>
            </a:extLst>
          </p:cNvPr>
          <p:cNvSpPr txBox="1"/>
          <p:nvPr/>
        </p:nvSpPr>
        <p:spPr>
          <a:xfrm>
            <a:off x="479785" y="297012"/>
            <a:ext cx="10601537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sz="5000" b="1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ทำโครงการบำเพ็ญประโยชน์ที่ประสบความสำเร็จซ้ำ ๆ</a:t>
            </a:r>
            <a:endParaRPr lang="th-TH" sz="5000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6FD0E8-C59F-4D56-8B71-52C5441D2883}"/>
              </a:ext>
            </a:extLst>
          </p:cNvPr>
          <p:cNvSpPr txBox="1"/>
          <p:nvPr/>
        </p:nvSpPr>
        <p:spPr>
          <a:xfrm>
            <a:off x="471487" y="1498654"/>
            <a:ext cx="4626986" cy="6204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th-TH" sz="3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ความคิดเห็นที่หนึ่งคือ</a:t>
            </a:r>
            <a:r>
              <a:rPr lang="th-TH" sz="38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การทำ</a:t>
            </a:r>
            <a:r>
              <a:rPr lang="th-TH" sz="3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โครงการบำเพ็ญประโยชน์ที่จะนำสมาชิกเข้ามา และทำให้สมาชิกจำนวนมากมีส่วนเกี่ยวข้องเหมือนที่เคยทำมาหลาย ๆ ครั้ง</a:t>
            </a:r>
            <a:endParaRPr lang="en-US" sz="3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th-TH" sz="3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สมาชิกไม่เห็นด้วยกับความคิดเห็นนี้ เพราะเป็นสิ่งที่พวกเขาได้ทำไปแล้ว และได้ชี้ให้เห็นว่า</a:t>
            </a:r>
            <a:br>
              <a:rPr lang="th-TH" sz="38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3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ได้ตอบสนองความต้องการนั้นแล้ว</a:t>
            </a:r>
            <a:endParaRPr lang="en-US" sz="3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th-TH" sz="3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ลองสำรวจดูตัวเลือกอื่น ๆ</a:t>
            </a:r>
            <a:endParaRPr lang="th-TH" sz="3800" dirty="0">
              <a:solidFill>
                <a:schemeClr val="tx1">
                  <a:lumMod val="50000"/>
                  <a:lumOff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5113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4BF449-7438-4E41-BD86-6024B48073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185"/>
          <a:stretch/>
        </p:blipFill>
        <p:spPr>
          <a:xfrm>
            <a:off x="3248" y="0"/>
            <a:ext cx="2809689" cy="86083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7246170-588A-47AF-B040-CDC518134777}"/>
              </a:ext>
            </a:extLst>
          </p:cNvPr>
          <p:cNvSpPr/>
          <p:nvPr/>
        </p:nvSpPr>
        <p:spPr>
          <a:xfrm>
            <a:off x="2812937" y="-2"/>
            <a:ext cx="9502815" cy="1278000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34390F-3579-4DA6-BDB0-62391CC118F9}"/>
              </a:ext>
            </a:extLst>
          </p:cNvPr>
          <p:cNvSpPr txBox="1"/>
          <p:nvPr/>
        </p:nvSpPr>
        <p:spPr>
          <a:xfrm>
            <a:off x="3292722" y="227737"/>
            <a:ext cx="8784978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72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Noel </a:t>
            </a:r>
            <a:r>
              <a:rPr lang="th-TH" sz="72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สามารถทำอะไรได้บ้าง?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E858AE-8E8C-4C32-A9D8-38D72AD8C623}"/>
              </a:ext>
            </a:extLst>
          </p:cNvPr>
          <p:cNvSpPr txBox="1"/>
          <p:nvPr/>
        </p:nvSpPr>
        <p:spPr>
          <a:xfrm>
            <a:off x="2984500" y="1567929"/>
            <a:ext cx="9093201" cy="3847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th-TH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ท่านเป็นผู้นำของสโมสรของ </a:t>
            </a:r>
            <a:r>
              <a:rPr lang="en-US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Noel </a:t>
            </a:r>
            <a:r>
              <a:rPr lang="th-TH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และเธอต้องการความช่วยเหลือจากท่าน เธอนัดประชุมและเชิญผู้นำจากสโมสร</a:t>
            </a:r>
            <a:r>
              <a:rPr lang="th-TH" sz="3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อื่นๆ</a:t>
            </a:r>
            <a:r>
              <a:rPr lang="th-TH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มาเพื่อแลกเปลี่ยนความคิดเห็น คนหนึ่งแบ่งปันประสบการณ์ที่ดีที่สุดในเรื่อง</a:t>
            </a:r>
            <a:r>
              <a:rPr lang="th-TH" sz="3700" dirty="0">
                <a:solidFill>
                  <a:srgbClr val="005DAA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เป็นสโมสรที่ตื่นตัวอยู่เสมอ </a:t>
            </a:r>
            <a:r>
              <a:rPr lang="en-US" sz="3700" dirty="0">
                <a:solidFill>
                  <a:srgbClr val="005DAA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(Be a Vibrant Club)</a:t>
            </a:r>
            <a:r>
              <a:rPr lang="en-US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อีกคนหนึ่งแบ่งปัน</a:t>
            </a:r>
            <a:r>
              <a:rPr lang="th-TH" sz="3700" dirty="0">
                <a:solidFill>
                  <a:srgbClr val="005DAA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ความคิดเห็นจากกลุ่มสนทนา </a:t>
            </a:r>
            <a:r>
              <a:rPr lang="en-US" sz="3700" dirty="0">
                <a:solidFill>
                  <a:srgbClr val="005DAA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(Membership</a:t>
            </a:r>
            <a:r>
              <a:rPr lang="th-TH" sz="3700" dirty="0">
                <a:solidFill>
                  <a:srgbClr val="005DAA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3700" dirty="0">
                <a:solidFill>
                  <a:srgbClr val="005DAA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Best Practices)</a:t>
            </a:r>
            <a:r>
              <a:rPr lang="en-US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สมาชิกอีกคนหนึ่งแจกเอกสาร</a:t>
            </a:r>
            <a:r>
              <a:rPr lang="th-TH" sz="3700" dirty="0">
                <a:solidFill>
                  <a:srgbClr val="005DAA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สานสัมพันธ์ที่ยั่งยืน </a:t>
            </a:r>
            <a:r>
              <a:rPr lang="en-US" sz="3700" dirty="0">
                <a:solidFill>
                  <a:srgbClr val="005DAA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(Connect for Good)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th-TH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ท่านคิดว่าความคิดเห็นใดที่จะได้ผลดี?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87B123-E690-4A36-BF35-6EA2342A4722}"/>
              </a:ext>
            </a:extLst>
          </p:cNvPr>
          <p:cNvGrpSpPr/>
          <p:nvPr/>
        </p:nvGrpSpPr>
        <p:grpSpPr>
          <a:xfrm>
            <a:off x="344383" y="7000874"/>
            <a:ext cx="3156055" cy="1524001"/>
            <a:chOff x="344383" y="7000874"/>
            <a:chExt cx="3156055" cy="152400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53250C9-D105-44E9-8AC3-CB6C751D3D2E}"/>
                </a:ext>
              </a:extLst>
            </p:cNvPr>
            <p:cNvSpPr/>
            <p:nvPr/>
          </p:nvSpPr>
          <p:spPr>
            <a:xfrm>
              <a:off x="344384" y="7000874"/>
              <a:ext cx="3156054" cy="1524001"/>
            </a:xfrm>
            <a:prstGeom prst="ellipse">
              <a:avLst/>
            </a:prstGeom>
            <a:solidFill>
              <a:srgbClr val="005DAA"/>
            </a:solidFill>
            <a:ln>
              <a:solidFill>
                <a:srgbClr val="005D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726D98-E322-4BB5-9EE9-2BC34EBA7DDA}"/>
                </a:ext>
              </a:extLst>
            </p:cNvPr>
            <p:cNvSpPr txBox="1"/>
            <p:nvPr/>
          </p:nvSpPr>
          <p:spPr>
            <a:xfrm>
              <a:off x="344383" y="7082316"/>
              <a:ext cx="315605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ทำโครงการ</a:t>
              </a:r>
              <a:br>
                <a:rPr lang="th-TH" sz="28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8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บำเพ็ญประโยชน์ที่ประสบความสำเร็จ</a:t>
              </a:r>
              <a:r>
                <a:rPr lang="th-TH" sz="2800" b="1" dirty="0" err="1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ซ้ำๆ</a:t>
              </a:r>
              <a:endParaRPr lang="th-TH" sz="2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371DAC-A374-4E4D-BB81-1865743A4E63}"/>
              </a:ext>
            </a:extLst>
          </p:cNvPr>
          <p:cNvGrpSpPr/>
          <p:nvPr/>
        </p:nvGrpSpPr>
        <p:grpSpPr>
          <a:xfrm>
            <a:off x="3347196" y="6155418"/>
            <a:ext cx="3156055" cy="1524001"/>
            <a:chOff x="3347196" y="6155418"/>
            <a:chExt cx="3156055" cy="15240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1FAAA8F-9EDF-49B6-A9CD-F2F6BEEEED84}"/>
                </a:ext>
              </a:extLst>
            </p:cNvPr>
            <p:cNvSpPr/>
            <p:nvPr/>
          </p:nvSpPr>
          <p:spPr>
            <a:xfrm>
              <a:off x="3347196" y="6155418"/>
              <a:ext cx="3156054" cy="1524001"/>
            </a:xfrm>
            <a:prstGeom prst="ellipse">
              <a:avLst/>
            </a:prstGeom>
            <a:solidFill>
              <a:srgbClr val="005DAA"/>
            </a:solidFill>
            <a:ln>
              <a:solidFill>
                <a:srgbClr val="005D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9D2C139-F03F-472E-B8B2-FE7A0D10504C}"/>
                </a:ext>
              </a:extLst>
            </p:cNvPr>
            <p:cNvSpPr txBox="1"/>
            <p:nvPr/>
          </p:nvSpPr>
          <p:spPr>
            <a:xfrm>
              <a:off x="3347196" y="6464243"/>
              <a:ext cx="31560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วิเคราะห์แนวโน้ม</a:t>
              </a:r>
              <a:br>
                <a:rPr lang="th-TH" sz="28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8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สมาชิกภาพ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D14D232-0DD7-48A8-86CD-E0DAEA161F31}"/>
              </a:ext>
            </a:extLst>
          </p:cNvPr>
          <p:cNvGrpSpPr/>
          <p:nvPr/>
        </p:nvGrpSpPr>
        <p:grpSpPr>
          <a:xfrm>
            <a:off x="6240143" y="6994110"/>
            <a:ext cx="3156055" cy="1524001"/>
            <a:chOff x="6240143" y="6994110"/>
            <a:chExt cx="3156055" cy="152400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CEB6DA4-717B-4F2E-8F86-3290704347A9}"/>
                </a:ext>
              </a:extLst>
            </p:cNvPr>
            <p:cNvSpPr/>
            <p:nvPr/>
          </p:nvSpPr>
          <p:spPr>
            <a:xfrm>
              <a:off x="6240143" y="6994110"/>
              <a:ext cx="3156054" cy="1524001"/>
            </a:xfrm>
            <a:prstGeom prst="ellipse">
              <a:avLst/>
            </a:prstGeom>
            <a:solidFill>
              <a:srgbClr val="005DAA"/>
            </a:solidFill>
            <a:ln>
              <a:solidFill>
                <a:srgbClr val="005D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8543CCD-13C6-4BA2-9B48-FB6FA6141D79}"/>
                </a:ext>
              </a:extLst>
            </p:cNvPr>
            <p:cNvSpPr txBox="1"/>
            <p:nvPr/>
          </p:nvSpPr>
          <p:spPr>
            <a:xfrm>
              <a:off x="6240143" y="7301072"/>
              <a:ext cx="31560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ทำการสำรวจสมาชิก</a:t>
              </a:r>
              <a:br>
                <a:rPr lang="th-TH" sz="28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8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เพื่อหาข้อมูล</a:t>
              </a: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2ACCAB66-BAE5-4BBD-ACD6-AA6A79069EF0}"/>
              </a:ext>
            </a:extLst>
          </p:cNvPr>
          <p:cNvSpPr/>
          <p:nvPr/>
        </p:nvSpPr>
        <p:spPr>
          <a:xfrm>
            <a:off x="3347196" y="6155418"/>
            <a:ext cx="3186000" cy="15660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53F76F4-7EAD-4E58-AA22-27ACE11333DA}"/>
              </a:ext>
            </a:extLst>
          </p:cNvPr>
          <p:cNvSpPr/>
          <p:nvPr/>
        </p:nvSpPr>
        <p:spPr>
          <a:xfrm>
            <a:off x="344382" y="6984584"/>
            <a:ext cx="3186000" cy="15660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294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3ACDFF-4C9B-4DEF-8DC4-1D79513C0B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2" b="41917"/>
          <a:stretch/>
        </p:blipFill>
        <p:spPr>
          <a:xfrm>
            <a:off x="7510071" y="6691"/>
            <a:ext cx="4798235" cy="500002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79EC188-13F9-418C-86C1-FE0DBE9BF704}"/>
              </a:ext>
            </a:extLst>
          </p:cNvPr>
          <p:cNvSpPr/>
          <p:nvPr/>
        </p:nvSpPr>
        <p:spPr>
          <a:xfrm>
            <a:off x="3751748" y="6690403"/>
            <a:ext cx="3145278" cy="1716798"/>
          </a:xfrm>
          <a:prstGeom prst="ellipse">
            <a:avLst/>
          </a:prstGeom>
          <a:solidFill>
            <a:srgbClr val="005DA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68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674DC9-2F4F-47C8-A0EF-E9FB46561A6D}"/>
              </a:ext>
            </a:extLst>
          </p:cNvPr>
          <p:cNvSpPr/>
          <p:nvPr/>
        </p:nvSpPr>
        <p:spPr>
          <a:xfrm>
            <a:off x="7021231" y="6690403"/>
            <a:ext cx="3145278" cy="1716798"/>
          </a:xfrm>
          <a:prstGeom prst="ellipse">
            <a:avLst/>
          </a:prstGeom>
          <a:solidFill>
            <a:srgbClr val="005DA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68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09065F-1AC1-4B4A-86CD-722430A36C19}"/>
              </a:ext>
            </a:extLst>
          </p:cNvPr>
          <p:cNvSpPr/>
          <p:nvPr/>
        </p:nvSpPr>
        <p:spPr>
          <a:xfrm>
            <a:off x="0" y="0"/>
            <a:ext cx="12319000" cy="1289154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F4A4C2-30D3-49B6-B577-E6BFF943C6C1}"/>
              </a:ext>
            </a:extLst>
          </p:cNvPr>
          <p:cNvSpPr txBox="1"/>
          <p:nvPr/>
        </p:nvSpPr>
        <p:spPr>
          <a:xfrm>
            <a:off x="471488" y="214512"/>
            <a:ext cx="10831096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sz="72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การสำรวจสมาชิกเพื่อหาข้อมูล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0E4E5C-7888-4720-96E9-E8094F417903}"/>
              </a:ext>
            </a:extLst>
          </p:cNvPr>
          <p:cNvSpPr txBox="1"/>
          <p:nvPr/>
        </p:nvSpPr>
        <p:spPr>
          <a:xfrm>
            <a:off x="471488" y="1723081"/>
            <a:ext cx="7038583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th-TH" sz="3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สโมสรของท่านใช้การสำรวจความพึงพอใจของสมาชิก (</a:t>
            </a:r>
            <a:r>
              <a:rPr lang="en-US" sz="3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Member Satisfaction Survey) </a:t>
            </a:r>
            <a:r>
              <a:rPr lang="th-TH" sz="3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 </a:t>
            </a:r>
            <a:r>
              <a:rPr lang="en-US" sz="3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My Rotary </a:t>
            </a:r>
            <a:r>
              <a:rPr lang="th-TH" sz="3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เพื่อค้นหาสิ่งที่สมาชิกชื่นชอบเกี่ยวกับสโมสร และสิ่งที่พวกเขาคิดว่าควรจะต้องปรับปรุง</a:t>
            </a:r>
            <a:endParaRPr lang="en-US" sz="3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spcBef>
                <a:spcPts val="1800"/>
              </a:spcBef>
            </a:pPr>
            <a:r>
              <a:rPr lang="th-TH" sz="3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ถึงแม้ว่าครึ่งหนึ่งของสมาชิกจะไม่ได้ทำแบบสำรวจ  แต่ผู้ที่ตอบแบบสำรวจเสนอว่าได้ให้ข้อมูลย้อนกลับที่จะเป็นประโยชน์จริง ๆ</a:t>
            </a:r>
            <a:endParaRPr lang="th-TH" sz="3800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A1D5087-3658-4BF3-ACF0-8D92D0943E4D}"/>
              </a:ext>
            </a:extLst>
          </p:cNvPr>
          <p:cNvSpPr/>
          <p:nvPr/>
        </p:nvSpPr>
        <p:spPr>
          <a:xfrm>
            <a:off x="471488" y="6690403"/>
            <a:ext cx="3156054" cy="1716798"/>
          </a:xfrm>
          <a:prstGeom prst="ellipse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A01C5D-35CB-491B-B769-5E2B7716CDF9}"/>
              </a:ext>
            </a:extLst>
          </p:cNvPr>
          <p:cNvSpPr txBox="1"/>
          <p:nvPr/>
        </p:nvSpPr>
        <p:spPr>
          <a:xfrm>
            <a:off x="471488" y="6973438"/>
            <a:ext cx="3156055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โอกาสในการ</a:t>
            </a:r>
            <a:b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พบปะสังสรรค์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772FFA-D2F1-4B48-83C3-A901216FB690}"/>
              </a:ext>
            </a:extLst>
          </p:cNvPr>
          <p:cNvSpPr txBox="1"/>
          <p:nvPr/>
        </p:nvSpPr>
        <p:spPr>
          <a:xfrm>
            <a:off x="3724353" y="6973438"/>
            <a:ext cx="3156055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การประชุม</a:t>
            </a:r>
            <a:b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ที่สนุกสนาน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D9399C-DBDF-4301-929B-49DA6E7C029B}"/>
              </a:ext>
            </a:extLst>
          </p:cNvPr>
          <p:cNvSpPr txBox="1"/>
          <p:nvPr/>
        </p:nvSpPr>
        <p:spPr>
          <a:xfrm>
            <a:off x="7007199" y="7004216"/>
            <a:ext cx="3156055" cy="113877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th-TH" sz="34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การบำเพ็ญประโยชน์</a:t>
            </a:r>
            <a:br>
              <a:rPr lang="th-TH" sz="34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34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ที่มีประสิทธิภาพ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45D4112-D91C-4668-B8B1-5772368F0AD1}"/>
              </a:ext>
            </a:extLst>
          </p:cNvPr>
          <p:cNvSpPr/>
          <p:nvPr/>
        </p:nvSpPr>
        <p:spPr>
          <a:xfrm>
            <a:off x="6990580" y="6690404"/>
            <a:ext cx="3172673" cy="1716798"/>
          </a:xfrm>
          <a:prstGeom prst="ellipse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68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617EDE-08C9-45CA-9B7E-8CBB8599C82E}"/>
              </a:ext>
            </a:extLst>
          </p:cNvPr>
          <p:cNvSpPr/>
          <p:nvPr/>
        </p:nvSpPr>
        <p:spPr>
          <a:xfrm>
            <a:off x="3737715" y="6690404"/>
            <a:ext cx="3170088" cy="1716798"/>
          </a:xfrm>
          <a:prstGeom prst="ellipse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68"/>
          </a:p>
        </p:txBody>
      </p:sp>
    </p:spTree>
    <p:extLst>
      <p:ext uri="{BB962C8B-B14F-4D97-AF65-F5344CB8AC3E}">
        <p14:creationId xmlns:p14="http://schemas.microsoft.com/office/powerpoint/2010/main" val="2139613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29D847-B1A2-422D-92D6-F735668368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7" t="15072" b="27464"/>
          <a:stretch/>
        </p:blipFill>
        <p:spPr>
          <a:xfrm>
            <a:off x="4871803" y="1304143"/>
            <a:ext cx="7451494" cy="494675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789305E-BF5F-4720-BDD3-8BBC61D34080}"/>
              </a:ext>
            </a:extLst>
          </p:cNvPr>
          <p:cNvGrpSpPr/>
          <p:nvPr/>
        </p:nvGrpSpPr>
        <p:grpSpPr>
          <a:xfrm>
            <a:off x="254516" y="6582460"/>
            <a:ext cx="4554070" cy="810000"/>
            <a:chOff x="254516" y="6557696"/>
            <a:chExt cx="4554070" cy="810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EEF59D-FCEB-4D7E-B439-3B1BC7457F8F}"/>
                </a:ext>
              </a:extLst>
            </p:cNvPr>
            <p:cNvSpPr/>
            <p:nvPr/>
          </p:nvSpPr>
          <p:spPr>
            <a:xfrm>
              <a:off x="254516" y="6557696"/>
              <a:ext cx="4554070" cy="810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DBB2938-0D81-4D86-9E39-B089AE011A74}"/>
                </a:ext>
              </a:extLst>
            </p:cNvPr>
            <p:cNvSpPr txBox="1"/>
            <p:nvPr/>
          </p:nvSpPr>
          <p:spPr>
            <a:xfrm>
              <a:off x="256150" y="6725086"/>
              <a:ext cx="4550802" cy="57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34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ขยายเวลาการประชุมออกไป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F7C588-9629-46C6-87F1-32132B99D66A}"/>
              </a:ext>
            </a:extLst>
          </p:cNvPr>
          <p:cNvGrpSpPr/>
          <p:nvPr/>
        </p:nvGrpSpPr>
        <p:grpSpPr>
          <a:xfrm>
            <a:off x="4937389" y="6582460"/>
            <a:ext cx="4555704" cy="810000"/>
            <a:chOff x="4937389" y="6557696"/>
            <a:chExt cx="4555704" cy="81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AD2ABF-B8AF-48B7-A5A4-68F2EC461900}"/>
                </a:ext>
              </a:extLst>
            </p:cNvPr>
            <p:cNvSpPr/>
            <p:nvPr/>
          </p:nvSpPr>
          <p:spPr>
            <a:xfrm>
              <a:off x="4939023" y="6557696"/>
              <a:ext cx="4554070" cy="810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3283EA0-5122-475D-920E-AB1D6C612005}"/>
                </a:ext>
              </a:extLst>
            </p:cNvPr>
            <p:cNvSpPr txBox="1"/>
            <p:nvPr/>
          </p:nvSpPr>
          <p:spPr>
            <a:xfrm>
              <a:off x="4937389" y="6740076"/>
              <a:ext cx="4554070" cy="57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34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ช่วงเวลาสำหรับการเป็นเครือข่าย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B7355B-5E18-4FF7-B9B2-CC459010F2B9}"/>
              </a:ext>
            </a:extLst>
          </p:cNvPr>
          <p:cNvGrpSpPr/>
          <p:nvPr/>
        </p:nvGrpSpPr>
        <p:grpSpPr>
          <a:xfrm>
            <a:off x="254516" y="7531880"/>
            <a:ext cx="4554070" cy="810000"/>
            <a:chOff x="254516" y="7627036"/>
            <a:chExt cx="4554070" cy="810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1AD2101-A069-435C-84E0-4F635E1871CE}"/>
                </a:ext>
              </a:extLst>
            </p:cNvPr>
            <p:cNvSpPr/>
            <p:nvPr/>
          </p:nvSpPr>
          <p:spPr>
            <a:xfrm>
              <a:off x="254516" y="7627036"/>
              <a:ext cx="4554070" cy="810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52A2229-18DC-4CE4-8928-B3C705DE7320}"/>
                </a:ext>
              </a:extLst>
            </p:cNvPr>
            <p:cNvSpPr txBox="1"/>
            <p:nvPr/>
          </p:nvSpPr>
          <p:spPr>
            <a:xfrm>
              <a:off x="254516" y="7774856"/>
              <a:ext cx="4554070" cy="590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34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กิจกรรมที่มีปฏิสัมพันธ์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EA39CC-1B5C-4F36-8E05-FABA579C6EF1}"/>
              </a:ext>
            </a:extLst>
          </p:cNvPr>
          <p:cNvGrpSpPr/>
          <p:nvPr/>
        </p:nvGrpSpPr>
        <p:grpSpPr>
          <a:xfrm>
            <a:off x="4937389" y="7531880"/>
            <a:ext cx="4557338" cy="810000"/>
            <a:chOff x="4937389" y="7627036"/>
            <a:chExt cx="4557338" cy="81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7786F0B-5DAD-4A63-963A-E251924241FA}"/>
                </a:ext>
              </a:extLst>
            </p:cNvPr>
            <p:cNvSpPr/>
            <p:nvPr/>
          </p:nvSpPr>
          <p:spPr>
            <a:xfrm>
              <a:off x="4939023" y="7627036"/>
              <a:ext cx="4554070" cy="810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B42BB96-3631-4CB6-8F59-C2F48FCE9FF7}"/>
                </a:ext>
              </a:extLst>
            </p:cNvPr>
            <p:cNvSpPr txBox="1"/>
            <p:nvPr/>
          </p:nvSpPr>
          <p:spPr>
            <a:xfrm>
              <a:off x="4937389" y="7765006"/>
              <a:ext cx="4557338" cy="57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34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การรวมตัวเพื่อพบปะสังสรรค์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4E36CCA-F261-4E58-891A-D8C2676B913F}"/>
              </a:ext>
            </a:extLst>
          </p:cNvPr>
          <p:cNvSpPr/>
          <p:nvPr/>
        </p:nvSpPr>
        <p:spPr>
          <a:xfrm>
            <a:off x="0" y="0"/>
            <a:ext cx="12319000" cy="1289154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9729BD-3C86-4AE8-9EEE-580673AA46B5}"/>
              </a:ext>
            </a:extLst>
          </p:cNvPr>
          <p:cNvSpPr txBox="1"/>
          <p:nvPr/>
        </p:nvSpPr>
        <p:spPr>
          <a:xfrm>
            <a:off x="471488" y="214512"/>
            <a:ext cx="11847512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sz="72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โอกาสในการพบปะสังสรรค์และเป็นเครือข่าย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F1E0F6-63A2-4D4A-8389-7CCD1AF41EDC}"/>
              </a:ext>
            </a:extLst>
          </p:cNvPr>
          <p:cNvSpPr txBox="1"/>
          <p:nvPr/>
        </p:nvSpPr>
        <p:spPr>
          <a:xfrm>
            <a:off x="381549" y="1503666"/>
            <a:ext cx="455747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สาระสำคัญข้อหนึ่งของข้อมูลย้อน</a:t>
            </a:r>
            <a:b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กลับจากการสำรวจคือ สมาชิกต้องการเวลาพูดคุยมากขึ้น  พวกเขารู้สึกว่าการประชุมเต็มไปด้วยโปรแกรมและไม่มีเวลาที่จะทำความรู้จักกับสมาชิกอื่น</a:t>
            </a:r>
            <a:endParaRPr lang="en-US" sz="3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spcBef>
                <a:spcPts val="1200"/>
              </a:spcBef>
            </a:pP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ท่านจะเสนอโอกาสในการสังสรรค์ให้มากขึ้นได้อย่างไร?</a:t>
            </a:r>
            <a:endParaRPr lang="th-TH" sz="3600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1093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AB741E-E530-4ECD-A7A3-686DF30733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9"/>
          <a:stretch/>
        </p:blipFill>
        <p:spPr>
          <a:xfrm>
            <a:off x="9134049" y="0"/>
            <a:ext cx="3184951" cy="86083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3C60001-65F7-40FB-8362-80FD15A997E8}"/>
              </a:ext>
            </a:extLst>
          </p:cNvPr>
          <p:cNvSpPr/>
          <p:nvPr/>
        </p:nvSpPr>
        <p:spPr>
          <a:xfrm>
            <a:off x="0" y="-1"/>
            <a:ext cx="9502815" cy="1340192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CC9108-4BAE-4EAD-ADC0-E879DF4E920D}"/>
              </a:ext>
            </a:extLst>
          </p:cNvPr>
          <p:cNvSpPr txBox="1"/>
          <p:nvPr/>
        </p:nvSpPr>
        <p:spPr>
          <a:xfrm>
            <a:off x="479785" y="227737"/>
            <a:ext cx="5882105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sz="7200" b="1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พบกับ </a:t>
            </a:r>
            <a:r>
              <a:rPr lang="en-US" sz="7200" b="1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Noel</a:t>
            </a:r>
            <a:endParaRPr lang="th-TH" sz="7200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5F0E37-A109-45BF-BF71-D01C25556988}"/>
              </a:ext>
            </a:extLst>
          </p:cNvPr>
          <p:cNvSpPr txBox="1"/>
          <p:nvPr/>
        </p:nvSpPr>
        <p:spPr>
          <a:xfrm>
            <a:off x="483719" y="1567929"/>
            <a:ext cx="8891775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สวัสดีค่ะ ฉันชื่อ </a:t>
            </a: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Noel </a:t>
            </a:r>
            <a:r>
              <a:rPr lang="th-TH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เป็นสมาชิกของสโมสร</a:t>
            </a:r>
            <a:r>
              <a:rPr lang="th-TH" sz="4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ตารีมา 5 ปีแล้วและเป็นผู้นำสโมสรในครั้งที่ 2 แล้ว หลายปีก่อนหน้านี้ สโมสรของเรามีโครงการบำเพ็ญประโยชน์ที่ดึงดูดสมาชิกใหม่ได้ </a:t>
            </a: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2-3 </a:t>
            </a:r>
            <a:r>
              <a:rPr lang="th-TH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คนรวมทั้งตัวฉันเองด้วย โครงการนี้ต้องทำงานหนักแต่ให้ผลที่ดีมาก ในปัจจุบันนี้ การหาสมาชิกมาเป็นอาสาสมัครในบทบาทผู้นำและหน้าที่อื่น ๆ เป็นเรื่องยาก สมาชิกมาร่วมประชุมสโมสรน้อยลง และหลายคนไม่ต่อสมาชิกภาพ ฉันคิดว่าจำเป็นต้องเชิญประชุมเพื่อจัดการแก้ไขประเด็นนี้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spcBef>
                <a:spcPts val="1200"/>
              </a:spcBef>
            </a:pPr>
            <a:r>
              <a:rPr lang="th-TH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ฉันจะทำให้สมาชิกมีส่วนร่วมเพื่อให้พวกเขามีความสนใจขึ้นมาอีกได้อย่างไร</a:t>
            </a:r>
          </a:p>
        </p:txBody>
      </p:sp>
    </p:spTree>
    <p:extLst>
      <p:ext uri="{BB962C8B-B14F-4D97-AF65-F5344CB8AC3E}">
        <p14:creationId xmlns:p14="http://schemas.microsoft.com/office/powerpoint/2010/main" val="1727646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29D847-B1A2-422D-92D6-F735668368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7" t="15072" b="27464"/>
          <a:stretch/>
        </p:blipFill>
        <p:spPr>
          <a:xfrm>
            <a:off x="4871803" y="1304143"/>
            <a:ext cx="7451494" cy="494675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789305E-BF5F-4720-BDD3-8BBC61D34080}"/>
              </a:ext>
            </a:extLst>
          </p:cNvPr>
          <p:cNvGrpSpPr/>
          <p:nvPr/>
        </p:nvGrpSpPr>
        <p:grpSpPr>
          <a:xfrm>
            <a:off x="254516" y="6582460"/>
            <a:ext cx="4554070" cy="810000"/>
            <a:chOff x="254516" y="6557696"/>
            <a:chExt cx="4554070" cy="810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EEF59D-FCEB-4D7E-B439-3B1BC7457F8F}"/>
                </a:ext>
              </a:extLst>
            </p:cNvPr>
            <p:cNvSpPr/>
            <p:nvPr/>
          </p:nvSpPr>
          <p:spPr>
            <a:xfrm>
              <a:off x="254516" y="6557696"/>
              <a:ext cx="4554070" cy="810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DBB2938-0D81-4D86-9E39-B089AE011A74}"/>
                </a:ext>
              </a:extLst>
            </p:cNvPr>
            <p:cNvSpPr txBox="1"/>
            <p:nvPr/>
          </p:nvSpPr>
          <p:spPr>
            <a:xfrm>
              <a:off x="256150" y="6725086"/>
              <a:ext cx="4550802" cy="57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34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ขยายเวลาการประชุมออกไป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F7C588-9629-46C6-87F1-32132B99D66A}"/>
              </a:ext>
            </a:extLst>
          </p:cNvPr>
          <p:cNvGrpSpPr/>
          <p:nvPr/>
        </p:nvGrpSpPr>
        <p:grpSpPr>
          <a:xfrm>
            <a:off x="4937389" y="6582460"/>
            <a:ext cx="4555704" cy="810000"/>
            <a:chOff x="4937389" y="6557696"/>
            <a:chExt cx="4555704" cy="81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AD2ABF-B8AF-48B7-A5A4-68F2EC461900}"/>
                </a:ext>
              </a:extLst>
            </p:cNvPr>
            <p:cNvSpPr/>
            <p:nvPr/>
          </p:nvSpPr>
          <p:spPr>
            <a:xfrm>
              <a:off x="4939023" y="6557696"/>
              <a:ext cx="4554070" cy="810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3283EA0-5122-475D-920E-AB1D6C612005}"/>
                </a:ext>
              </a:extLst>
            </p:cNvPr>
            <p:cNvSpPr txBox="1"/>
            <p:nvPr/>
          </p:nvSpPr>
          <p:spPr>
            <a:xfrm>
              <a:off x="4937389" y="6740076"/>
              <a:ext cx="4554070" cy="57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34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ช่วงเวลาสำหรับการเป็นเครือข่าย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B7355B-5E18-4FF7-B9B2-CC459010F2B9}"/>
              </a:ext>
            </a:extLst>
          </p:cNvPr>
          <p:cNvGrpSpPr/>
          <p:nvPr/>
        </p:nvGrpSpPr>
        <p:grpSpPr>
          <a:xfrm>
            <a:off x="254516" y="7531880"/>
            <a:ext cx="4554070" cy="810000"/>
            <a:chOff x="254516" y="7627036"/>
            <a:chExt cx="4554070" cy="810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1AD2101-A069-435C-84E0-4F635E1871CE}"/>
                </a:ext>
              </a:extLst>
            </p:cNvPr>
            <p:cNvSpPr/>
            <p:nvPr/>
          </p:nvSpPr>
          <p:spPr>
            <a:xfrm>
              <a:off x="254516" y="7627036"/>
              <a:ext cx="4554070" cy="810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52A2229-18DC-4CE4-8928-B3C705DE7320}"/>
                </a:ext>
              </a:extLst>
            </p:cNvPr>
            <p:cNvSpPr txBox="1"/>
            <p:nvPr/>
          </p:nvSpPr>
          <p:spPr>
            <a:xfrm>
              <a:off x="254516" y="7774856"/>
              <a:ext cx="4554070" cy="590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34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กิจกรรมที่มีปฏิสัมพันธ์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EA39CC-1B5C-4F36-8E05-FABA579C6EF1}"/>
              </a:ext>
            </a:extLst>
          </p:cNvPr>
          <p:cNvGrpSpPr/>
          <p:nvPr/>
        </p:nvGrpSpPr>
        <p:grpSpPr>
          <a:xfrm>
            <a:off x="4937389" y="7531880"/>
            <a:ext cx="4557338" cy="810000"/>
            <a:chOff x="4937389" y="7627036"/>
            <a:chExt cx="4557338" cy="81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7786F0B-5DAD-4A63-963A-E251924241FA}"/>
                </a:ext>
              </a:extLst>
            </p:cNvPr>
            <p:cNvSpPr/>
            <p:nvPr/>
          </p:nvSpPr>
          <p:spPr>
            <a:xfrm>
              <a:off x="4939023" y="7627036"/>
              <a:ext cx="4554070" cy="810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B42BB96-3631-4CB6-8F59-C2F48FCE9FF7}"/>
                </a:ext>
              </a:extLst>
            </p:cNvPr>
            <p:cNvSpPr txBox="1"/>
            <p:nvPr/>
          </p:nvSpPr>
          <p:spPr>
            <a:xfrm>
              <a:off x="4937389" y="7765006"/>
              <a:ext cx="4557338" cy="57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34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การรวมตัวเพื่อพบปะสังสรรค์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4E36CCA-F261-4E58-891A-D8C2676B913F}"/>
              </a:ext>
            </a:extLst>
          </p:cNvPr>
          <p:cNvSpPr/>
          <p:nvPr/>
        </p:nvSpPr>
        <p:spPr>
          <a:xfrm>
            <a:off x="0" y="0"/>
            <a:ext cx="12319000" cy="1289154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9729BD-3C86-4AE8-9EEE-580673AA46B5}"/>
              </a:ext>
            </a:extLst>
          </p:cNvPr>
          <p:cNvSpPr txBox="1"/>
          <p:nvPr/>
        </p:nvSpPr>
        <p:spPr>
          <a:xfrm>
            <a:off x="471488" y="214512"/>
            <a:ext cx="11847512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sz="72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โอกาสในการพบปะสังสรรค์และเป็นเครือข่าย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F1E0F6-63A2-4D4A-8389-7CCD1AF41EDC}"/>
              </a:ext>
            </a:extLst>
          </p:cNvPr>
          <p:cNvSpPr txBox="1"/>
          <p:nvPr/>
        </p:nvSpPr>
        <p:spPr>
          <a:xfrm>
            <a:off x="381549" y="1503666"/>
            <a:ext cx="455747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สาระสำคัญข้อหนึ่งของข้อมูลย้อน</a:t>
            </a:r>
            <a:b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กลับจากการสำรวจคือ สมาชิกต้องการเวลาพูดคุยมากขึ้น  พวกเขารู้สึกว่าการประชุมเต็มไปด้วยโปรแกรมและไม่มีเวลาที่จะทำความรู้จักกับสมาชิกอื่น</a:t>
            </a:r>
            <a:endParaRPr lang="en-US" sz="3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spcBef>
                <a:spcPts val="1200"/>
              </a:spcBef>
            </a:pP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ท่านจะเสนอโอกาสในการสังสรรค์ให้มากขึ้นได้อย่างไร?</a:t>
            </a:r>
            <a:endParaRPr lang="th-TH" sz="3600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41C08B-7EFE-41AB-96D8-905EA9909B6A}"/>
              </a:ext>
            </a:extLst>
          </p:cNvPr>
          <p:cNvSpPr/>
          <p:nvPr/>
        </p:nvSpPr>
        <p:spPr>
          <a:xfrm>
            <a:off x="316523" y="937845"/>
            <a:ext cx="5842977" cy="3575539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694BEC-AB48-47D7-B513-286A2B6EC070}"/>
              </a:ext>
            </a:extLst>
          </p:cNvPr>
          <p:cNvSpPr txBox="1"/>
          <p:nvPr/>
        </p:nvSpPr>
        <p:spPr>
          <a:xfrm>
            <a:off x="475333" y="982038"/>
            <a:ext cx="5667560" cy="337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h-TH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เคารพเวลาของสมาชิก</a:t>
            </a:r>
            <a:r>
              <a:rPr lang="en-US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!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สโมสรพยายามจะขยายเวลาประชุมสโมสรออกไปอีก 30 นาทีเพื่อให้สมาชิกมีเวลาได้พบปะสังสรรค์ สมาชิกบางคนรู้สึกเสียใจเพราะพวกเขาไม่สามารถอยู่ได้นานขึ้นเพราะมีงานต้องทำ หรือเป็นเวลาของครอบครัว สโมสรตัดสินใจที่จะทำตัวเลือกนี้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FD452-AB14-49DE-877C-7009EF375BF1}"/>
              </a:ext>
            </a:extLst>
          </p:cNvPr>
          <p:cNvSpPr/>
          <p:nvPr/>
        </p:nvSpPr>
        <p:spPr>
          <a:xfrm>
            <a:off x="4871803" y="6515092"/>
            <a:ext cx="4705951" cy="94904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68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CFAF8F-7B6A-4477-B237-16DF7DFCE460}"/>
              </a:ext>
            </a:extLst>
          </p:cNvPr>
          <p:cNvSpPr/>
          <p:nvPr/>
        </p:nvSpPr>
        <p:spPr>
          <a:xfrm>
            <a:off x="183475" y="7464131"/>
            <a:ext cx="9394279" cy="943069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68"/>
          </a:p>
        </p:txBody>
      </p:sp>
    </p:spTree>
    <p:extLst>
      <p:ext uri="{BB962C8B-B14F-4D97-AF65-F5344CB8AC3E}">
        <p14:creationId xmlns:p14="http://schemas.microsoft.com/office/powerpoint/2010/main" val="41166017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29D847-B1A2-422D-92D6-F735668368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7" t="15072" b="27464"/>
          <a:stretch/>
        </p:blipFill>
        <p:spPr>
          <a:xfrm>
            <a:off x="4871803" y="1304143"/>
            <a:ext cx="7451494" cy="494675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789305E-BF5F-4720-BDD3-8BBC61D34080}"/>
              </a:ext>
            </a:extLst>
          </p:cNvPr>
          <p:cNvGrpSpPr/>
          <p:nvPr/>
        </p:nvGrpSpPr>
        <p:grpSpPr>
          <a:xfrm>
            <a:off x="254516" y="6582460"/>
            <a:ext cx="4554070" cy="810000"/>
            <a:chOff x="254516" y="6557696"/>
            <a:chExt cx="4554070" cy="810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EEF59D-FCEB-4D7E-B439-3B1BC7457F8F}"/>
                </a:ext>
              </a:extLst>
            </p:cNvPr>
            <p:cNvSpPr/>
            <p:nvPr/>
          </p:nvSpPr>
          <p:spPr>
            <a:xfrm>
              <a:off x="254516" y="6557696"/>
              <a:ext cx="4554070" cy="810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DBB2938-0D81-4D86-9E39-B089AE011A74}"/>
                </a:ext>
              </a:extLst>
            </p:cNvPr>
            <p:cNvSpPr txBox="1"/>
            <p:nvPr/>
          </p:nvSpPr>
          <p:spPr>
            <a:xfrm>
              <a:off x="256150" y="6725086"/>
              <a:ext cx="4550802" cy="57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34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ขยายเวลาการประชุมออกไป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F7C588-9629-46C6-87F1-32132B99D66A}"/>
              </a:ext>
            </a:extLst>
          </p:cNvPr>
          <p:cNvGrpSpPr/>
          <p:nvPr/>
        </p:nvGrpSpPr>
        <p:grpSpPr>
          <a:xfrm>
            <a:off x="4937389" y="6582460"/>
            <a:ext cx="4555704" cy="810000"/>
            <a:chOff x="4937389" y="6557696"/>
            <a:chExt cx="4555704" cy="81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AD2ABF-B8AF-48B7-A5A4-68F2EC461900}"/>
                </a:ext>
              </a:extLst>
            </p:cNvPr>
            <p:cNvSpPr/>
            <p:nvPr/>
          </p:nvSpPr>
          <p:spPr>
            <a:xfrm>
              <a:off x="4939023" y="6557696"/>
              <a:ext cx="4554070" cy="810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3283EA0-5122-475D-920E-AB1D6C612005}"/>
                </a:ext>
              </a:extLst>
            </p:cNvPr>
            <p:cNvSpPr txBox="1"/>
            <p:nvPr/>
          </p:nvSpPr>
          <p:spPr>
            <a:xfrm>
              <a:off x="4937389" y="6740076"/>
              <a:ext cx="4554070" cy="57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34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ช่วงเวลาสำหรับการเป็นเครือข่าย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B7355B-5E18-4FF7-B9B2-CC459010F2B9}"/>
              </a:ext>
            </a:extLst>
          </p:cNvPr>
          <p:cNvGrpSpPr/>
          <p:nvPr/>
        </p:nvGrpSpPr>
        <p:grpSpPr>
          <a:xfrm>
            <a:off x="254516" y="7531880"/>
            <a:ext cx="4554070" cy="810000"/>
            <a:chOff x="254516" y="7627036"/>
            <a:chExt cx="4554070" cy="810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1AD2101-A069-435C-84E0-4F635E1871CE}"/>
                </a:ext>
              </a:extLst>
            </p:cNvPr>
            <p:cNvSpPr/>
            <p:nvPr/>
          </p:nvSpPr>
          <p:spPr>
            <a:xfrm>
              <a:off x="254516" y="7627036"/>
              <a:ext cx="4554070" cy="810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52A2229-18DC-4CE4-8928-B3C705DE7320}"/>
                </a:ext>
              </a:extLst>
            </p:cNvPr>
            <p:cNvSpPr txBox="1"/>
            <p:nvPr/>
          </p:nvSpPr>
          <p:spPr>
            <a:xfrm>
              <a:off x="254516" y="7774856"/>
              <a:ext cx="4554070" cy="590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34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กิจกรรมที่มีปฏิสัมพันธ์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EA39CC-1B5C-4F36-8E05-FABA579C6EF1}"/>
              </a:ext>
            </a:extLst>
          </p:cNvPr>
          <p:cNvGrpSpPr/>
          <p:nvPr/>
        </p:nvGrpSpPr>
        <p:grpSpPr>
          <a:xfrm>
            <a:off x="4937389" y="7531880"/>
            <a:ext cx="4557338" cy="810000"/>
            <a:chOff x="4937389" y="7627036"/>
            <a:chExt cx="4557338" cy="81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7786F0B-5DAD-4A63-963A-E251924241FA}"/>
                </a:ext>
              </a:extLst>
            </p:cNvPr>
            <p:cNvSpPr/>
            <p:nvPr/>
          </p:nvSpPr>
          <p:spPr>
            <a:xfrm>
              <a:off x="4939023" y="7627036"/>
              <a:ext cx="4554070" cy="810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B42BB96-3631-4CB6-8F59-C2F48FCE9FF7}"/>
                </a:ext>
              </a:extLst>
            </p:cNvPr>
            <p:cNvSpPr txBox="1"/>
            <p:nvPr/>
          </p:nvSpPr>
          <p:spPr>
            <a:xfrm>
              <a:off x="4937389" y="7765006"/>
              <a:ext cx="4557338" cy="57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34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การรวมตัวเพื่อพบปะสังสรรค์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4E36CCA-F261-4E58-891A-D8C2676B913F}"/>
              </a:ext>
            </a:extLst>
          </p:cNvPr>
          <p:cNvSpPr/>
          <p:nvPr/>
        </p:nvSpPr>
        <p:spPr>
          <a:xfrm>
            <a:off x="0" y="0"/>
            <a:ext cx="12319000" cy="1289154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9729BD-3C86-4AE8-9EEE-580673AA46B5}"/>
              </a:ext>
            </a:extLst>
          </p:cNvPr>
          <p:cNvSpPr txBox="1"/>
          <p:nvPr/>
        </p:nvSpPr>
        <p:spPr>
          <a:xfrm>
            <a:off x="471488" y="214512"/>
            <a:ext cx="11847512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sz="72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โอกาสในการพบปะสังสรรค์และเป็นเครือข่าย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F1E0F6-63A2-4D4A-8389-7CCD1AF41EDC}"/>
              </a:ext>
            </a:extLst>
          </p:cNvPr>
          <p:cNvSpPr txBox="1"/>
          <p:nvPr/>
        </p:nvSpPr>
        <p:spPr>
          <a:xfrm>
            <a:off x="381549" y="1503666"/>
            <a:ext cx="455747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สาระสำคัญข้อหนึ่งของข้อมูลย้อน</a:t>
            </a:r>
            <a:b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กลับจากการสำรวจคือ สมาชิกต้องการเวลาพูดคุยมากขึ้น  พวกเขารู้สึกว่าการประชุมเต็มไปด้วยโปรแกรมและไม่มีเวลาที่จะทำความรู้จักกับสมาชิกอื่น</a:t>
            </a:r>
            <a:endParaRPr lang="en-US" sz="3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spcBef>
                <a:spcPts val="1200"/>
              </a:spcBef>
            </a:pP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ท่านจะเสนอโอกาสในการสังสรรค์ให้มากขึ้นได้อย่างไร?</a:t>
            </a:r>
            <a:endParaRPr lang="th-TH" sz="3600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41C08B-7EFE-41AB-96D8-905EA9909B6A}"/>
              </a:ext>
            </a:extLst>
          </p:cNvPr>
          <p:cNvSpPr/>
          <p:nvPr/>
        </p:nvSpPr>
        <p:spPr>
          <a:xfrm>
            <a:off x="6307016" y="1280561"/>
            <a:ext cx="5630435" cy="2752177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694BEC-AB48-47D7-B513-286A2B6EC070}"/>
              </a:ext>
            </a:extLst>
          </p:cNvPr>
          <p:cNvSpPr txBox="1"/>
          <p:nvPr/>
        </p:nvSpPr>
        <p:spPr>
          <a:xfrm>
            <a:off x="6459415" y="1427124"/>
            <a:ext cx="5357447" cy="243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h-TH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ลองทำดู</a:t>
            </a:r>
            <a:r>
              <a:rPr lang="th-TH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สโมสรประกาศว่าจะใช้เวลา 10 นาทีแรกของการประชุมทุก ๆ ครั้ง  เพื่อการเป็นเครือข่าย สมาชิกบางคนพอใจที่จะมีโอกาสนี้  แต่บางคนรู้สึกว่าถูกบังคับ และรู้สึกไม่สบายใจ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9C2407-336D-4850-87E6-320DD976E904}"/>
              </a:ext>
            </a:extLst>
          </p:cNvPr>
          <p:cNvSpPr/>
          <p:nvPr/>
        </p:nvSpPr>
        <p:spPr>
          <a:xfrm>
            <a:off x="167303" y="6491291"/>
            <a:ext cx="4704500" cy="948016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68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913E08-4974-455F-88A9-5783D71384E6}"/>
              </a:ext>
            </a:extLst>
          </p:cNvPr>
          <p:cNvSpPr/>
          <p:nvPr/>
        </p:nvSpPr>
        <p:spPr>
          <a:xfrm>
            <a:off x="183476" y="7459183"/>
            <a:ext cx="9406002" cy="94801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68"/>
          </a:p>
        </p:txBody>
      </p:sp>
    </p:spTree>
    <p:extLst>
      <p:ext uri="{BB962C8B-B14F-4D97-AF65-F5344CB8AC3E}">
        <p14:creationId xmlns:p14="http://schemas.microsoft.com/office/powerpoint/2010/main" val="24834715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29D847-B1A2-422D-92D6-F735668368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7" t="15072" b="27464"/>
          <a:stretch/>
        </p:blipFill>
        <p:spPr>
          <a:xfrm>
            <a:off x="4871803" y="1304143"/>
            <a:ext cx="7451494" cy="494675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789305E-BF5F-4720-BDD3-8BBC61D34080}"/>
              </a:ext>
            </a:extLst>
          </p:cNvPr>
          <p:cNvGrpSpPr/>
          <p:nvPr/>
        </p:nvGrpSpPr>
        <p:grpSpPr>
          <a:xfrm>
            <a:off x="254516" y="6582460"/>
            <a:ext cx="4554070" cy="810000"/>
            <a:chOff x="254516" y="6557696"/>
            <a:chExt cx="4554070" cy="810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EEF59D-FCEB-4D7E-B439-3B1BC7457F8F}"/>
                </a:ext>
              </a:extLst>
            </p:cNvPr>
            <p:cNvSpPr/>
            <p:nvPr/>
          </p:nvSpPr>
          <p:spPr>
            <a:xfrm>
              <a:off x="254516" y="6557696"/>
              <a:ext cx="4554070" cy="810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DBB2938-0D81-4D86-9E39-B089AE011A74}"/>
                </a:ext>
              </a:extLst>
            </p:cNvPr>
            <p:cNvSpPr txBox="1"/>
            <p:nvPr/>
          </p:nvSpPr>
          <p:spPr>
            <a:xfrm>
              <a:off x="256150" y="6725086"/>
              <a:ext cx="4550802" cy="57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34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ขยายเวลาการประชุมออกไป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F7C588-9629-46C6-87F1-32132B99D66A}"/>
              </a:ext>
            </a:extLst>
          </p:cNvPr>
          <p:cNvGrpSpPr/>
          <p:nvPr/>
        </p:nvGrpSpPr>
        <p:grpSpPr>
          <a:xfrm>
            <a:off x="4937389" y="6582460"/>
            <a:ext cx="4555704" cy="810000"/>
            <a:chOff x="4937389" y="6557696"/>
            <a:chExt cx="4555704" cy="81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AD2ABF-B8AF-48B7-A5A4-68F2EC461900}"/>
                </a:ext>
              </a:extLst>
            </p:cNvPr>
            <p:cNvSpPr/>
            <p:nvPr/>
          </p:nvSpPr>
          <p:spPr>
            <a:xfrm>
              <a:off x="4939023" y="6557696"/>
              <a:ext cx="4554070" cy="810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3283EA0-5122-475D-920E-AB1D6C612005}"/>
                </a:ext>
              </a:extLst>
            </p:cNvPr>
            <p:cNvSpPr txBox="1"/>
            <p:nvPr/>
          </p:nvSpPr>
          <p:spPr>
            <a:xfrm>
              <a:off x="4937389" y="6740076"/>
              <a:ext cx="4554070" cy="57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34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ช่วงเวลาสำหรับการเป็นเครือข่าย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B7355B-5E18-4FF7-B9B2-CC459010F2B9}"/>
              </a:ext>
            </a:extLst>
          </p:cNvPr>
          <p:cNvGrpSpPr/>
          <p:nvPr/>
        </p:nvGrpSpPr>
        <p:grpSpPr>
          <a:xfrm>
            <a:off x="254516" y="7531880"/>
            <a:ext cx="4554070" cy="810000"/>
            <a:chOff x="254516" y="7627036"/>
            <a:chExt cx="4554070" cy="810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1AD2101-A069-435C-84E0-4F635E1871CE}"/>
                </a:ext>
              </a:extLst>
            </p:cNvPr>
            <p:cNvSpPr/>
            <p:nvPr/>
          </p:nvSpPr>
          <p:spPr>
            <a:xfrm>
              <a:off x="254516" y="7627036"/>
              <a:ext cx="4554070" cy="810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52A2229-18DC-4CE4-8928-B3C705DE7320}"/>
                </a:ext>
              </a:extLst>
            </p:cNvPr>
            <p:cNvSpPr txBox="1"/>
            <p:nvPr/>
          </p:nvSpPr>
          <p:spPr>
            <a:xfrm>
              <a:off x="254516" y="7774856"/>
              <a:ext cx="4554070" cy="590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34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กิจกรรมที่มีปฏิสัมพันธ์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EA39CC-1B5C-4F36-8E05-FABA579C6EF1}"/>
              </a:ext>
            </a:extLst>
          </p:cNvPr>
          <p:cNvGrpSpPr/>
          <p:nvPr/>
        </p:nvGrpSpPr>
        <p:grpSpPr>
          <a:xfrm>
            <a:off x="4937389" y="7531880"/>
            <a:ext cx="4557338" cy="810000"/>
            <a:chOff x="4937389" y="7627036"/>
            <a:chExt cx="4557338" cy="81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7786F0B-5DAD-4A63-963A-E251924241FA}"/>
                </a:ext>
              </a:extLst>
            </p:cNvPr>
            <p:cNvSpPr/>
            <p:nvPr/>
          </p:nvSpPr>
          <p:spPr>
            <a:xfrm>
              <a:off x="4939023" y="7627036"/>
              <a:ext cx="4554070" cy="810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B42BB96-3631-4CB6-8F59-C2F48FCE9FF7}"/>
                </a:ext>
              </a:extLst>
            </p:cNvPr>
            <p:cNvSpPr txBox="1"/>
            <p:nvPr/>
          </p:nvSpPr>
          <p:spPr>
            <a:xfrm>
              <a:off x="4937389" y="7765006"/>
              <a:ext cx="4557338" cy="57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34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การรวมตัวเพื่อพบปะสังสรรค์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4E36CCA-F261-4E58-891A-D8C2676B913F}"/>
              </a:ext>
            </a:extLst>
          </p:cNvPr>
          <p:cNvSpPr/>
          <p:nvPr/>
        </p:nvSpPr>
        <p:spPr>
          <a:xfrm>
            <a:off x="0" y="0"/>
            <a:ext cx="12319000" cy="1289154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9729BD-3C86-4AE8-9EEE-580673AA46B5}"/>
              </a:ext>
            </a:extLst>
          </p:cNvPr>
          <p:cNvSpPr txBox="1"/>
          <p:nvPr/>
        </p:nvSpPr>
        <p:spPr>
          <a:xfrm>
            <a:off x="471488" y="214512"/>
            <a:ext cx="11847512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sz="72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โอกาสในการพบปะสังสรรค์และเป็นเครือข่าย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F1E0F6-63A2-4D4A-8389-7CCD1AF41EDC}"/>
              </a:ext>
            </a:extLst>
          </p:cNvPr>
          <p:cNvSpPr txBox="1"/>
          <p:nvPr/>
        </p:nvSpPr>
        <p:spPr>
          <a:xfrm>
            <a:off x="381549" y="1503666"/>
            <a:ext cx="455747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สาระสำคัญข้อหนึ่งของข้อมูลย้อน</a:t>
            </a:r>
            <a:b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กลับจากการสำรวจคือ สมาชิกต้องการเวลาพูดคุยมากขึ้น  พวกเขารู้สึกว่าการประชุมเต็มไปด้วยโปรแกรมและไม่มีเวลาที่จะทำความรู้จักกับสมาชิกอื่น</a:t>
            </a:r>
            <a:endParaRPr lang="en-US" sz="3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spcBef>
                <a:spcPts val="1200"/>
              </a:spcBef>
            </a:pP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ท่านจะเสนอโอกาสในการสังสรรค์ให้มากขึ้นได้อย่างไร?</a:t>
            </a:r>
            <a:endParaRPr lang="th-TH" sz="3600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41C08B-7EFE-41AB-96D8-905EA9909B6A}"/>
              </a:ext>
            </a:extLst>
          </p:cNvPr>
          <p:cNvSpPr/>
          <p:nvPr/>
        </p:nvSpPr>
        <p:spPr>
          <a:xfrm>
            <a:off x="471488" y="2949839"/>
            <a:ext cx="5913316" cy="3609283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694BEC-AB48-47D7-B513-286A2B6EC070}"/>
              </a:ext>
            </a:extLst>
          </p:cNvPr>
          <p:cNvSpPr txBox="1"/>
          <p:nvPr/>
        </p:nvSpPr>
        <p:spPr>
          <a:xfrm>
            <a:off x="623887" y="3086029"/>
            <a:ext cx="5744309" cy="337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h-TH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ยอดเยี่ยมเลย</a:t>
            </a:r>
            <a:r>
              <a:rPr lang="en-US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!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ประธานบริหารจัดการสโมสรพยายามผนวกกิจกรรมที่มีปฏิสัมพันธ์ในระหว่างการประชุมสโมสร ตัวอย่างเช่น จัดให้สมาชิกแบ่งออกเป็นกลุ่มละ 4 คนและให้ค้นหา 4 สิ่งที่เหมือนกัน  สมาชิกได้ทำความรู้จักซึ่งกันและกัน และสนุกสนานในระหว่างดำเนินการ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C3F512-B028-45F5-8998-83EA1A8A767E}"/>
              </a:ext>
            </a:extLst>
          </p:cNvPr>
          <p:cNvSpPr/>
          <p:nvPr/>
        </p:nvSpPr>
        <p:spPr>
          <a:xfrm>
            <a:off x="4871803" y="7484021"/>
            <a:ext cx="4704500" cy="92318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68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E97C15-06BE-456F-A188-30B271B4EBC5}"/>
              </a:ext>
            </a:extLst>
          </p:cNvPr>
          <p:cNvSpPr/>
          <p:nvPr/>
        </p:nvSpPr>
        <p:spPr>
          <a:xfrm>
            <a:off x="183475" y="6528288"/>
            <a:ext cx="9476171" cy="91203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68"/>
          </a:p>
        </p:txBody>
      </p:sp>
    </p:spTree>
    <p:extLst>
      <p:ext uri="{BB962C8B-B14F-4D97-AF65-F5344CB8AC3E}">
        <p14:creationId xmlns:p14="http://schemas.microsoft.com/office/powerpoint/2010/main" val="14289936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29D847-B1A2-422D-92D6-F735668368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7" t="15072" b="27464"/>
          <a:stretch/>
        </p:blipFill>
        <p:spPr>
          <a:xfrm>
            <a:off x="4871803" y="1304143"/>
            <a:ext cx="7451494" cy="494675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789305E-BF5F-4720-BDD3-8BBC61D34080}"/>
              </a:ext>
            </a:extLst>
          </p:cNvPr>
          <p:cNvGrpSpPr/>
          <p:nvPr/>
        </p:nvGrpSpPr>
        <p:grpSpPr>
          <a:xfrm>
            <a:off x="254516" y="6582460"/>
            <a:ext cx="4554070" cy="810000"/>
            <a:chOff x="254516" y="6557696"/>
            <a:chExt cx="4554070" cy="810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EEF59D-FCEB-4D7E-B439-3B1BC7457F8F}"/>
                </a:ext>
              </a:extLst>
            </p:cNvPr>
            <p:cNvSpPr/>
            <p:nvPr/>
          </p:nvSpPr>
          <p:spPr>
            <a:xfrm>
              <a:off x="254516" y="6557696"/>
              <a:ext cx="4554070" cy="810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DBB2938-0D81-4D86-9E39-B089AE011A74}"/>
                </a:ext>
              </a:extLst>
            </p:cNvPr>
            <p:cNvSpPr txBox="1"/>
            <p:nvPr/>
          </p:nvSpPr>
          <p:spPr>
            <a:xfrm>
              <a:off x="256150" y="6725086"/>
              <a:ext cx="4550802" cy="57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34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ขยายเวลาการประชุมออกไป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F7C588-9629-46C6-87F1-32132B99D66A}"/>
              </a:ext>
            </a:extLst>
          </p:cNvPr>
          <p:cNvGrpSpPr/>
          <p:nvPr/>
        </p:nvGrpSpPr>
        <p:grpSpPr>
          <a:xfrm>
            <a:off x="4937389" y="6582460"/>
            <a:ext cx="4555704" cy="810000"/>
            <a:chOff x="4937389" y="6557696"/>
            <a:chExt cx="4555704" cy="81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AD2ABF-B8AF-48B7-A5A4-68F2EC461900}"/>
                </a:ext>
              </a:extLst>
            </p:cNvPr>
            <p:cNvSpPr/>
            <p:nvPr/>
          </p:nvSpPr>
          <p:spPr>
            <a:xfrm>
              <a:off x="4939023" y="6557696"/>
              <a:ext cx="4554070" cy="810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3283EA0-5122-475D-920E-AB1D6C612005}"/>
                </a:ext>
              </a:extLst>
            </p:cNvPr>
            <p:cNvSpPr txBox="1"/>
            <p:nvPr/>
          </p:nvSpPr>
          <p:spPr>
            <a:xfrm>
              <a:off x="4937389" y="6740076"/>
              <a:ext cx="4554070" cy="57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34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ช่วงเวลาสำหรับการเป็นเครือข่าย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B7355B-5E18-4FF7-B9B2-CC459010F2B9}"/>
              </a:ext>
            </a:extLst>
          </p:cNvPr>
          <p:cNvGrpSpPr/>
          <p:nvPr/>
        </p:nvGrpSpPr>
        <p:grpSpPr>
          <a:xfrm>
            <a:off x="254516" y="7531880"/>
            <a:ext cx="4554070" cy="810000"/>
            <a:chOff x="254516" y="7627036"/>
            <a:chExt cx="4554070" cy="810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1AD2101-A069-435C-84E0-4F635E1871CE}"/>
                </a:ext>
              </a:extLst>
            </p:cNvPr>
            <p:cNvSpPr/>
            <p:nvPr/>
          </p:nvSpPr>
          <p:spPr>
            <a:xfrm>
              <a:off x="254516" y="7627036"/>
              <a:ext cx="4554070" cy="810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52A2229-18DC-4CE4-8928-B3C705DE7320}"/>
                </a:ext>
              </a:extLst>
            </p:cNvPr>
            <p:cNvSpPr txBox="1"/>
            <p:nvPr/>
          </p:nvSpPr>
          <p:spPr>
            <a:xfrm>
              <a:off x="254516" y="7774856"/>
              <a:ext cx="4554070" cy="590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34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กิจกรรมที่มีปฏิสัมพันธ์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EA39CC-1B5C-4F36-8E05-FABA579C6EF1}"/>
              </a:ext>
            </a:extLst>
          </p:cNvPr>
          <p:cNvGrpSpPr/>
          <p:nvPr/>
        </p:nvGrpSpPr>
        <p:grpSpPr>
          <a:xfrm>
            <a:off x="4937389" y="7531880"/>
            <a:ext cx="4557338" cy="810000"/>
            <a:chOff x="4937389" y="7627036"/>
            <a:chExt cx="4557338" cy="81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7786F0B-5DAD-4A63-963A-E251924241FA}"/>
                </a:ext>
              </a:extLst>
            </p:cNvPr>
            <p:cNvSpPr/>
            <p:nvPr/>
          </p:nvSpPr>
          <p:spPr>
            <a:xfrm>
              <a:off x="4939023" y="7627036"/>
              <a:ext cx="4554070" cy="81000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B42BB96-3631-4CB6-8F59-C2F48FCE9FF7}"/>
                </a:ext>
              </a:extLst>
            </p:cNvPr>
            <p:cNvSpPr txBox="1"/>
            <p:nvPr/>
          </p:nvSpPr>
          <p:spPr>
            <a:xfrm>
              <a:off x="4937389" y="7765006"/>
              <a:ext cx="4557338" cy="57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34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การรวมตัวเพื่อพบปะสังสรรค์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4E36CCA-F261-4E58-891A-D8C2676B913F}"/>
              </a:ext>
            </a:extLst>
          </p:cNvPr>
          <p:cNvSpPr/>
          <p:nvPr/>
        </p:nvSpPr>
        <p:spPr>
          <a:xfrm>
            <a:off x="0" y="0"/>
            <a:ext cx="12319000" cy="1289154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9729BD-3C86-4AE8-9EEE-580673AA46B5}"/>
              </a:ext>
            </a:extLst>
          </p:cNvPr>
          <p:cNvSpPr txBox="1"/>
          <p:nvPr/>
        </p:nvSpPr>
        <p:spPr>
          <a:xfrm>
            <a:off x="471488" y="214512"/>
            <a:ext cx="11847512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sz="72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โอกาสในการพบปะสังสรรค์และเป็นเครือข่าย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F1E0F6-63A2-4D4A-8389-7CCD1AF41EDC}"/>
              </a:ext>
            </a:extLst>
          </p:cNvPr>
          <p:cNvSpPr txBox="1"/>
          <p:nvPr/>
        </p:nvSpPr>
        <p:spPr>
          <a:xfrm>
            <a:off x="381549" y="1503666"/>
            <a:ext cx="455747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สาระสำคัญข้อหนึ่งของข้อมูลย้อน</a:t>
            </a:r>
            <a:b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กลับจากการสำรวจคือ สมาชิกต้องการเวลาพูดคุยมากขึ้น  พวกเขารู้สึกว่าการประชุมเต็มไปด้วยโปรแกรมและไม่มีเวลาที่จะทำความรู้จักกับสมาชิกอื่น</a:t>
            </a:r>
            <a:endParaRPr lang="en-US" sz="3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spcBef>
                <a:spcPts val="1200"/>
              </a:spcBef>
            </a:pP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ท่านจะเสนอโอกาสในการสังสรรค์ให้มากขึ้นได้อย่างไร?</a:t>
            </a:r>
            <a:endParaRPr lang="th-TH" sz="3600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41C08B-7EFE-41AB-96D8-905EA9909B6A}"/>
              </a:ext>
            </a:extLst>
          </p:cNvPr>
          <p:cNvSpPr/>
          <p:nvPr/>
        </p:nvSpPr>
        <p:spPr>
          <a:xfrm>
            <a:off x="5908430" y="3926938"/>
            <a:ext cx="5786927" cy="2145616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694BEC-AB48-47D7-B513-286A2B6EC070}"/>
              </a:ext>
            </a:extLst>
          </p:cNvPr>
          <p:cNvSpPr txBox="1"/>
          <p:nvPr/>
        </p:nvSpPr>
        <p:spPr>
          <a:xfrm>
            <a:off x="6057218" y="4054308"/>
            <a:ext cx="562153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h-TH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เป็นความคิดที่ดี</a:t>
            </a:r>
            <a:r>
              <a:rPr lang="en-US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!</a:t>
            </a:r>
            <a:r>
              <a:rPr lang="th-TH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ท่านตัดสินใจที่จะจัดให้มีการรวมตัวเพื่อพบปะสังสรรค์ในแต่ละเดือนในช่วงเวลาการประชุม  สมาชิกชอบความคิดนี้และพอใจกับการพบปะสังสรรค์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C3F512-B028-45F5-8998-83EA1A8A767E}"/>
              </a:ext>
            </a:extLst>
          </p:cNvPr>
          <p:cNvSpPr/>
          <p:nvPr/>
        </p:nvSpPr>
        <p:spPr>
          <a:xfrm>
            <a:off x="167671" y="7484021"/>
            <a:ext cx="4704500" cy="92318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68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E97C15-06BE-456F-A188-30B271B4EBC5}"/>
              </a:ext>
            </a:extLst>
          </p:cNvPr>
          <p:cNvSpPr/>
          <p:nvPr/>
        </p:nvSpPr>
        <p:spPr>
          <a:xfrm>
            <a:off x="183475" y="6528288"/>
            <a:ext cx="9476171" cy="91203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68"/>
          </a:p>
        </p:txBody>
      </p:sp>
    </p:spTree>
    <p:extLst>
      <p:ext uri="{BB962C8B-B14F-4D97-AF65-F5344CB8AC3E}">
        <p14:creationId xmlns:p14="http://schemas.microsoft.com/office/powerpoint/2010/main" val="14507411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3ACDFF-4C9B-4DEF-8DC4-1D79513C0B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2" b="41917"/>
          <a:stretch/>
        </p:blipFill>
        <p:spPr>
          <a:xfrm>
            <a:off x="7510071" y="6691"/>
            <a:ext cx="4798235" cy="500002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79EC188-13F9-418C-86C1-FE0DBE9BF704}"/>
              </a:ext>
            </a:extLst>
          </p:cNvPr>
          <p:cNvSpPr/>
          <p:nvPr/>
        </p:nvSpPr>
        <p:spPr>
          <a:xfrm>
            <a:off x="3751748" y="6690403"/>
            <a:ext cx="3145278" cy="1716798"/>
          </a:xfrm>
          <a:prstGeom prst="ellipse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68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674DC9-2F4F-47C8-A0EF-E9FB46561A6D}"/>
              </a:ext>
            </a:extLst>
          </p:cNvPr>
          <p:cNvSpPr/>
          <p:nvPr/>
        </p:nvSpPr>
        <p:spPr>
          <a:xfrm>
            <a:off x="7021231" y="6690403"/>
            <a:ext cx="3145278" cy="1716798"/>
          </a:xfrm>
          <a:prstGeom prst="ellipse">
            <a:avLst/>
          </a:prstGeom>
          <a:solidFill>
            <a:srgbClr val="005DAA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68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09065F-1AC1-4B4A-86CD-722430A36C19}"/>
              </a:ext>
            </a:extLst>
          </p:cNvPr>
          <p:cNvSpPr/>
          <p:nvPr/>
        </p:nvSpPr>
        <p:spPr>
          <a:xfrm>
            <a:off x="0" y="0"/>
            <a:ext cx="12319000" cy="1289154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F4A4C2-30D3-49B6-B577-E6BFF943C6C1}"/>
              </a:ext>
            </a:extLst>
          </p:cNvPr>
          <p:cNvSpPr txBox="1"/>
          <p:nvPr/>
        </p:nvSpPr>
        <p:spPr>
          <a:xfrm>
            <a:off x="471488" y="214512"/>
            <a:ext cx="10831096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sz="72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การสำรวจสมาชิกเพื่อหาข้อมูล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0E4E5C-7888-4720-96E9-E8094F417903}"/>
              </a:ext>
            </a:extLst>
          </p:cNvPr>
          <p:cNvSpPr txBox="1"/>
          <p:nvPr/>
        </p:nvSpPr>
        <p:spPr>
          <a:xfrm>
            <a:off x="471488" y="1723081"/>
            <a:ext cx="7038583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th-TH" sz="3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สโมสรของท่านใช้การสำรวจความพึงพอใจของสมาชิก (</a:t>
            </a:r>
            <a:r>
              <a:rPr lang="en-US" sz="3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Member Satisfaction Survey) </a:t>
            </a:r>
            <a:r>
              <a:rPr lang="th-TH" sz="3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 </a:t>
            </a:r>
            <a:r>
              <a:rPr lang="en-US" sz="3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My Rotary </a:t>
            </a:r>
            <a:r>
              <a:rPr lang="th-TH" sz="3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เพื่อค้นหาสิ่งที่สมาชิกชื่นชอบเกี่ยวกับสโมสร และสิ่งที่พวกเขาคิดว่าควรจะต้องปรับปรุง</a:t>
            </a:r>
            <a:endParaRPr lang="en-US" sz="3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spcBef>
                <a:spcPts val="1800"/>
              </a:spcBef>
            </a:pPr>
            <a:r>
              <a:rPr lang="th-TH" sz="3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ถึงแม้ว่าครึ่งหนึ่งของสมาชิกจะไม่ได้ทำแบบสำรวจ  แต่ผู้ที่ตอบแบบสำรวจเสนอว่าได้ให้ข้อมูลย้อนกลับที่จะเป็นประโยชน์จริง ๆ</a:t>
            </a:r>
            <a:endParaRPr lang="th-TH" sz="3800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A1D5087-3658-4BF3-ACF0-8D92D0943E4D}"/>
              </a:ext>
            </a:extLst>
          </p:cNvPr>
          <p:cNvSpPr/>
          <p:nvPr/>
        </p:nvSpPr>
        <p:spPr>
          <a:xfrm>
            <a:off x="471488" y="6690403"/>
            <a:ext cx="3156054" cy="1716798"/>
          </a:xfrm>
          <a:prstGeom prst="ellipse">
            <a:avLst/>
          </a:prstGeom>
          <a:solidFill>
            <a:srgbClr val="005DAA">
              <a:alpha val="75000"/>
            </a:srgbClr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A01C5D-35CB-491B-B769-5E2B7716CDF9}"/>
              </a:ext>
            </a:extLst>
          </p:cNvPr>
          <p:cNvSpPr txBox="1"/>
          <p:nvPr/>
        </p:nvSpPr>
        <p:spPr>
          <a:xfrm>
            <a:off x="471488" y="6973438"/>
            <a:ext cx="3156055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โอกาสในการ</a:t>
            </a:r>
            <a:b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พบปะสังสรรค์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772FFA-D2F1-4B48-83C3-A901216FB690}"/>
              </a:ext>
            </a:extLst>
          </p:cNvPr>
          <p:cNvSpPr txBox="1"/>
          <p:nvPr/>
        </p:nvSpPr>
        <p:spPr>
          <a:xfrm>
            <a:off x="3724353" y="6973438"/>
            <a:ext cx="3156055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การประชุม</a:t>
            </a:r>
            <a:b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ที่สนุกสนาน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D9399C-DBDF-4301-929B-49DA6E7C029B}"/>
              </a:ext>
            </a:extLst>
          </p:cNvPr>
          <p:cNvSpPr txBox="1"/>
          <p:nvPr/>
        </p:nvSpPr>
        <p:spPr>
          <a:xfrm>
            <a:off x="7007199" y="7004216"/>
            <a:ext cx="3156055" cy="113877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th-TH" sz="34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การบำเพ็ญประโยชน์</a:t>
            </a:r>
            <a:br>
              <a:rPr lang="th-TH" sz="34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34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ที่มีประสิทธิภาพ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8C00CA1-B840-4076-9451-DC891169DEC8}"/>
              </a:ext>
            </a:extLst>
          </p:cNvPr>
          <p:cNvSpPr/>
          <p:nvPr/>
        </p:nvSpPr>
        <p:spPr>
          <a:xfrm>
            <a:off x="468901" y="6690404"/>
            <a:ext cx="3172673" cy="1716798"/>
          </a:xfrm>
          <a:prstGeom prst="ellipse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68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9FFD24-282D-4B4E-8196-CFFCA6A0DB4D}"/>
              </a:ext>
            </a:extLst>
          </p:cNvPr>
          <p:cNvSpPr/>
          <p:nvPr/>
        </p:nvSpPr>
        <p:spPr>
          <a:xfrm>
            <a:off x="6994794" y="6690404"/>
            <a:ext cx="3170088" cy="1716798"/>
          </a:xfrm>
          <a:prstGeom prst="ellipse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68"/>
          </a:p>
        </p:txBody>
      </p:sp>
    </p:spTree>
    <p:extLst>
      <p:ext uri="{BB962C8B-B14F-4D97-AF65-F5344CB8AC3E}">
        <p14:creationId xmlns:p14="http://schemas.microsoft.com/office/powerpoint/2010/main" val="36484064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579EC188-13F9-418C-86C1-FE0DBE9BF704}"/>
              </a:ext>
            </a:extLst>
          </p:cNvPr>
          <p:cNvSpPr/>
          <p:nvPr/>
        </p:nvSpPr>
        <p:spPr>
          <a:xfrm>
            <a:off x="3751748" y="6690403"/>
            <a:ext cx="3145278" cy="1716798"/>
          </a:xfrm>
          <a:prstGeom prst="ellipse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68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674DC9-2F4F-47C8-A0EF-E9FB46561A6D}"/>
              </a:ext>
            </a:extLst>
          </p:cNvPr>
          <p:cNvSpPr/>
          <p:nvPr/>
        </p:nvSpPr>
        <p:spPr>
          <a:xfrm>
            <a:off x="7021231" y="6690403"/>
            <a:ext cx="3145278" cy="1716798"/>
          </a:xfrm>
          <a:prstGeom prst="ellipse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68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09065F-1AC1-4B4A-86CD-722430A36C19}"/>
              </a:ext>
            </a:extLst>
          </p:cNvPr>
          <p:cNvSpPr/>
          <p:nvPr/>
        </p:nvSpPr>
        <p:spPr>
          <a:xfrm>
            <a:off x="0" y="0"/>
            <a:ext cx="12319000" cy="998806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F4A4C2-30D3-49B6-B577-E6BFF943C6C1}"/>
              </a:ext>
            </a:extLst>
          </p:cNvPr>
          <p:cNvSpPr txBox="1"/>
          <p:nvPr/>
        </p:nvSpPr>
        <p:spPr>
          <a:xfrm>
            <a:off x="471488" y="127428"/>
            <a:ext cx="1083109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sz="6000" b="1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ปรับรูปแบบการประชุม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0E4E5C-7888-4720-96E9-E8094F417903}"/>
              </a:ext>
            </a:extLst>
          </p:cNvPr>
          <p:cNvSpPr txBox="1"/>
          <p:nvPr/>
        </p:nvSpPr>
        <p:spPr>
          <a:xfrm>
            <a:off x="471488" y="1419080"/>
            <a:ext cx="5688012" cy="4655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1800"/>
              </a:spcBef>
            </a:pP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สมาชิกของสโมสรต้องการการประชุมที่น่าสนใจและสนุกมากกว่านี้</a:t>
            </a:r>
            <a:endParaRPr lang="en-US" sz="4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95000"/>
              </a:lnSpc>
              <a:spcBef>
                <a:spcPts val="1800"/>
              </a:spcBef>
            </a:pP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สโมสรจะลองทำอะไรได้บ้าง?</a:t>
            </a:r>
            <a:endParaRPr lang="en-US" sz="4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95000"/>
              </a:lnSpc>
              <a:spcBef>
                <a:spcPts val="1800"/>
              </a:spcBef>
            </a:pPr>
            <a:r>
              <a:rPr lang="th-TH" sz="4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องดูตัวเลือกข้างล่างนี้เพื่อพิจารณาว่าการเปลี่ยนแปลงเหล่านี้จะทำให้การประชุมมีความสนุกสนานมากกว่าเดิมหรือไม่</a:t>
            </a:r>
            <a:endParaRPr lang="th-TH" sz="4000" b="1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A1D5087-3658-4BF3-ACF0-8D92D0943E4D}"/>
              </a:ext>
            </a:extLst>
          </p:cNvPr>
          <p:cNvSpPr/>
          <p:nvPr/>
        </p:nvSpPr>
        <p:spPr>
          <a:xfrm>
            <a:off x="471488" y="6690403"/>
            <a:ext cx="3156054" cy="1716798"/>
          </a:xfrm>
          <a:prstGeom prst="ellipse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A01C5D-35CB-491B-B769-5E2B7716CDF9}"/>
              </a:ext>
            </a:extLst>
          </p:cNvPr>
          <p:cNvSpPr txBox="1"/>
          <p:nvPr/>
        </p:nvSpPr>
        <p:spPr>
          <a:xfrm>
            <a:off x="471488" y="7250437"/>
            <a:ext cx="3156055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เล่นเกม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772FFA-D2F1-4B48-83C3-A901216FB690}"/>
              </a:ext>
            </a:extLst>
          </p:cNvPr>
          <p:cNvSpPr txBox="1"/>
          <p:nvPr/>
        </p:nvSpPr>
        <p:spPr>
          <a:xfrm>
            <a:off x="3724353" y="6973438"/>
            <a:ext cx="3156055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อัพเดทข่าวสาร</a:t>
            </a:r>
            <a:b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ในชุมชน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D9399C-DBDF-4301-929B-49DA6E7C029B}"/>
              </a:ext>
            </a:extLst>
          </p:cNvPr>
          <p:cNvSpPr txBox="1"/>
          <p:nvPr/>
        </p:nvSpPr>
        <p:spPr>
          <a:xfrm>
            <a:off x="7007199" y="7250437"/>
            <a:ext cx="3156055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มีผู้บรรยายต่อเนื่อง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8E453E-39F2-44CE-A338-EB498E9EC8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6" t="11525" b="23598"/>
          <a:stretch/>
        </p:blipFill>
        <p:spPr>
          <a:xfrm>
            <a:off x="6316393" y="998806"/>
            <a:ext cx="5991913" cy="558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30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579EC188-13F9-418C-86C1-FE0DBE9BF704}"/>
              </a:ext>
            </a:extLst>
          </p:cNvPr>
          <p:cNvSpPr/>
          <p:nvPr/>
        </p:nvSpPr>
        <p:spPr>
          <a:xfrm>
            <a:off x="3751748" y="6690403"/>
            <a:ext cx="3145278" cy="1716798"/>
          </a:xfrm>
          <a:prstGeom prst="ellipse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68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674DC9-2F4F-47C8-A0EF-E9FB46561A6D}"/>
              </a:ext>
            </a:extLst>
          </p:cNvPr>
          <p:cNvSpPr/>
          <p:nvPr/>
        </p:nvSpPr>
        <p:spPr>
          <a:xfrm>
            <a:off x="7021231" y="6690403"/>
            <a:ext cx="3145278" cy="1716798"/>
          </a:xfrm>
          <a:prstGeom prst="ellipse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68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09065F-1AC1-4B4A-86CD-722430A36C19}"/>
              </a:ext>
            </a:extLst>
          </p:cNvPr>
          <p:cNvSpPr/>
          <p:nvPr/>
        </p:nvSpPr>
        <p:spPr>
          <a:xfrm>
            <a:off x="0" y="0"/>
            <a:ext cx="12319000" cy="998806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F4A4C2-30D3-49B6-B577-E6BFF943C6C1}"/>
              </a:ext>
            </a:extLst>
          </p:cNvPr>
          <p:cNvSpPr txBox="1"/>
          <p:nvPr/>
        </p:nvSpPr>
        <p:spPr>
          <a:xfrm>
            <a:off x="471488" y="127428"/>
            <a:ext cx="1083109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sz="6000" b="1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ปรับรูปแบบการประชุม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0E4E5C-7888-4720-96E9-E8094F417903}"/>
              </a:ext>
            </a:extLst>
          </p:cNvPr>
          <p:cNvSpPr txBox="1"/>
          <p:nvPr/>
        </p:nvSpPr>
        <p:spPr>
          <a:xfrm>
            <a:off x="471488" y="1419080"/>
            <a:ext cx="5688012" cy="4655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1800"/>
              </a:spcBef>
            </a:pP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สมาชิกของสโมสรต้องการการประชุมที่น่าสนใจและสนุกมากกว่านี้</a:t>
            </a:r>
            <a:endParaRPr lang="en-US" sz="4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95000"/>
              </a:lnSpc>
              <a:spcBef>
                <a:spcPts val="1800"/>
              </a:spcBef>
            </a:pP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สโมสรจะลองทำอะไรได้บ้าง?</a:t>
            </a:r>
            <a:endParaRPr lang="en-US" sz="4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95000"/>
              </a:lnSpc>
              <a:spcBef>
                <a:spcPts val="1800"/>
              </a:spcBef>
            </a:pPr>
            <a:r>
              <a:rPr lang="th-TH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ลองดูตัวเลือกข้างล่างนี้เพื่อพิจารณาว่าการเปลี่ยนแปลงเหล่านี้จะทำให้การประชุมมีความสนุกสนานมากกว่าเดิมหรือไม่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A1D5087-3658-4BF3-ACF0-8D92D0943E4D}"/>
              </a:ext>
            </a:extLst>
          </p:cNvPr>
          <p:cNvSpPr/>
          <p:nvPr/>
        </p:nvSpPr>
        <p:spPr>
          <a:xfrm>
            <a:off x="471488" y="6690403"/>
            <a:ext cx="3156054" cy="1716798"/>
          </a:xfrm>
          <a:prstGeom prst="ellipse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A01C5D-35CB-491B-B769-5E2B7716CDF9}"/>
              </a:ext>
            </a:extLst>
          </p:cNvPr>
          <p:cNvSpPr txBox="1"/>
          <p:nvPr/>
        </p:nvSpPr>
        <p:spPr>
          <a:xfrm>
            <a:off x="471488" y="7250437"/>
            <a:ext cx="3156055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เล่นเกม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772FFA-D2F1-4B48-83C3-A901216FB690}"/>
              </a:ext>
            </a:extLst>
          </p:cNvPr>
          <p:cNvSpPr txBox="1"/>
          <p:nvPr/>
        </p:nvSpPr>
        <p:spPr>
          <a:xfrm>
            <a:off x="3724353" y="6973438"/>
            <a:ext cx="3156055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อัพเดทข่าวสาร</a:t>
            </a:r>
            <a:b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ในชุมชน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D9399C-DBDF-4301-929B-49DA6E7C029B}"/>
              </a:ext>
            </a:extLst>
          </p:cNvPr>
          <p:cNvSpPr txBox="1"/>
          <p:nvPr/>
        </p:nvSpPr>
        <p:spPr>
          <a:xfrm>
            <a:off x="7007199" y="7250437"/>
            <a:ext cx="3156055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มีผู้บรรยายต่อเนื่อง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8E453E-39F2-44CE-A338-EB498E9EC8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6" t="11525" b="23598"/>
          <a:stretch/>
        </p:blipFill>
        <p:spPr>
          <a:xfrm>
            <a:off x="6316393" y="998806"/>
            <a:ext cx="5991913" cy="55848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5587EC-A21D-4E97-9B84-32058FFEDCCE}"/>
              </a:ext>
            </a:extLst>
          </p:cNvPr>
          <p:cNvSpPr/>
          <p:nvPr/>
        </p:nvSpPr>
        <p:spPr>
          <a:xfrm>
            <a:off x="471488" y="3552092"/>
            <a:ext cx="5688012" cy="3007029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D1CD54-8434-493A-9094-4DC0C8CED979}"/>
              </a:ext>
            </a:extLst>
          </p:cNvPr>
          <p:cNvSpPr txBox="1"/>
          <p:nvPr/>
        </p:nvSpPr>
        <p:spPr>
          <a:xfrm>
            <a:off x="623888" y="3790458"/>
            <a:ext cx="5413498" cy="243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1800"/>
              </a:spcBef>
            </a:pPr>
            <a:r>
              <a:rPr lang="th-TH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เป็นความคิดที่ไม่เลว</a:t>
            </a: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นายกสโมสรพยายามเปิดการประชุมด้วยเกม  อย่างไรก็ตาม ข้อมูลย้อนกลับโดยทั่วไปจากสมาชิกเสนอแนะว่าไม่ควรทำต่อเพราะมันใช้ไม่ได้ผลกับสโมสร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0BD6C2E-1B60-41D7-B577-ACBDDC624924}"/>
              </a:ext>
            </a:extLst>
          </p:cNvPr>
          <p:cNvSpPr/>
          <p:nvPr/>
        </p:nvSpPr>
        <p:spPr>
          <a:xfrm>
            <a:off x="3751749" y="6690404"/>
            <a:ext cx="3145278" cy="1716798"/>
          </a:xfrm>
          <a:prstGeom prst="ellipse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68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0FD4E83-BA03-41A4-B18D-0C03A57FC689}"/>
              </a:ext>
            </a:extLst>
          </p:cNvPr>
          <p:cNvSpPr/>
          <p:nvPr/>
        </p:nvSpPr>
        <p:spPr>
          <a:xfrm>
            <a:off x="7021232" y="6690404"/>
            <a:ext cx="3145278" cy="1716798"/>
          </a:xfrm>
          <a:prstGeom prst="ellipse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68"/>
          </a:p>
        </p:txBody>
      </p:sp>
    </p:spTree>
    <p:extLst>
      <p:ext uri="{BB962C8B-B14F-4D97-AF65-F5344CB8AC3E}">
        <p14:creationId xmlns:p14="http://schemas.microsoft.com/office/powerpoint/2010/main" val="34254797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579EC188-13F9-418C-86C1-FE0DBE9BF704}"/>
              </a:ext>
            </a:extLst>
          </p:cNvPr>
          <p:cNvSpPr/>
          <p:nvPr/>
        </p:nvSpPr>
        <p:spPr>
          <a:xfrm>
            <a:off x="3751748" y="6690403"/>
            <a:ext cx="3145278" cy="1716798"/>
          </a:xfrm>
          <a:prstGeom prst="ellipse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68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674DC9-2F4F-47C8-A0EF-E9FB46561A6D}"/>
              </a:ext>
            </a:extLst>
          </p:cNvPr>
          <p:cNvSpPr/>
          <p:nvPr/>
        </p:nvSpPr>
        <p:spPr>
          <a:xfrm>
            <a:off x="7021231" y="6690403"/>
            <a:ext cx="3145278" cy="1716798"/>
          </a:xfrm>
          <a:prstGeom prst="ellipse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68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09065F-1AC1-4B4A-86CD-722430A36C19}"/>
              </a:ext>
            </a:extLst>
          </p:cNvPr>
          <p:cNvSpPr/>
          <p:nvPr/>
        </p:nvSpPr>
        <p:spPr>
          <a:xfrm>
            <a:off x="0" y="0"/>
            <a:ext cx="12319000" cy="998806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F4A4C2-30D3-49B6-B577-E6BFF943C6C1}"/>
              </a:ext>
            </a:extLst>
          </p:cNvPr>
          <p:cNvSpPr txBox="1"/>
          <p:nvPr/>
        </p:nvSpPr>
        <p:spPr>
          <a:xfrm>
            <a:off x="471488" y="127428"/>
            <a:ext cx="1083109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sz="6000" b="1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ปรับรูปแบบการประชุม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0E4E5C-7888-4720-96E9-E8094F417903}"/>
              </a:ext>
            </a:extLst>
          </p:cNvPr>
          <p:cNvSpPr txBox="1"/>
          <p:nvPr/>
        </p:nvSpPr>
        <p:spPr>
          <a:xfrm>
            <a:off x="471488" y="1419080"/>
            <a:ext cx="5688012" cy="4655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1800"/>
              </a:spcBef>
            </a:pP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สมาชิกของสโมสรต้องการการประชุมที่น่าสนใจและสนุกมากกว่านี้</a:t>
            </a:r>
            <a:endParaRPr lang="en-US" sz="4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95000"/>
              </a:lnSpc>
              <a:spcBef>
                <a:spcPts val="1800"/>
              </a:spcBef>
            </a:pP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สโมสรจะลองทำอะไรได้บ้าง?</a:t>
            </a:r>
            <a:endParaRPr lang="en-US" sz="4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95000"/>
              </a:lnSpc>
              <a:spcBef>
                <a:spcPts val="1800"/>
              </a:spcBef>
            </a:pPr>
            <a:r>
              <a:rPr lang="th-TH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ลองดูตัวเลือกข้างล่างนี้เพื่อพิจารณาว่าการเปลี่ยนแปลงเหล่านี้จะทำให้การประชุมมีความสนุกสนานมากกว่าเดิมหรือไม่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A1D5087-3658-4BF3-ACF0-8D92D0943E4D}"/>
              </a:ext>
            </a:extLst>
          </p:cNvPr>
          <p:cNvSpPr/>
          <p:nvPr/>
        </p:nvSpPr>
        <p:spPr>
          <a:xfrm>
            <a:off x="471488" y="6690403"/>
            <a:ext cx="3156054" cy="1716798"/>
          </a:xfrm>
          <a:prstGeom prst="ellipse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A01C5D-35CB-491B-B769-5E2B7716CDF9}"/>
              </a:ext>
            </a:extLst>
          </p:cNvPr>
          <p:cNvSpPr txBox="1"/>
          <p:nvPr/>
        </p:nvSpPr>
        <p:spPr>
          <a:xfrm>
            <a:off x="471488" y="7250437"/>
            <a:ext cx="3156055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เล่นเกม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772FFA-D2F1-4B48-83C3-A901216FB690}"/>
              </a:ext>
            </a:extLst>
          </p:cNvPr>
          <p:cNvSpPr txBox="1"/>
          <p:nvPr/>
        </p:nvSpPr>
        <p:spPr>
          <a:xfrm>
            <a:off x="3724353" y="6973438"/>
            <a:ext cx="3156055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อัพเดทข่าวสาร</a:t>
            </a:r>
            <a:b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ในชุมชน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D9399C-DBDF-4301-929B-49DA6E7C029B}"/>
              </a:ext>
            </a:extLst>
          </p:cNvPr>
          <p:cNvSpPr txBox="1"/>
          <p:nvPr/>
        </p:nvSpPr>
        <p:spPr>
          <a:xfrm>
            <a:off x="7007199" y="7250437"/>
            <a:ext cx="3156055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มีผู้บรรยายต่อเนื่อง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8E453E-39F2-44CE-A338-EB498E9EC8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6" t="11525" b="23598"/>
          <a:stretch/>
        </p:blipFill>
        <p:spPr>
          <a:xfrm>
            <a:off x="6316393" y="998806"/>
            <a:ext cx="5991913" cy="55848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5587EC-A21D-4E97-9B84-32058FFEDCCE}"/>
              </a:ext>
            </a:extLst>
          </p:cNvPr>
          <p:cNvSpPr/>
          <p:nvPr/>
        </p:nvSpPr>
        <p:spPr>
          <a:xfrm>
            <a:off x="6159500" y="3260050"/>
            <a:ext cx="5918200" cy="3374184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D1CD54-8434-493A-9094-4DC0C8CED979}"/>
              </a:ext>
            </a:extLst>
          </p:cNvPr>
          <p:cNvSpPr txBox="1"/>
          <p:nvPr/>
        </p:nvSpPr>
        <p:spPr>
          <a:xfrm>
            <a:off x="6311899" y="3358132"/>
            <a:ext cx="5692505" cy="337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1800"/>
              </a:spcBef>
            </a:pPr>
            <a:r>
              <a:rPr lang="th-TH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ลองทำดู</a:t>
            </a: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ข้อเสนอแนะหนึ่งที่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Noel </a:t>
            </a: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ทำคือ ให้เวลาแก่สมาชิกในการรายงานว่า เกิดอะไรขึ้นบ้างในชุมชน สมาชิกเพียงแต่เล่าข่าวสารและงานกิจกรรมต่าง ๆ ในชุมชน  สมาชิกบางคนพอใจกับการแบ่งปันและเรียนรู้ซึ่งกันและกัน และเรียนรู้เกี่ยวกับชุมชน  แต่บางคนรู้สึกว่าเสียเวลา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0BD6C2E-1B60-41D7-B577-ACBDDC624924}"/>
              </a:ext>
            </a:extLst>
          </p:cNvPr>
          <p:cNvSpPr/>
          <p:nvPr/>
        </p:nvSpPr>
        <p:spPr>
          <a:xfrm>
            <a:off x="468901" y="6690404"/>
            <a:ext cx="3172673" cy="1716798"/>
          </a:xfrm>
          <a:prstGeom prst="ellipse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68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0FD4E83-BA03-41A4-B18D-0C03A57FC689}"/>
              </a:ext>
            </a:extLst>
          </p:cNvPr>
          <p:cNvSpPr/>
          <p:nvPr/>
        </p:nvSpPr>
        <p:spPr>
          <a:xfrm>
            <a:off x="7021232" y="6690404"/>
            <a:ext cx="3145278" cy="1716798"/>
          </a:xfrm>
          <a:prstGeom prst="ellipse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68"/>
          </a:p>
        </p:txBody>
      </p:sp>
    </p:spTree>
    <p:extLst>
      <p:ext uri="{BB962C8B-B14F-4D97-AF65-F5344CB8AC3E}">
        <p14:creationId xmlns:p14="http://schemas.microsoft.com/office/powerpoint/2010/main" val="16283901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579EC188-13F9-418C-86C1-FE0DBE9BF704}"/>
              </a:ext>
            </a:extLst>
          </p:cNvPr>
          <p:cNvSpPr/>
          <p:nvPr/>
        </p:nvSpPr>
        <p:spPr>
          <a:xfrm>
            <a:off x="3751748" y="6690403"/>
            <a:ext cx="3145278" cy="1716798"/>
          </a:xfrm>
          <a:prstGeom prst="ellipse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68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674DC9-2F4F-47C8-A0EF-E9FB46561A6D}"/>
              </a:ext>
            </a:extLst>
          </p:cNvPr>
          <p:cNvSpPr/>
          <p:nvPr/>
        </p:nvSpPr>
        <p:spPr>
          <a:xfrm>
            <a:off x="7021231" y="6690403"/>
            <a:ext cx="3145278" cy="1716798"/>
          </a:xfrm>
          <a:prstGeom prst="ellipse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68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09065F-1AC1-4B4A-86CD-722430A36C19}"/>
              </a:ext>
            </a:extLst>
          </p:cNvPr>
          <p:cNvSpPr/>
          <p:nvPr/>
        </p:nvSpPr>
        <p:spPr>
          <a:xfrm>
            <a:off x="0" y="0"/>
            <a:ext cx="12319000" cy="998806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F4A4C2-30D3-49B6-B577-E6BFF943C6C1}"/>
              </a:ext>
            </a:extLst>
          </p:cNvPr>
          <p:cNvSpPr txBox="1"/>
          <p:nvPr/>
        </p:nvSpPr>
        <p:spPr>
          <a:xfrm>
            <a:off x="471488" y="127428"/>
            <a:ext cx="1083109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sz="6000" b="1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ปรับรูปแบบการประชุม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0E4E5C-7888-4720-96E9-E8094F417903}"/>
              </a:ext>
            </a:extLst>
          </p:cNvPr>
          <p:cNvSpPr txBox="1"/>
          <p:nvPr/>
        </p:nvSpPr>
        <p:spPr>
          <a:xfrm>
            <a:off x="471488" y="1419080"/>
            <a:ext cx="5688012" cy="4655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1800"/>
              </a:spcBef>
            </a:pPr>
            <a:r>
              <a:rPr lang="th-TH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สมาชิกของสโมสรต้องการการประชุมที่น่าสนใจและสนุกมากกว่านี้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95000"/>
              </a:lnSpc>
              <a:spcBef>
                <a:spcPts val="1800"/>
              </a:spcBef>
            </a:pPr>
            <a:r>
              <a:rPr lang="th-TH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สโมสรจะลองทำอะไรได้บ้าง?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95000"/>
              </a:lnSpc>
              <a:spcBef>
                <a:spcPts val="1800"/>
              </a:spcBef>
            </a:pPr>
            <a:r>
              <a:rPr lang="th-TH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ลองดูตัวเลือกข้างล่างนี้เพื่อพิจารณาว่าการเปลี่ยนแปลงเหล่านี้จะทำให้การประชุมมีความสนุกสนานมากกว่าเดิมหรือไม่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A1D5087-3658-4BF3-ACF0-8D92D0943E4D}"/>
              </a:ext>
            </a:extLst>
          </p:cNvPr>
          <p:cNvSpPr/>
          <p:nvPr/>
        </p:nvSpPr>
        <p:spPr>
          <a:xfrm>
            <a:off x="471488" y="6690403"/>
            <a:ext cx="3156054" cy="1716798"/>
          </a:xfrm>
          <a:prstGeom prst="ellipse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A01C5D-35CB-491B-B769-5E2B7716CDF9}"/>
              </a:ext>
            </a:extLst>
          </p:cNvPr>
          <p:cNvSpPr txBox="1"/>
          <p:nvPr/>
        </p:nvSpPr>
        <p:spPr>
          <a:xfrm>
            <a:off x="471488" y="7250437"/>
            <a:ext cx="3156055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เล่นเกม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772FFA-D2F1-4B48-83C3-A901216FB690}"/>
              </a:ext>
            </a:extLst>
          </p:cNvPr>
          <p:cNvSpPr txBox="1"/>
          <p:nvPr/>
        </p:nvSpPr>
        <p:spPr>
          <a:xfrm>
            <a:off x="3724353" y="6973438"/>
            <a:ext cx="3156055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อัพเดทข่าวสาร</a:t>
            </a:r>
            <a:b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ในชุมชน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D9399C-DBDF-4301-929B-49DA6E7C029B}"/>
              </a:ext>
            </a:extLst>
          </p:cNvPr>
          <p:cNvSpPr txBox="1"/>
          <p:nvPr/>
        </p:nvSpPr>
        <p:spPr>
          <a:xfrm>
            <a:off x="7007199" y="7250437"/>
            <a:ext cx="3156055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มีผู้บรรยายต่อเนื่อง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8E453E-39F2-44CE-A338-EB498E9EC8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6" t="11525" b="23598"/>
          <a:stretch/>
        </p:blipFill>
        <p:spPr>
          <a:xfrm>
            <a:off x="6316393" y="998806"/>
            <a:ext cx="5991913" cy="55848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5587EC-A21D-4E97-9B84-32058FFEDCCE}"/>
              </a:ext>
            </a:extLst>
          </p:cNvPr>
          <p:cNvSpPr/>
          <p:nvPr/>
        </p:nvSpPr>
        <p:spPr>
          <a:xfrm>
            <a:off x="468901" y="1105529"/>
            <a:ext cx="11608799" cy="2845148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D1CD54-8434-493A-9094-4DC0C8CED979}"/>
              </a:ext>
            </a:extLst>
          </p:cNvPr>
          <p:cNvSpPr txBox="1"/>
          <p:nvPr/>
        </p:nvSpPr>
        <p:spPr>
          <a:xfrm>
            <a:off x="574431" y="1273949"/>
            <a:ext cx="11273081" cy="243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1800"/>
              </a:spcBef>
            </a:pPr>
            <a:r>
              <a:rPr lang="th-TH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เป็นความคิดที่ดี</a:t>
            </a:r>
            <a:r>
              <a:rPr lang="en-US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!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สโมสรร้องขอให้สมาชิกให้ข้อมูลเกี่ยวกับโปรแกรมการประชุมในอนาคต ผลที่ได้รับคือสโมสรได้เชิญสโมสร</a:t>
            </a:r>
            <a:r>
              <a:rPr lang="th-TH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ทาแร</a:t>
            </a:r>
            <a:r>
              <a:rPr lang="th-TH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คท์</a:t>
            </a: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ในท้องถิ่นให้มาดำเนินการประชุม</a:t>
            </a:r>
            <a:r>
              <a:rPr lang="th-TH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ตลอดทั้ง</a:t>
            </a: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รายการ  นายกสโมสรพอใจกับการได้หยุดพักเป็นผู้นำการประชุมในสัปดาห์นั้น  ประสบการณ์ที่ผู้นำใหม่ของสโมสร</a:t>
            </a:r>
            <a:r>
              <a:rPr lang="th-TH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ทาแร</a:t>
            </a:r>
            <a:r>
              <a:rPr lang="th-TH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คท์</a:t>
            </a: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ได้รับ ทำให้ความสัมพันธ์ระหว่าง</a:t>
            </a:r>
            <a:r>
              <a:rPr lang="th-TH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ตารีกับ</a:t>
            </a:r>
            <a:b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ทาแร</a:t>
            </a:r>
            <a:r>
              <a:rPr lang="th-TH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คท์</a:t>
            </a: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มีความแน่นแฟ้นขึ้น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0BD6C2E-1B60-41D7-B577-ACBDDC624924}"/>
              </a:ext>
            </a:extLst>
          </p:cNvPr>
          <p:cNvSpPr/>
          <p:nvPr/>
        </p:nvSpPr>
        <p:spPr>
          <a:xfrm>
            <a:off x="468901" y="6690404"/>
            <a:ext cx="3172673" cy="1716798"/>
          </a:xfrm>
          <a:prstGeom prst="ellipse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68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0FD4E83-BA03-41A4-B18D-0C03A57FC689}"/>
              </a:ext>
            </a:extLst>
          </p:cNvPr>
          <p:cNvSpPr/>
          <p:nvPr/>
        </p:nvSpPr>
        <p:spPr>
          <a:xfrm>
            <a:off x="3737715" y="6690404"/>
            <a:ext cx="3170088" cy="1716798"/>
          </a:xfrm>
          <a:prstGeom prst="ellipse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68"/>
          </a:p>
        </p:txBody>
      </p:sp>
    </p:spTree>
    <p:extLst>
      <p:ext uri="{BB962C8B-B14F-4D97-AF65-F5344CB8AC3E}">
        <p14:creationId xmlns:p14="http://schemas.microsoft.com/office/powerpoint/2010/main" val="13863600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3ACDFF-4C9B-4DEF-8DC4-1D79513C0B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2" b="41917"/>
          <a:stretch/>
        </p:blipFill>
        <p:spPr>
          <a:xfrm>
            <a:off x="7510071" y="6691"/>
            <a:ext cx="4798235" cy="500002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79EC188-13F9-418C-86C1-FE0DBE9BF704}"/>
              </a:ext>
            </a:extLst>
          </p:cNvPr>
          <p:cNvSpPr/>
          <p:nvPr/>
        </p:nvSpPr>
        <p:spPr>
          <a:xfrm>
            <a:off x="3751748" y="6690403"/>
            <a:ext cx="3145278" cy="1716798"/>
          </a:xfrm>
          <a:prstGeom prst="ellipse">
            <a:avLst/>
          </a:prstGeom>
          <a:solidFill>
            <a:srgbClr val="005DA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68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674DC9-2F4F-47C8-A0EF-E9FB46561A6D}"/>
              </a:ext>
            </a:extLst>
          </p:cNvPr>
          <p:cNvSpPr/>
          <p:nvPr/>
        </p:nvSpPr>
        <p:spPr>
          <a:xfrm>
            <a:off x="7021231" y="6690403"/>
            <a:ext cx="3145278" cy="1716798"/>
          </a:xfrm>
          <a:prstGeom prst="ellipse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68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09065F-1AC1-4B4A-86CD-722430A36C19}"/>
              </a:ext>
            </a:extLst>
          </p:cNvPr>
          <p:cNvSpPr/>
          <p:nvPr/>
        </p:nvSpPr>
        <p:spPr>
          <a:xfrm>
            <a:off x="0" y="0"/>
            <a:ext cx="12319000" cy="1289154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F4A4C2-30D3-49B6-B577-E6BFF943C6C1}"/>
              </a:ext>
            </a:extLst>
          </p:cNvPr>
          <p:cNvSpPr txBox="1"/>
          <p:nvPr/>
        </p:nvSpPr>
        <p:spPr>
          <a:xfrm>
            <a:off x="471488" y="214512"/>
            <a:ext cx="10831096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sz="72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การสำรวจสมาชิกเพื่อหาข้อมูล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0E4E5C-7888-4720-96E9-E8094F417903}"/>
              </a:ext>
            </a:extLst>
          </p:cNvPr>
          <p:cNvSpPr txBox="1"/>
          <p:nvPr/>
        </p:nvSpPr>
        <p:spPr>
          <a:xfrm>
            <a:off x="471488" y="1723081"/>
            <a:ext cx="7038583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th-TH" sz="3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สโมสรของท่านใช้การสำรวจความพึงพอใจของสมาชิก (</a:t>
            </a:r>
            <a:r>
              <a:rPr lang="en-US" sz="3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Member Satisfaction Survey) </a:t>
            </a:r>
            <a:r>
              <a:rPr lang="th-TH" sz="3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 </a:t>
            </a:r>
            <a:r>
              <a:rPr lang="en-US" sz="3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My Rotary </a:t>
            </a:r>
            <a:r>
              <a:rPr lang="th-TH" sz="3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เพื่อค้นหาสิ่งที่สมาชิกชื่นชอบเกี่ยวกับสโมสร และสิ่งที่พวกเขาคิดว่าควรจะต้องปรับปรุง</a:t>
            </a:r>
            <a:endParaRPr lang="en-US" sz="3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spcBef>
                <a:spcPts val="1800"/>
              </a:spcBef>
            </a:pPr>
            <a:r>
              <a:rPr lang="th-TH" sz="3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ถึงแม้ว่าครึ่งหนึ่งของสมาชิกจะไม่ได้ทำแบบสำรวจ  แต่ผู้ที่ตอบแบบสำรวจเสนอว่าได้ให้ข้อมูลย้อนกลับที่จะเป็นประโยชน์จริง ๆ</a:t>
            </a:r>
            <a:endParaRPr lang="th-TH" sz="3800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A1D5087-3658-4BF3-ACF0-8D92D0943E4D}"/>
              </a:ext>
            </a:extLst>
          </p:cNvPr>
          <p:cNvSpPr/>
          <p:nvPr/>
        </p:nvSpPr>
        <p:spPr>
          <a:xfrm>
            <a:off x="471488" y="6690403"/>
            <a:ext cx="3156054" cy="1716798"/>
          </a:xfrm>
          <a:prstGeom prst="ellipse">
            <a:avLst/>
          </a:prstGeom>
          <a:solidFill>
            <a:srgbClr val="005DAA">
              <a:alpha val="75000"/>
            </a:srgbClr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A01C5D-35CB-491B-B769-5E2B7716CDF9}"/>
              </a:ext>
            </a:extLst>
          </p:cNvPr>
          <p:cNvSpPr txBox="1"/>
          <p:nvPr/>
        </p:nvSpPr>
        <p:spPr>
          <a:xfrm>
            <a:off x="471488" y="6973438"/>
            <a:ext cx="3156055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โอกาสในการ</a:t>
            </a:r>
            <a:b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พบปะสังสรรค์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772FFA-D2F1-4B48-83C3-A901216FB690}"/>
              </a:ext>
            </a:extLst>
          </p:cNvPr>
          <p:cNvSpPr txBox="1"/>
          <p:nvPr/>
        </p:nvSpPr>
        <p:spPr>
          <a:xfrm>
            <a:off x="3724353" y="6973438"/>
            <a:ext cx="3156055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การประชุม</a:t>
            </a:r>
            <a:b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ที่สนุกสนาน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D9399C-DBDF-4301-929B-49DA6E7C029B}"/>
              </a:ext>
            </a:extLst>
          </p:cNvPr>
          <p:cNvSpPr txBox="1"/>
          <p:nvPr/>
        </p:nvSpPr>
        <p:spPr>
          <a:xfrm>
            <a:off x="7007199" y="7004216"/>
            <a:ext cx="3156055" cy="113877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th-TH" sz="34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การบำเพ็ญประโยชน์</a:t>
            </a:r>
            <a:br>
              <a:rPr lang="th-TH" sz="34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34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ที่มีประสิทธิภาพ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E535147-D172-43BD-B80C-92A1B0D0D2F6}"/>
              </a:ext>
            </a:extLst>
          </p:cNvPr>
          <p:cNvSpPr/>
          <p:nvPr/>
        </p:nvSpPr>
        <p:spPr>
          <a:xfrm>
            <a:off x="468901" y="6690404"/>
            <a:ext cx="3172673" cy="1716798"/>
          </a:xfrm>
          <a:prstGeom prst="ellipse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68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91C06D0-D15F-4C03-AAED-4FF75FD84D67}"/>
              </a:ext>
            </a:extLst>
          </p:cNvPr>
          <p:cNvSpPr/>
          <p:nvPr/>
        </p:nvSpPr>
        <p:spPr>
          <a:xfrm>
            <a:off x="3737715" y="6690404"/>
            <a:ext cx="3170088" cy="1716798"/>
          </a:xfrm>
          <a:prstGeom prst="ellipse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68"/>
          </a:p>
        </p:txBody>
      </p:sp>
    </p:spTree>
    <p:extLst>
      <p:ext uri="{BB962C8B-B14F-4D97-AF65-F5344CB8AC3E}">
        <p14:creationId xmlns:p14="http://schemas.microsoft.com/office/powerpoint/2010/main" val="380634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4BF449-7438-4E41-BD86-6024B48073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185"/>
          <a:stretch/>
        </p:blipFill>
        <p:spPr>
          <a:xfrm>
            <a:off x="3248" y="0"/>
            <a:ext cx="2809689" cy="86083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7246170-588A-47AF-B040-CDC518134777}"/>
              </a:ext>
            </a:extLst>
          </p:cNvPr>
          <p:cNvSpPr/>
          <p:nvPr/>
        </p:nvSpPr>
        <p:spPr>
          <a:xfrm>
            <a:off x="2812937" y="-2"/>
            <a:ext cx="9502815" cy="1278000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34390F-3579-4DA6-BDB0-62391CC118F9}"/>
              </a:ext>
            </a:extLst>
          </p:cNvPr>
          <p:cNvSpPr txBox="1"/>
          <p:nvPr/>
        </p:nvSpPr>
        <p:spPr>
          <a:xfrm>
            <a:off x="3292722" y="227737"/>
            <a:ext cx="8784978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72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Noel </a:t>
            </a:r>
            <a:r>
              <a:rPr lang="th-TH" sz="72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สามารถทำอะไรได้บ้าง?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E858AE-8E8C-4C32-A9D8-38D72AD8C623}"/>
              </a:ext>
            </a:extLst>
          </p:cNvPr>
          <p:cNvSpPr txBox="1"/>
          <p:nvPr/>
        </p:nvSpPr>
        <p:spPr>
          <a:xfrm>
            <a:off x="2984500" y="1567929"/>
            <a:ext cx="9093201" cy="3847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th-TH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ท่านเป็นผู้นำของสโมสรของ </a:t>
            </a:r>
            <a:r>
              <a:rPr lang="en-US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Noel </a:t>
            </a:r>
            <a:r>
              <a:rPr lang="th-TH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และเธอต้องการความช่วยเหลือจากท่าน เธอนัดประชุมและเชิญผู้นำจากสโมสรอื่น ๆ มาเพื่อแลกเปลี่ยนความคิดเห็น คนหนึ่งแบ่งปันประสบการณ์ที่ดีที่สุดในเรื่อง</a:t>
            </a:r>
            <a:r>
              <a:rPr lang="th-TH" sz="3700" dirty="0">
                <a:solidFill>
                  <a:srgbClr val="005DAA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เป็นสโมสรที่ตื่นตัวอยู่เสมอ </a:t>
            </a:r>
            <a:r>
              <a:rPr lang="en-US" sz="3700" dirty="0">
                <a:solidFill>
                  <a:srgbClr val="005DAA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(Be a Vibrant Club) </a:t>
            </a:r>
            <a:r>
              <a:rPr lang="th-TH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อีกคนหนึ่งแบ่งปัน</a:t>
            </a:r>
            <a:r>
              <a:rPr lang="th-TH" sz="3700" dirty="0">
                <a:solidFill>
                  <a:srgbClr val="005DAA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ความคิดเห็นจากกลุ่มสนทนา </a:t>
            </a:r>
            <a:r>
              <a:rPr lang="en-US" sz="3700" dirty="0">
                <a:solidFill>
                  <a:srgbClr val="005DAA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(Membership</a:t>
            </a:r>
            <a:r>
              <a:rPr lang="th-TH" sz="3700" dirty="0">
                <a:solidFill>
                  <a:srgbClr val="005DAA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3700" dirty="0">
                <a:solidFill>
                  <a:srgbClr val="005DAA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Best Practices) </a:t>
            </a:r>
            <a:r>
              <a:rPr lang="th-TH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สมาชิกอีกคนหนึ่งแจกเอกสาร</a:t>
            </a:r>
            <a:r>
              <a:rPr lang="th-TH" sz="3700" dirty="0">
                <a:solidFill>
                  <a:srgbClr val="005DAA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สานสัมพันธ์ที่ยั่งยืน </a:t>
            </a:r>
            <a:r>
              <a:rPr lang="en-US" sz="3700" dirty="0">
                <a:solidFill>
                  <a:srgbClr val="005DAA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(Connect for Good)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th-TH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ท่านคิดว่าความคิดเห็นใดที่จะได้ผลดี?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87B123-E690-4A36-BF35-6EA2342A4722}"/>
              </a:ext>
            </a:extLst>
          </p:cNvPr>
          <p:cNvGrpSpPr/>
          <p:nvPr/>
        </p:nvGrpSpPr>
        <p:grpSpPr>
          <a:xfrm>
            <a:off x="344383" y="7000874"/>
            <a:ext cx="3156055" cy="1524001"/>
            <a:chOff x="344383" y="7000874"/>
            <a:chExt cx="3156055" cy="152400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53250C9-D105-44E9-8AC3-CB6C751D3D2E}"/>
                </a:ext>
              </a:extLst>
            </p:cNvPr>
            <p:cNvSpPr/>
            <p:nvPr/>
          </p:nvSpPr>
          <p:spPr>
            <a:xfrm>
              <a:off x="344384" y="7000874"/>
              <a:ext cx="3156054" cy="1524001"/>
            </a:xfrm>
            <a:prstGeom prst="ellipse">
              <a:avLst/>
            </a:prstGeom>
            <a:solidFill>
              <a:srgbClr val="005DAA"/>
            </a:solidFill>
            <a:ln>
              <a:solidFill>
                <a:srgbClr val="005D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726D98-E322-4BB5-9EE9-2BC34EBA7DDA}"/>
                </a:ext>
              </a:extLst>
            </p:cNvPr>
            <p:cNvSpPr txBox="1"/>
            <p:nvPr/>
          </p:nvSpPr>
          <p:spPr>
            <a:xfrm>
              <a:off x="344383" y="7082316"/>
              <a:ext cx="315605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ทำโครงการ</a:t>
              </a:r>
              <a:br>
                <a:rPr lang="th-TH" sz="28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8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บำเพ็ญประโยชน์ที่ประสบความสำเร็จ</a:t>
              </a:r>
              <a:r>
                <a:rPr lang="th-TH" sz="2800" b="1" dirty="0" err="1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ซ้ำๆ</a:t>
              </a:r>
              <a:endParaRPr lang="th-TH" sz="2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371DAC-A374-4E4D-BB81-1865743A4E63}"/>
              </a:ext>
            </a:extLst>
          </p:cNvPr>
          <p:cNvGrpSpPr/>
          <p:nvPr/>
        </p:nvGrpSpPr>
        <p:grpSpPr>
          <a:xfrm>
            <a:off x="3347196" y="6155418"/>
            <a:ext cx="3156055" cy="1524001"/>
            <a:chOff x="3347196" y="6155418"/>
            <a:chExt cx="3156055" cy="15240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1FAAA8F-9EDF-49B6-A9CD-F2F6BEEEED84}"/>
                </a:ext>
              </a:extLst>
            </p:cNvPr>
            <p:cNvSpPr/>
            <p:nvPr/>
          </p:nvSpPr>
          <p:spPr>
            <a:xfrm>
              <a:off x="3347196" y="6155418"/>
              <a:ext cx="3156054" cy="1524001"/>
            </a:xfrm>
            <a:prstGeom prst="ellipse">
              <a:avLst/>
            </a:prstGeom>
            <a:solidFill>
              <a:srgbClr val="005DAA"/>
            </a:solidFill>
            <a:ln>
              <a:solidFill>
                <a:srgbClr val="005D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9D2C139-F03F-472E-B8B2-FE7A0D10504C}"/>
                </a:ext>
              </a:extLst>
            </p:cNvPr>
            <p:cNvSpPr txBox="1"/>
            <p:nvPr/>
          </p:nvSpPr>
          <p:spPr>
            <a:xfrm>
              <a:off x="3347196" y="6464243"/>
              <a:ext cx="31560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วิเคราะห์แนวโน้ม</a:t>
              </a:r>
              <a:br>
                <a:rPr lang="th-TH" sz="28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8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สมาชิกภาพ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D14D232-0DD7-48A8-86CD-E0DAEA161F31}"/>
              </a:ext>
            </a:extLst>
          </p:cNvPr>
          <p:cNvGrpSpPr/>
          <p:nvPr/>
        </p:nvGrpSpPr>
        <p:grpSpPr>
          <a:xfrm>
            <a:off x="6240143" y="6994110"/>
            <a:ext cx="3156055" cy="1524001"/>
            <a:chOff x="6240143" y="6994110"/>
            <a:chExt cx="3156055" cy="152400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CEB6DA4-717B-4F2E-8F86-3290704347A9}"/>
                </a:ext>
              </a:extLst>
            </p:cNvPr>
            <p:cNvSpPr/>
            <p:nvPr/>
          </p:nvSpPr>
          <p:spPr>
            <a:xfrm>
              <a:off x="6240143" y="6994110"/>
              <a:ext cx="3156054" cy="1524001"/>
            </a:xfrm>
            <a:prstGeom prst="ellipse">
              <a:avLst/>
            </a:prstGeom>
            <a:solidFill>
              <a:srgbClr val="005DAA"/>
            </a:solidFill>
            <a:ln>
              <a:solidFill>
                <a:srgbClr val="005D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8543CCD-13C6-4BA2-9B48-FB6FA6141D79}"/>
                </a:ext>
              </a:extLst>
            </p:cNvPr>
            <p:cNvSpPr txBox="1"/>
            <p:nvPr/>
          </p:nvSpPr>
          <p:spPr>
            <a:xfrm>
              <a:off x="6240143" y="7301072"/>
              <a:ext cx="31560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ทำการสำรวจสมาชิก</a:t>
              </a:r>
              <a:br>
                <a:rPr lang="th-TH" sz="28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8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เพื่อหาข้อมูล</a:t>
              </a: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2ACCAB66-BAE5-4BBD-ACD6-AA6A79069EF0}"/>
              </a:ext>
            </a:extLst>
          </p:cNvPr>
          <p:cNvSpPr/>
          <p:nvPr/>
        </p:nvSpPr>
        <p:spPr>
          <a:xfrm>
            <a:off x="325333" y="6984584"/>
            <a:ext cx="3186000" cy="15660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53F76F4-7EAD-4E58-AA22-27ACE11333DA}"/>
              </a:ext>
            </a:extLst>
          </p:cNvPr>
          <p:cNvSpPr/>
          <p:nvPr/>
        </p:nvSpPr>
        <p:spPr>
          <a:xfrm>
            <a:off x="6220049" y="6984584"/>
            <a:ext cx="3355271" cy="15660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23732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1583182-B416-45FD-93A6-2A8F98935B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5" r="44969" b="35719"/>
          <a:stretch/>
        </p:blipFill>
        <p:spPr>
          <a:xfrm>
            <a:off x="10693" y="998805"/>
            <a:ext cx="6767478" cy="454142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09065F-1AC1-4B4A-86CD-722430A36C19}"/>
              </a:ext>
            </a:extLst>
          </p:cNvPr>
          <p:cNvSpPr/>
          <p:nvPr/>
        </p:nvSpPr>
        <p:spPr>
          <a:xfrm>
            <a:off x="0" y="0"/>
            <a:ext cx="12319000" cy="998806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F4A4C2-30D3-49B6-B577-E6BFF943C6C1}"/>
              </a:ext>
            </a:extLst>
          </p:cNvPr>
          <p:cNvSpPr txBox="1"/>
          <p:nvPr/>
        </p:nvSpPr>
        <p:spPr>
          <a:xfrm>
            <a:off x="471488" y="127428"/>
            <a:ext cx="1083109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sz="6000" b="1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การบำเพ็ญประโยชน์ที่มีประสิทธิภาพ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0E4E5C-7888-4720-96E9-E8094F417903}"/>
              </a:ext>
            </a:extLst>
          </p:cNvPr>
          <p:cNvSpPr txBox="1"/>
          <p:nvPr/>
        </p:nvSpPr>
        <p:spPr>
          <a:xfrm>
            <a:off x="6897026" y="1333034"/>
            <a:ext cx="5180674" cy="559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1800"/>
              </a:spcBef>
            </a:pPr>
            <a:r>
              <a:rPr lang="th-TH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ในการสำรวจ สมาชิกแสดงความต้องการโครงการบำเพ็ญประโยชน์ที่สำคัญอีกโครงการหนึ่ง  พวกเขาชื่นชอบการมีส่วนเกี่ยวข้องในโครงการที่ทำเมื่อหลายปีมาแล้ว  และบันทึกไว้ว่าเป็นเรื่องที่ทำให้พวกเขามีความภูมิใจในการเป็นสมาชิก</a:t>
            </a:r>
          </a:p>
          <a:p>
            <a:pPr>
              <a:lnSpc>
                <a:spcPct val="95000"/>
              </a:lnSpc>
              <a:spcBef>
                <a:spcPts val="1800"/>
              </a:spcBef>
            </a:pPr>
            <a:r>
              <a:rPr lang="th-TH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สโมสรของท่านจะทำอะไรได้บ้างที่จะทำให้ความภูมิใจเช่นนี้เกิดขึ้น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?</a:t>
            </a:r>
            <a:endParaRPr lang="th-TH" sz="4000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8951C23-7818-4D83-8084-DF5123971B05}"/>
              </a:ext>
            </a:extLst>
          </p:cNvPr>
          <p:cNvSpPr/>
          <p:nvPr/>
        </p:nvSpPr>
        <p:spPr>
          <a:xfrm>
            <a:off x="2147059" y="5546013"/>
            <a:ext cx="3156054" cy="1507930"/>
          </a:xfrm>
          <a:prstGeom prst="ellipse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D9B408-4798-4275-888E-338AEAB39304}"/>
              </a:ext>
            </a:extLst>
          </p:cNvPr>
          <p:cNvSpPr txBox="1"/>
          <p:nvPr/>
        </p:nvSpPr>
        <p:spPr>
          <a:xfrm>
            <a:off x="2147058" y="5699813"/>
            <a:ext cx="3156055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ประเมินความต้องการของชุมชน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00F8D94-7C92-44CD-81D5-B020214A7927}"/>
              </a:ext>
            </a:extLst>
          </p:cNvPr>
          <p:cNvSpPr/>
          <p:nvPr/>
        </p:nvSpPr>
        <p:spPr>
          <a:xfrm>
            <a:off x="4055741" y="6914579"/>
            <a:ext cx="3156054" cy="1507930"/>
          </a:xfrm>
          <a:prstGeom prst="ellipse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6F1B01-4873-420E-B6B1-F5412ABDF0A5}"/>
              </a:ext>
            </a:extLst>
          </p:cNvPr>
          <p:cNvSpPr txBox="1"/>
          <p:nvPr/>
        </p:nvSpPr>
        <p:spPr>
          <a:xfrm>
            <a:off x="4055740" y="7068379"/>
            <a:ext cx="3156055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แต่งตั้ง</a:t>
            </a:r>
            <a:b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คณะกรรมการ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D3FA84F-B9DF-48B1-B557-E1BDC00A8D49}"/>
              </a:ext>
            </a:extLst>
          </p:cNvPr>
          <p:cNvSpPr/>
          <p:nvPr/>
        </p:nvSpPr>
        <p:spPr>
          <a:xfrm>
            <a:off x="209455" y="6914579"/>
            <a:ext cx="3156054" cy="1507930"/>
          </a:xfrm>
          <a:prstGeom prst="ellipse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E1313F-8A5D-48B2-9374-F46F2185EA26}"/>
              </a:ext>
            </a:extLst>
          </p:cNvPr>
          <p:cNvSpPr txBox="1"/>
          <p:nvPr/>
        </p:nvSpPr>
        <p:spPr>
          <a:xfrm>
            <a:off x="209454" y="7345378"/>
            <a:ext cx="3156055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หาเพื่อนร่วมโครงการ</a:t>
            </a:r>
          </a:p>
        </p:txBody>
      </p:sp>
    </p:spTree>
    <p:extLst>
      <p:ext uri="{BB962C8B-B14F-4D97-AF65-F5344CB8AC3E}">
        <p14:creationId xmlns:p14="http://schemas.microsoft.com/office/powerpoint/2010/main" val="33853078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1583182-B416-45FD-93A6-2A8F98935B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5" r="44969" b="35719"/>
          <a:stretch/>
        </p:blipFill>
        <p:spPr>
          <a:xfrm>
            <a:off x="10693" y="998805"/>
            <a:ext cx="6767478" cy="454142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09065F-1AC1-4B4A-86CD-722430A36C19}"/>
              </a:ext>
            </a:extLst>
          </p:cNvPr>
          <p:cNvSpPr/>
          <p:nvPr/>
        </p:nvSpPr>
        <p:spPr>
          <a:xfrm>
            <a:off x="0" y="0"/>
            <a:ext cx="12319000" cy="998806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F4A4C2-30D3-49B6-B577-E6BFF943C6C1}"/>
              </a:ext>
            </a:extLst>
          </p:cNvPr>
          <p:cNvSpPr txBox="1"/>
          <p:nvPr/>
        </p:nvSpPr>
        <p:spPr>
          <a:xfrm>
            <a:off x="471488" y="127428"/>
            <a:ext cx="1083109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sz="6000" b="1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การบำเพ็ญประโยชน์ที่มีประสิทธิภาพ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0E4E5C-7888-4720-96E9-E8094F417903}"/>
              </a:ext>
            </a:extLst>
          </p:cNvPr>
          <p:cNvSpPr txBox="1"/>
          <p:nvPr/>
        </p:nvSpPr>
        <p:spPr>
          <a:xfrm>
            <a:off x="6897026" y="1333034"/>
            <a:ext cx="5180674" cy="559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1800"/>
              </a:spcBef>
            </a:pPr>
            <a:r>
              <a:rPr lang="th-TH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ในการสำรวจ สมาชิกแสดงความต้องการโครงการบำเพ็ญประโยชน์ที่สำคัญอีกโครงการหนึ่ง  พวกเขาชื่นชอบการมีส่วนเกี่ยวข้องในโครงการที่ทำเมื่อหลายปีมาแล้ว  และบันทึกไว้ว่าเป็นเรื่องที่ทำให้พวกเขามีความภูมิใจในการเป็นสมาชิก</a:t>
            </a:r>
          </a:p>
          <a:p>
            <a:pPr>
              <a:lnSpc>
                <a:spcPct val="95000"/>
              </a:lnSpc>
              <a:spcBef>
                <a:spcPts val="1800"/>
              </a:spcBef>
            </a:pPr>
            <a:r>
              <a:rPr lang="th-TH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สโมสรของท่านจะทำอะไรได้บ้างที่จะทำให้ความภูมิใจเช่นนี้เกิดขึ้น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?</a:t>
            </a:r>
            <a:endParaRPr lang="th-TH" sz="4000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8951C23-7818-4D83-8084-DF5123971B05}"/>
              </a:ext>
            </a:extLst>
          </p:cNvPr>
          <p:cNvSpPr/>
          <p:nvPr/>
        </p:nvSpPr>
        <p:spPr>
          <a:xfrm>
            <a:off x="2147059" y="5546013"/>
            <a:ext cx="3156054" cy="1507930"/>
          </a:xfrm>
          <a:prstGeom prst="ellipse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D9B408-4798-4275-888E-338AEAB39304}"/>
              </a:ext>
            </a:extLst>
          </p:cNvPr>
          <p:cNvSpPr txBox="1"/>
          <p:nvPr/>
        </p:nvSpPr>
        <p:spPr>
          <a:xfrm>
            <a:off x="2147058" y="5699813"/>
            <a:ext cx="3156055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ประเมินความต้องการของชุมชน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00F8D94-7C92-44CD-81D5-B020214A7927}"/>
              </a:ext>
            </a:extLst>
          </p:cNvPr>
          <p:cNvSpPr/>
          <p:nvPr/>
        </p:nvSpPr>
        <p:spPr>
          <a:xfrm>
            <a:off x="4055741" y="6914579"/>
            <a:ext cx="3156054" cy="1507930"/>
          </a:xfrm>
          <a:prstGeom prst="ellipse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6F1B01-4873-420E-B6B1-F5412ABDF0A5}"/>
              </a:ext>
            </a:extLst>
          </p:cNvPr>
          <p:cNvSpPr txBox="1"/>
          <p:nvPr/>
        </p:nvSpPr>
        <p:spPr>
          <a:xfrm>
            <a:off x="4055740" y="7068379"/>
            <a:ext cx="3156055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แต่งตั้ง</a:t>
            </a:r>
            <a:b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คณะกรรมการ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D3FA84F-B9DF-48B1-B557-E1BDC00A8D49}"/>
              </a:ext>
            </a:extLst>
          </p:cNvPr>
          <p:cNvSpPr/>
          <p:nvPr/>
        </p:nvSpPr>
        <p:spPr>
          <a:xfrm>
            <a:off x="209455" y="6914579"/>
            <a:ext cx="3156054" cy="1507930"/>
          </a:xfrm>
          <a:prstGeom prst="ellipse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E1313F-8A5D-48B2-9374-F46F2185EA26}"/>
              </a:ext>
            </a:extLst>
          </p:cNvPr>
          <p:cNvSpPr txBox="1"/>
          <p:nvPr/>
        </p:nvSpPr>
        <p:spPr>
          <a:xfrm>
            <a:off x="209454" y="7345378"/>
            <a:ext cx="3156055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หาเพื่อนร่วมโครงการ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957F37-520F-4437-B2F2-A017DCC2744B}"/>
              </a:ext>
            </a:extLst>
          </p:cNvPr>
          <p:cNvSpPr/>
          <p:nvPr/>
        </p:nvSpPr>
        <p:spPr>
          <a:xfrm>
            <a:off x="209453" y="1011934"/>
            <a:ext cx="6390639" cy="4390488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626D91-D61B-4E94-994B-3EFECA8259A0}"/>
              </a:ext>
            </a:extLst>
          </p:cNvPr>
          <p:cNvSpPr txBox="1"/>
          <p:nvPr/>
        </p:nvSpPr>
        <p:spPr>
          <a:xfrm>
            <a:off x="351692" y="1137998"/>
            <a:ext cx="62484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เป็นความคิดที่ดี</a:t>
            </a:r>
            <a:r>
              <a:rPr lang="en-US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!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การร่วมมือกับสโมสร</a:t>
            </a:r>
            <a:r>
              <a:rPr lang="th-TH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ตารี </a:t>
            </a:r>
            <a:b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ทาแร</a:t>
            </a:r>
            <a:r>
              <a:rPr lang="th-TH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คท์</a:t>
            </a: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หรืออินเทอร์แร</a:t>
            </a:r>
            <a:r>
              <a:rPr lang="th-TH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คท์</a:t>
            </a: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อื่น ๆ หรือเป็นเพื่อนร่วมโครงการกับ บริษัทต่าง ๆ ในชุมชนหรือองค์กรที่ไม่หวังผลกำไรอื่น ๆ จะช่วยทำให้เกิดการใช้ทรัพยากรและเป็นผลกระทบสูงสุด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spcBef>
                <a:spcPts val="1200"/>
              </a:spcBef>
            </a:pP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โมสรของท่านตัดสินใจที่จะเชิญสมาชิกจากองค์กรที่ไม่หวังผลกำไรในชุมชนให้เข้าร่วมประชุมด้วยเพื่อรวบรวมความคิดเห็นสำหรับโครงการ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7FF1DA9-D778-4AC5-9246-E4EF7E131CB9}"/>
              </a:ext>
            </a:extLst>
          </p:cNvPr>
          <p:cNvSpPr/>
          <p:nvPr/>
        </p:nvSpPr>
        <p:spPr>
          <a:xfrm>
            <a:off x="2065674" y="5453534"/>
            <a:ext cx="3311360" cy="1716798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68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4B6104-DED4-4DA3-8034-B49ECE489A91}"/>
              </a:ext>
            </a:extLst>
          </p:cNvPr>
          <p:cNvSpPr/>
          <p:nvPr/>
        </p:nvSpPr>
        <p:spPr>
          <a:xfrm>
            <a:off x="3983092" y="6798110"/>
            <a:ext cx="3308662" cy="1716798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68"/>
          </a:p>
        </p:txBody>
      </p:sp>
    </p:spTree>
    <p:extLst>
      <p:ext uri="{BB962C8B-B14F-4D97-AF65-F5344CB8AC3E}">
        <p14:creationId xmlns:p14="http://schemas.microsoft.com/office/powerpoint/2010/main" val="1817629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1583182-B416-45FD-93A6-2A8F98935B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5" r="44969" b="35719"/>
          <a:stretch/>
        </p:blipFill>
        <p:spPr>
          <a:xfrm>
            <a:off x="10693" y="998805"/>
            <a:ext cx="6767478" cy="454142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09065F-1AC1-4B4A-86CD-722430A36C19}"/>
              </a:ext>
            </a:extLst>
          </p:cNvPr>
          <p:cNvSpPr/>
          <p:nvPr/>
        </p:nvSpPr>
        <p:spPr>
          <a:xfrm>
            <a:off x="0" y="0"/>
            <a:ext cx="12319000" cy="998806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F4A4C2-30D3-49B6-B577-E6BFF943C6C1}"/>
              </a:ext>
            </a:extLst>
          </p:cNvPr>
          <p:cNvSpPr txBox="1"/>
          <p:nvPr/>
        </p:nvSpPr>
        <p:spPr>
          <a:xfrm>
            <a:off x="471488" y="127428"/>
            <a:ext cx="1083109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sz="6000" b="1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การบำเพ็ญประโยชน์ที่มีประสิทธิภาพ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0E4E5C-7888-4720-96E9-E8094F417903}"/>
              </a:ext>
            </a:extLst>
          </p:cNvPr>
          <p:cNvSpPr txBox="1"/>
          <p:nvPr/>
        </p:nvSpPr>
        <p:spPr>
          <a:xfrm>
            <a:off x="6897026" y="1333034"/>
            <a:ext cx="5180674" cy="559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1800"/>
              </a:spcBef>
            </a:pPr>
            <a:r>
              <a:rPr lang="th-TH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ในการสำรวจ สมาชิกแสดงความต้องการโครงการบำเพ็ญประโยชน์ที่สำคัญอีกโครงการหนึ่ง  พวกเขาชื่นชอบการมีส่วนเกี่ยวข้องในโครงการที่ทำเมื่อหลายปีมาแล้ว  และบันทึกไว้ว่าเป็นเรื่องที่ทำให้พวกเขามีความภูมิใจในการเป็นสมาชิก</a:t>
            </a:r>
          </a:p>
          <a:p>
            <a:pPr>
              <a:lnSpc>
                <a:spcPct val="95000"/>
              </a:lnSpc>
              <a:spcBef>
                <a:spcPts val="1800"/>
              </a:spcBef>
            </a:pPr>
            <a:r>
              <a:rPr lang="th-TH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สโมสรของท่านจะทำอะไรได้บ้างที่จะทำให้ความภูมิใจเช่นนี้เกิดขึ้น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?</a:t>
            </a:r>
            <a:endParaRPr lang="th-TH" sz="4000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8951C23-7818-4D83-8084-DF5123971B05}"/>
              </a:ext>
            </a:extLst>
          </p:cNvPr>
          <p:cNvSpPr/>
          <p:nvPr/>
        </p:nvSpPr>
        <p:spPr>
          <a:xfrm>
            <a:off x="2147059" y="5546013"/>
            <a:ext cx="3156054" cy="1507930"/>
          </a:xfrm>
          <a:prstGeom prst="ellipse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D9B408-4798-4275-888E-338AEAB39304}"/>
              </a:ext>
            </a:extLst>
          </p:cNvPr>
          <p:cNvSpPr txBox="1"/>
          <p:nvPr/>
        </p:nvSpPr>
        <p:spPr>
          <a:xfrm>
            <a:off x="2147058" y="5699813"/>
            <a:ext cx="3156055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ประเมินความต้องการของชุมชน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00F8D94-7C92-44CD-81D5-B020214A7927}"/>
              </a:ext>
            </a:extLst>
          </p:cNvPr>
          <p:cNvSpPr/>
          <p:nvPr/>
        </p:nvSpPr>
        <p:spPr>
          <a:xfrm>
            <a:off x="4055741" y="6914579"/>
            <a:ext cx="3156054" cy="1507930"/>
          </a:xfrm>
          <a:prstGeom prst="ellipse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6F1B01-4873-420E-B6B1-F5412ABDF0A5}"/>
              </a:ext>
            </a:extLst>
          </p:cNvPr>
          <p:cNvSpPr txBox="1"/>
          <p:nvPr/>
        </p:nvSpPr>
        <p:spPr>
          <a:xfrm>
            <a:off x="4055740" y="7068379"/>
            <a:ext cx="3156055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แต่งตั้ง</a:t>
            </a:r>
            <a:b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คณะกรรมการ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D3FA84F-B9DF-48B1-B557-E1BDC00A8D49}"/>
              </a:ext>
            </a:extLst>
          </p:cNvPr>
          <p:cNvSpPr/>
          <p:nvPr/>
        </p:nvSpPr>
        <p:spPr>
          <a:xfrm>
            <a:off x="209455" y="6914579"/>
            <a:ext cx="3156054" cy="1507930"/>
          </a:xfrm>
          <a:prstGeom prst="ellipse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E1313F-8A5D-48B2-9374-F46F2185EA26}"/>
              </a:ext>
            </a:extLst>
          </p:cNvPr>
          <p:cNvSpPr txBox="1"/>
          <p:nvPr/>
        </p:nvSpPr>
        <p:spPr>
          <a:xfrm>
            <a:off x="209454" y="7345378"/>
            <a:ext cx="3156055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หาเพื่อนร่วมโครงการ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957F37-520F-4437-B2F2-A017DCC2744B}"/>
              </a:ext>
            </a:extLst>
          </p:cNvPr>
          <p:cNvSpPr/>
          <p:nvPr/>
        </p:nvSpPr>
        <p:spPr>
          <a:xfrm>
            <a:off x="3605435" y="1164176"/>
            <a:ext cx="5397887" cy="4135637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626D91-D61B-4E94-994B-3EFECA8259A0}"/>
              </a:ext>
            </a:extLst>
          </p:cNvPr>
          <p:cNvSpPr txBox="1"/>
          <p:nvPr/>
        </p:nvSpPr>
        <p:spPr>
          <a:xfrm>
            <a:off x="3774831" y="1290240"/>
            <a:ext cx="5130133" cy="3841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1800"/>
              </a:spcBef>
            </a:pPr>
            <a:r>
              <a:rPr lang="th-TH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ต้องทำเสมอ</a:t>
            </a:r>
            <a:r>
              <a:rPr lang="en-US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!</a:t>
            </a: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โครงการบำเพ็ญประโยชน์ที่ตอบสนองความต้องการอย่างแท้จริงทำให้เกิดการเปลี่ยนแปลงที่ยิ่งใหญ่ในชุมชน ประธานคณะกรรมการโครงการบำเพ็ญประโยชน์ของท่านใช้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Communities in Action </a:t>
            </a: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เพื่อเรียนรู้ถึงวิธีการที่จะค้นพบว่าชุมชนต้องการอะไรมากที่สุด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7FF1DA9-D778-4AC5-9246-E4EF7E131CB9}"/>
              </a:ext>
            </a:extLst>
          </p:cNvPr>
          <p:cNvSpPr/>
          <p:nvPr/>
        </p:nvSpPr>
        <p:spPr>
          <a:xfrm>
            <a:off x="203154" y="6810144"/>
            <a:ext cx="3201618" cy="1716798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68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4B6104-DED4-4DA3-8034-B49ECE489A91}"/>
              </a:ext>
            </a:extLst>
          </p:cNvPr>
          <p:cNvSpPr/>
          <p:nvPr/>
        </p:nvSpPr>
        <p:spPr>
          <a:xfrm>
            <a:off x="4041707" y="6798110"/>
            <a:ext cx="3199009" cy="1716798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68"/>
          </a:p>
        </p:txBody>
      </p:sp>
    </p:spTree>
    <p:extLst>
      <p:ext uri="{BB962C8B-B14F-4D97-AF65-F5344CB8AC3E}">
        <p14:creationId xmlns:p14="http://schemas.microsoft.com/office/powerpoint/2010/main" val="39715835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1583182-B416-45FD-93A6-2A8F98935B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5" r="44969" b="35719"/>
          <a:stretch/>
        </p:blipFill>
        <p:spPr>
          <a:xfrm>
            <a:off x="10693" y="998805"/>
            <a:ext cx="6767478" cy="454142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09065F-1AC1-4B4A-86CD-722430A36C19}"/>
              </a:ext>
            </a:extLst>
          </p:cNvPr>
          <p:cNvSpPr/>
          <p:nvPr/>
        </p:nvSpPr>
        <p:spPr>
          <a:xfrm>
            <a:off x="0" y="0"/>
            <a:ext cx="12319000" cy="998806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F4A4C2-30D3-49B6-B577-E6BFF943C6C1}"/>
              </a:ext>
            </a:extLst>
          </p:cNvPr>
          <p:cNvSpPr txBox="1"/>
          <p:nvPr/>
        </p:nvSpPr>
        <p:spPr>
          <a:xfrm>
            <a:off x="471488" y="127428"/>
            <a:ext cx="1083109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sz="6000" b="1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การบำเพ็ญประโยชน์ที่มีประสิทธิภาพ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0E4E5C-7888-4720-96E9-E8094F417903}"/>
              </a:ext>
            </a:extLst>
          </p:cNvPr>
          <p:cNvSpPr txBox="1"/>
          <p:nvPr/>
        </p:nvSpPr>
        <p:spPr>
          <a:xfrm>
            <a:off x="6897026" y="1333034"/>
            <a:ext cx="5180674" cy="559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1800"/>
              </a:spcBef>
            </a:pPr>
            <a:r>
              <a:rPr lang="th-TH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ในการสำรวจ สมาชิกแสดงความต้องการโครงการบำเพ็ญประโยชน์ที่สำคัญอีกโครงการหนึ่ง  พวกเขาชื่นชอบการมีส่วนเกี่ยวข้องในโครงการที่ทำเมื่อหลายปีมาแล้ว  และบันทึกไว้ว่าเป็นเรื่องที่ทำให้พวกเขามีความภูมิใจในการเป็นสมาชิก</a:t>
            </a:r>
          </a:p>
          <a:p>
            <a:pPr>
              <a:lnSpc>
                <a:spcPct val="95000"/>
              </a:lnSpc>
              <a:spcBef>
                <a:spcPts val="1800"/>
              </a:spcBef>
            </a:pPr>
            <a:r>
              <a:rPr lang="th-TH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สโมสรของท่านจะทำอะไรได้บ้างที่จะทำให้ความภูมิใจเช่นนี้เกิดขึ้น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?</a:t>
            </a:r>
            <a:endParaRPr lang="th-TH" sz="4000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8951C23-7818-4D83-8084-DF5123971B05}"/>
              </a:ext>
            </a:extLst>
          </p:cNvPr>
          <p:cNvSpPr/>
          <p:nvPr/>
        </p:nvSpPr>
        <p:spPr>
          <a:xfrm>
            <a:off x="2147059" y="5546013"/>
            <a:ext cx="3156054" cy="1507930"/>
          </a:xfrm>
          <a:prstGeom prst="ellipse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D9B408-4798-4275-888E-338AEAB39304}"/>
              </a:ext>
            </a:extLst>
          </p:cNvPr>
          <p:cNvSpPr txBox="1"/>
          <p:nvPr/>
        </p:nvSpPr>
        <p:spPr>
          <a:xfrm>
            <a:off x="2147058" y="5699813"/>
            <a:ext cx="3156055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ประเมินความต้องการของชุมชน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00F8D94-7C92-44CD-81D5-B020214A7927}"/>
              </a:ext>
            </a:extLst>
          </p:cNvPr>
          <p:cNvSpPr/>
          <p:nvPr/>
        </p:nvSpPr>
        <p:spPr>
          <a:xfrm>
            <a:off x="4055741" y="6914579"/>
            <a:ext cx="3156054" cy="1507930"/>
          </a:xfrm>
          <a:prstGeom prst="ellipse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6F1B01-4873-420E-B6B1-F5412ABDF0A5}"/>
              </a:ext>
            </a:extLst>
          </p:cNvPr>
          <p:cNvSpPr txBox="1"/>
          <p:nvPr/>
        </p:nvSpPr>
        <p:spPr>
          <a:xfrm>
            <a:off x="4055740" y="7068379"/>
            <a:ext cx="3156055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แต่งตั้ง</a:t>
            </a:r>
            <a:b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คณะกรรมการ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D3FA84F-B9DF-48B1-B557-E1BDC00A8D49}"/>
              </a:ext>
            </a:extLst>
          </p:cNvPr>
          <p:cNvSpPr/>
          <p:nvPr/>
        </p:nvSpPr>
        <p:spPr>
          <a:xfrm>
            <a:off x="209455" y="6914579"/>
            <a:ext cx="3156054" cy="1507930"/>
          </a:xfrm>
          <a:prstGeom prst="ellipse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E1313F-8A5D-48B2-9374-F46F2185EA26}"/>
              </a:ext>
            </a:extLst>
          </p:cNvPr>
          <p:cNvSpPr txBox="1"/>
          <p:nvPr/>
        </p:nvSpPr>
        <p:spPr>
          <a:xfrm>
            <a:off x="209454" y="7345378"/>
            <a:ext cx="3156055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หาเพื่อนร่วมโครงการ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957F37-520F-4437-B2F2-A017DCC2744B}"/>
              </a:ext>
            </a:extLst>
          </p:cNvPr>
          <p:cNvSpPr/>
          <p:nvPr/>
        </p:nvSpPr>
        <p:spPr>
          <a:xfrm>
            <a:off x="7240714" y="2895601"/>
            <a:ext cx="4868831" cy="4872032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626D91-D61B-4E94-994B-3EFECA8259A0}"/>
              </a:ext>
            </a:extLst>
          </p:cNvPr>
          <p:cNvSpPr txBox="1"/>
          <p:nvPr/>
        </p:nvSpPr>
        <p:spPr>
          <a:xfrm>
            <a:off x="7398434" y="2999121"/>
            <a:ext cx="46792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แน่นอนที่สุด!</a:t>
            </a: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Noel </a:t>
            </a: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สนับสนุนสมาชิกที่มีความสนใจและมีศักยภาพให้ทำหน้าที่ในคณะกรรมการโครงการบำเพ็ญประโยชน์ การหาทุน และ ภาพลักษณ์สาธารณะ และสนับสนุนให้พวกเขาเริ่มต้นพิจารณาหนทางที่จะบ่งชี้โครงการ หาทุนเพื่อทรัพยากรต่าง ๆ  และส่งเสริมโครงการอย่างกว้างขวาง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7FF1DA9-D778-4AC5-9246-E4EF7E131CB9}"/>
              </a:ext>
            </a:extLst>
          </p:cNvPr>
          <p:cNvSpPr/>
          <p:nvPr/>
        </p:nvSpPr>
        <p:spPr>
          <a:xfrm>
            <a:off x="203154" y="6810144"/>
            <a:ext cx="3201618" cy="1716798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68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4B6104-DED4-4DA3-8034-B49ECE489A91}"/>
              </a:ext>
            </a:extLst>
          </p:cNvPr>
          <p:cNvSpPr/>
          <p:nvPr/>
        </p:nvSpPr>
        <p:spPr>
          <a:xfrm>
            <a:off x="2125580" y="5468729"/>
            <a:ext cx="3199009" cy="1716798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68"/>
          </a:p>
        </p:txBody>
      </p:sp>
    </p:spTree>
    <p:extLst>
      <p:ext uri="{BB962C8B-B14F-4D97-AF65-F5344CB8AC3E}">
        <p14:creationId xmlns:p14="http://schemas.microsoft.com/office/powerpoint/2010/main" val="25071652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024D70FF-7682-45C2-B570-3E2DC924A0F5}"/>
              </a:ext>
            </a:extLst>
          </p:cNvPr>
          <p:cNvGrpSpPr/>
          <p:nvPr/>
        </p:nvGrpSpPr>
        <p:grpSpPr>
          <a:xfrm>
            <a:off x="8625385" y="6691"/>
            <a:ext cx="3691990" cy="8608330"/>
            <a:chOff x="8625385" y="6691"/>
            <a:chExt cx="3691990" cy="86083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10BFF75-2978-4EAF-9D66-2E22288D2A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85"/>
            <a:stretch/>
          </p:blipFill>
          <p:spPr>
            <a:xfrm>
              <a:off x="8891774" y="6691"/>
              <a:ext cx="3425601" cy="8608330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CC1846AF-E884-4EE7-BCA5-D249B58DE0D9}"/>
                </a:ext>
              </a:extLst>
            </p:cNvPr>
            <p:cNvSpPr/>
            <p:nvPr/>
          </p:nvSpPr>
          <p:spPr>
            <a:xfrm>
              <a:off x="8625385" y="1992573"/>
              <a:ext cx="928048" cy="6687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F1EAD01-97E6-476E-9FB0-BF631CBFFDC6}"/>
                </a:ext>
              </a:extLst>
            </p:cNvPr>
            <p:cNvSpPr/>
            <p:nvPr/>
          </p:nvSpPr>
          <p:spPr>
            <a:xfrm>
              <a:off x="8625385" y="5472752"/>
              <a:ext cx="1050878" cy="6687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972C17C-65F7-4773-A7AC-E3597010B33A}"/>
                </a:ext>
              </a:extLst>
            </p:cNvPr>
            <p:cNvSpPr/>
            <p:nvPr/>
          </p:nvSpPr>
          <p:spPr>
            <a:xfrm>
              <a:off x="8748215" y="6747434"/>
              <a:ext cx="968991" cy="16049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87589CE-56B1-4D78-BA87-FA9D264FC759}"/>
              </a:ext>
            </a:extLst>
          </p:cNvPr>
          <p:cNvSpPr/>
          <p:nvPr/>
        </p:nvSpPr>
        <p:spPr>
          <a:xfrm>
            <a:off x="0" y="-2"/>
            <a:ext cx="8891775" cy="982800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13AB17-CC1C-4BF8-8D7E-2BF9BBB5F58E}"/>
              </a:ext>
            </a:extLst>
          </p:cNvPr>
          <p:cNvSpPr txBox="1"/>
          <p:nvPr/>
        </p:nvSpPr>
        <p:spPr>
          <a:xfrm>
            <a:off x="305519" y="1203363"/>
            <a:ext cx="8891775" cy="4890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h-TH" sz="3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ผู้นำสโมสรของท่านได้เรียนรู้ว่า</a:t>
            </a:r>
            <a:endParaRPr lang="en-US" sz="3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60000" lvl="0" indent="-360000">
              <a:lnSpc>
                <a:spcPct val="95000"/>
              </a:lnSpc>
              <a:spcBef>
                <a:spcPts val="900"/>
              </a:spcBef>
              <a:tabLst>
                <a:tab pos="360000" algn="l"/>
              </a:tabLst>
            </a:pPr>
            <a:r>
              <a:rPr lang="th-TH" sz="3800" dirty="0">
                <a:latin typeface="Browallia New" panose="020B0604020202020204" pitchFamily="34" charset="-34"/>
                <a:ea typeface="Open Sans" panose="020B0606030504020204" pitchFamily="34" charset="0"/>
                <a:cs typeface="Browallia New" panose="020B0604020202020204" pitchFamily="34" charset="-34"/>
              </a:rPr>
              <a:t>•</a:t>
            </a:r>
            <a:r>
              <a:rPr lang="th-TH" sz="3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ไม่เสียหายที่จะทดลองทำอะไรบางอย่างและดูว่าได้ผลหรือไม่ เพราะหากไม่ได้ผล ท่านก็สามารถลองทำอย่างอื่น ๆ ได้</a:t>
            </a:r>
            <a:endParaRPr lang="en-US" sz="3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60000" lvl="0" indent="-360000">
              <a:lnSpc>
                <a:spcPct val="95000"/>
              </a:lnSpc>
              <a:tabLst>
                <a:tab pos="360000" algn="l"/>
              </a:tabLst>
            </a:pPr>
            <a:r>
              <a:rPr lang="th-TH" sz="3800" dirty="0">
                <a:latin typeface="Browallia New" panose="020B0604020202020204" pitchFamily="34" charset="-34"/>
                <a:ea typeface="Open Sans" panose="020B0606030504020204" pitchFamily="34" charset="0"/>
                <a:cs typeface="Browallia New" panose="020B0604020202020204" pitchFamily="34" charset="-34"/>
              </a:rPr>
              <a:t>•</a:t>
            </a:r>
            <a:r>
              <a:rPr lang="th-TH" sz="3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ทุกสโมสรแตกต่างกัน และสิ่งที่ทำแล้วเป็นผลดีกับบางสโมสรไม่จำเป็นต้องเป็นผลดีกับสโมสรอื่น</a:t>
            </a:r>
            <a:endParaRPr lang="en-US" sz="3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95000"/>
              </a:lnSpc>
              <a:spcBef>
                <a:spcPts val="900"/>
              </a:spcBef>
            </a:pPr>
            <a:r>
              <a:rPr lang="th-TH" sz="3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ในตอนนี้ เมื่อสโมสรของท่านได้พยายามให้สมาชิกมีส่วนร่วมแล้ว สมาชิกก็จะมีส่วนเกี่ยวข้องมากขึ้น</a:t>
            </a:r>
            <a:endParaRPr lang="en-US" sz="3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95000"/>
              </a:lnSpc>
              <a:spcBef>
                <a:spcPts val="900"/>
              </a:spcBef>
            </a:pPr>
            <a:r>
              <a:rPr lang="th-TH" sz="3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ดูตัวอย่างของการที่สมาชิกบางคนมีส่วนเกี่ยวข้อง</a:t>
            </a:r>
            <a:endParaRPr lang="th-TH" sz="3800" b="1" dirty="0">
              <a:solidFill>
                <a:schemeClr val="tx1">
                  <a:lumMod val="50000"/>
                  <a:lumOff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C91063A-92E4-4226-AE02-A86449759DE4}"/>
              </a:ext>
            </a:extLst>
          </p:cNvPr>
          <p:cNvGrpSpPr/>
          <p:nvPr/>
        </p:nvGrpSpPr>
        <p:grpSpPr>
          <a:xfrm>
            <a:off x="344383" y="6747434"/>
            <a:ext cx="3156055" cy="1524001"/>
            <a:chOff x="344383" y="6747434"/>
            <a:chExt cx="3156055" cy="152400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81636-6667-4BEB-ACF5-55002570EF6C}"/>
                </a:ext>
              </a:extLst>
            </p:cNvPr>
            <p:cNvSpPr/>
            <p:nvPr/>
          </p:nvSpPr>
          <p:spPr>
            <a:xfrm>
              <a:off x="344384" y="6747434"/>
              <a:ext cx="3156054" cy="1524001"/>
            </a:xfrm>
            <a:prstGeom prst="ellipse">
              <a:avLst/>
            </a:prstGeom>
            <a:solidFill>
              <a:srgbClr val="005DAA"/>
            </a:solidFill>
            <a:ln>
              <a:solidFill>
                <a:srgbClr val="005D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FEF8FA-FDA7-46E5-8E98-5277804A2287}"/>
                </a:ext>
              </a:extLst>
            </p:cNvPr>
            <p:cNvSpPr txBox="1"/>
            <p:nvPr/>
          </p:nvSpPr>
          <p:spPr>
            <a:xfrm>
              <a:off x="344383" y="7247824"/>
              <a:ext cx="31560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TRACEY</a:t>
              </a:r>
              <a:endParaRPr lang="th-TH" sz="2800" dirty="0">
                <a:solidFill>
                  <a:schemeClr val="bg1"/>
                </a:solidFill>
                <a:latin typeface="Arial" panose="020B0604020202020204" pitchFamily="34" charset="0"/>
                <a:cs typeface="Browallia New" panose="020B0604020202020204" pitchFamily="34" charset="-34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F373AFC-CDB2-46EE-8BC7-A350FF1E4148}"/>
              </a:ext>
            </a:extLst>
          </p:cNvPr>
          <p:cNvGrpSpPr/>
          <p:nvPr/>
        </p:nvGrpSpPr>
        <p:grpSpPr>
          <a:xfrm>
            <a:off x="3458951" y="6754126"/>
            <a:ext cx="3156055" cy="1524001"/>
            <a:chOff x="3458951" y="6754126"/>
            <a:chExt cx="3156055" cy="152400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C00F0E2-E5FC-4A49-A643-4FB5F5F7CC66}"/>
                </a:ext>
              </a:extLst>
            </p:cNvPr>
            <p:cNvSpPr/>
            <p:nvPr/>
          </p:nvSpPr>
          <p:spPr>
            <a:xfrm>
              <a:off x="3458951" y="6754126"/>
              <a:ext cx="3156054" cy="1524001"/>
            </a:xfrm>
            <a:prstGeom prst="ellipse">
              <a:avLst/>
            </a:prstGeom>
            <a:solidFill>
              <a:srgbClr val="005DAA"/>
            </a:solidFill>
            <a:ln>
              <a:solidFill>
                <a:srgbClr val="005D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727040-D812-4A8D-9470-A340A4E94C6E}"/>
                </a:ext>
              </a:extLst>
            </p:cNvPr>
            <p:cNvSpPr txBox="1"/>
            <p:nvPr/>
          </p:nvSpPr>
          <p:spPr>
            <a:xfrm>
              <a:off x="3458951" y="7270705"/>
              <a:ext cx="31560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STANLEY</a:t>
              </a:r>
              <a:endParaRPr lang="th-TH" sz="2800" dirty="0">
                <a:solidFill>
                  <a:schemeClr val="bg1"/>
                </a:solidFill>
                <a:latin typeface="Arial" panose="020B0604020202020204" pitchFamily="34" charset="0"/>
                <a:cs typeface="Browallia New" panose="020B0604020202020204" pitchFamily="34" charset="-34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19800FC-8CE3-4AED-9837-B0A9EC6EDA58}"/>
              </a:ext>
            </a:extLst>
          </p:cNvPr>
          <p:cNvGrpSpPr/>
          <p:nvPr/>
        </p:nvGrpSpPr>
        <p:grpSpPr>
          <a:xfrm>
            <a:off x="6573518" y="6754125"/>
            <a:ext cx="3156055" cy="1524001"/>
            <a:chOff x="6573518" y="6754125"/>
            <a:chExt cx="3156055" cy="15240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6E57DC4-CDC7-410E-A0AF-789638A75BBD}"/>
                </a:ext>
              </a:extLst>
            </p:cNvPr>
            <p:cNvSpPr/>
            <p:nvPr/>
          </p:nvSpPr>
          <p:spPr>
            <a:xfrm>
              <a:off x="6573518" y="6754125"/>
              <a:ext cx="3156054" cy="1524001"/>
            </a:xfrm>
            <a:prstGeom prst="ellipse">
              <a:avLst/>
            </a:prstGeom>
            <a:solidFill>
              <a:srgbClr val="005DAA"/>
            </a:solidFill>
            <a:ln>
              <a:solidFill>
                <a:srgbClr val="005D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79A7A95-D652-4D9A-BE05-0E3995FCB9EA}"/>
                </a:ext>
              </a:extLst>
            </p:cNvPr>
            <p:cNvSpPr txBox="1"/>
            <p:nvPr/>
          </p:nvSpPr>
          <p:spPr>
            <a:xfrm>
              <a:off x="6573518" y="7247824"/>
              <a:ext cx="31560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CHRISTINE</a:t>
              </a:r>
              <a:endParaRPr lang="th-TH" sz="2800" dirty="0">
                <a:solidFill>
                  <a:schemeClr val="bg1"/>
                </a:solidFill>
                <a:latin typeface="Arial" panose="020B0604020202020204" pitchFamily="34" charset="0"/>
                <a:cs typeface="Browallia New" panose="020B0604020202020204" pitchFamily="34" charset="-34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1464720-9CC0-46E5-920C-A346887C910D}"/>
              </a:ext>
            </a:extLst>
          </p:cNvPr>
          <p:cNvSpPr txBox="1"/>
          <p:nvPr/>
        </p:nvSpPr>
        <p:spPr>
          <a:xfrm>
            <a:off x="471488" y="188535"/>
            <a:ext cx="9345372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sz="72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ผลที่ได้รับ</a:t>
            </a:r>
          </a:p>
        </p:txBody>
      </p:sp>
    </p:spTree>
    <p:extLst>
      <p:ext uri="{BB962C8B-B14F-4D97-AF65-F5344CB8AC3E}">
        <p14:creationId xmlns:p14="http://schemas.microsoft.com/office/powerpoint/2010/main" val="31889445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0D6215-7E2B-4545-84D2-3178107EBA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87"/>
          <a:stretch/>
        </p:blipFill>
        <p:spPr>
          <a:xfrm>
            <a:off x="7867291" y="6691"/>
            <a:ext cx="4441016" cy="86083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2AC178-B06F-476D-879B-164D65645BD7}"/>
              </a:ext>
            </a:extLst>
          </p:cNvPr>
          <p:cNvSpPr/>
          <p:nvPr/>
        </p:nvSpPr>
        <p:spPr>
          <a:xfrm>
            <a:off x="0" y="-2"/>
            <a:ext cx="8891775" cy="982800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BBBE18-D4F1-4279-8948-B84A2E3F991B}"/>
              </a:ext>
            </a:extLst>
          </p:cNvPr>
          <p:cNvSpPr txBox="1"/>
          <p:nvPr/>
        </p:nvSpPr>
        <p:spPr>
          <a:xfrm>
            <a:off x="479785" y="50511"/>
            <a:ext cx="5882105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72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TRACEY</a:t>
            </a:r>
            <a:endParaRPr lang="th-TH" sz="7200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AC68C1-92B5-405F-880B-A9249A26E517}"/>
              </a:ext>
            </a:extLst>
          </p:cNvPr>
          <p:cNvSpPr txBox="1"/>
          <p:nvPr/>
        </p:nvSpPr>
        <p:spPr>
          <a:xfrm>
            <a:off x="471488" y="1203363"/>
            <a:ext cx="7154264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Tracy </a:t>
            </a: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เคยเป็นเหรัญญิกสโมสรเมื่อหลายปีก่อน และตัดสินใจที่จะมีส่วนเกี่ยวข้องในระดับภาค</a:t>
            </a:r>
            <a:endParaRPr lang="en-US" sz="4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spcAft>
                <a:spcPts val="1800"/>
              </a:spcAft>
            </a:pP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ธอพูดคุยกับผู้ช่วยผู้ว่าการภาคเกี่ยวกับบทบาทนี้และแสดงความสนใจในการทำหน้าที่เป็นผู้ช่วยผู้ว่าการภาคในปี</a:t>
            </a:r>
            <a:r>
              <a:rPr lang="th-TH" sz="4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ตารีต่อไป</a:t>
            </a:r>
            <a:endParaRPr lang="en-US" sz="4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spcAft>
                <a:spcPts val="1800"/>
              </a:spcAft>
            </a:pPr>
            <a:r>
              <a:rPr lang="en-US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Tracey </a:t>
            </a: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ยังอาสาที่จะใช้ประสบการณ์ด้านวิชาชีพในฐานะผู้วางแผนการประชุมเพื่อช่วยจัดงานประชุมของภาค เธอเริ่มต้นด้วยการเข้าประชุม</a:t>
            </a:r>
            <a:b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ต่าง ๆ และเพลิดเพลินกับการทำงานร่วมกับคณะกรรมการอื่น ๆ</a:t>
            </a:r>
            <a:endParaRPr lang="th-TH" sz="4000" b="1" dirty="0">
              <a:solidFill>
                <a:schemeClr val="tx1">
                  <a:lumMod val="50000"/>
                  <a:lumOff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EAF4F7-8B6A-499C-B664-C20DA5395624}"/>
              </a:ext>
            </a:extLst>
          </p:cNvPr>
          <p:cNvSpPr/>
          <p:nvPr/>
        </p:nvSpPr>
        <p:spPr>
          <a:xfrm>
            <a:off x="8604738" y="7702061"/>
            <a:ext cx="3472962" cy="679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62628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0D6215-7E2B-4545-84D2-3178107EBA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7" r="78284"/>
          <a:stretch/>
        </p:blipFill>
        <p:spPr>
          <a:xfrm>
            <a:off x="10695" y="1013579"/>
            <a:ext cx="2670546" cy="76014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C2DF5B3-A42D-4986-8205-3D9D4D9E55B9}"/>
              </a:ext>
            </a:extLst>
          </p:cNvPr>
          <p:cNvSpPr/>
          <p:nvPr/>
        </p:nvSpPr>
        <p:spPr>
          <a:xfrm>
            <a:off x="0" y="-2"/>
            <a:ext cx="12319000" cy="982800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52642-0199-4B82-B0AD-568C6ACBD1F3}"/>
              </a:ext>
            </a:extLst>
          </p:cNvPr>
          <p:cNvSpPr txBox="1"/>
          <p:nvPr/>
        </p:nvSpPr>
        <p:spPr>
          <a:xfrm>
            <a:off x="479785" y="50511"/>
            <a:ext cx="5882105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72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STANLEY</a:t>
            </a:r>
            <a:endParaRPr lang="th-TH" sz="7200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9D4E25-276D-4CD2-A916-15FFB482AEA3}"/>
              </a:ext>
            </a:extLst>
          </p:cNvPr>
          <p:cNvSpPr txBox="1"/>
          <p:nvPr/>
        </p:nvSpPr>
        <p:spPr>
          <a:xfrm>
            <a:off x="2681239" y="1134351"/>
            <a:ext cx="9396461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Stanley </a:t>
            </a: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จำได้ว่าเหตุใดเขาจึงเข้าร่วมใน</a:t>
            </a:r>
            <a:r>
              <a:rPr lang="th-TH" sz="4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ตารี เมื่อ 6 เดือนที่แล้ว เขาต้องการทำงานกับเยาวชนและเพิ่มพูนเครือข่ายทั่วโลก</a:t>
            </a:r>
            <a:endParaRPr lang="en-US" sz="4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spcAft>
                <a:spcPts val="1800"/>
              </a:spcAft>
            </a:pPr>
            <a:r>
              <a:rPr lang="en-US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Stanley</a:t>
            </a: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อาสาทำหน้าที่ในคณะกรรมการโครงการบำเพ็ญประโยชน์และจัดการแลกเปลี่ยนเยาวชนระยะสั้น </a:t>
            </a:r>
            <a:r>
              <a:rPr lang="en-US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Stanley</a:t>
            </a: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และกรรมการอีก 2 คน พากลุ่มผู้นำเยาวชนไปเข้าค่ายเยาวชนที่แอฟริกาใต้ ซึ่งพวกเขาได้แบ่งปันวัฒนธรรมและทัศนคติกับเพื่อนๆ หลังจากกลับมา </a:t>
            </a:r>
            <a:r>
              <a:rPr lang="en-US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Stanley</a:t>
            </a: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ได้เข้าร่วมในกลุ่มปฏิบัติการ</a:t>
            </a:r>
            <a:r>
              <a:rPr lang="th-TH" sz="4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โรแท</a:t>
            </a: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เรียน (</a:t>
            </a:r>
            <a:r>
              <a:rPr lang="en-US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Rotarian Action Group)</a:t>
            </a:r>
          </a:p>
          <a:p>
            <a:pPr>
              <a:spcAft>
                <a:spcPts val="1800"/>
              </a:spcAft>
            </a:pPr>
            <a:r>
              <a:rPr lang="en-US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Stanley </a:t>
            </a: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รู้สึกว่านี่คือการเป็น</a:t>
            </a:r>
            <a:r>
              <a:rPr lang="th-TH" sz="4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แทนเรียน และความภาคภูมิใจในการเป็นสมาชิกของเขาก็กลับคืนมา</a:t>
            </a:r>
            <a:endParaRPr lang="th-TH" sz="4000" b="1" dirty="0">
              <a:solidFill>
                <a:schemeClr val="tx1">
                  <a:lumMod val="50000"/>
                  <a:lumOff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58585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0D6215-7E2B-4545-84D2-3178107EBA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9" r="70064"/>
          <a:stretch/>
        </p:blipFill>
        <p:spPr>
          <a:xfrm>
            <a:off x="10695" y="982797"/>
            <a:ext cx="3681412" cy="76322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125EB9-D0B0-4996-BF2D-2E10A9F82AEB}"/>
              </a:ext>
            </a:extLst>
          </p:cNvPr>
          <p:cNvSpPr/>
          <p:nvPr/>
        </p:nvSpPr>
        <p:spPr>
          <a:xfrm>
            <a:off x="0" y="-2"/>
            <a:ext cx="12319000" cy="982800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569809-9E19-456B-A2B3-6928FF141834}"/>
              </a:ext>
            </a:extLst>
          </p:cNvPr>
          <p:cNvSpPr txBox="1"/>
          <p:nvPr/>
        </p:nvSpPr>
        <p:spPr>
          <a:xfrm>
            <a:off x="479785" y="50511"/>
            <a:ext cx="5882105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72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CHRISTINE</a:t>
            </a:r>
            <a:endParaRPr lang="th-TH" sz="7200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507FFD-AE25-4482-B615-DEED4EA79B5F}"/>
              </a:ext>
            </a:extLst>
          </p:cNvPr>
          <p:cNvSpPr txBox="1"/>
          <p:nvPr/>
        </p:nvSpPr>
        <p:spPr>
          <a:xfrm>
            <a:off x="3702802" y="1220616"/>
            <a:ext cx="8374898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Christine </a:t>
            </a: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เป็นสมาชิกมาแล้ว 15 ปี เธอเป็นนักสังคมสงเคราะห์ที่เกษียณอายุการทำงานแล้ว</a:t>
            </a:r>
            <a:endParaRPr lang="en-US" sz="4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spcAft>
                <a:spcPts val="1800"/>
              </a:spcAft>
            </a:pPr>
            <a:r>
              <a:rPr lang="en-US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Christine </a:t>
            </a: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ตัดสินใจที่จะช่วยพัฒนาโปรแกรมการเป็นพี่เลี้ยงให้แก่สมาชิกใหม่</a:t>
            </a:r>
            <a:endParaRPr lang="en-US" sz="4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spcAft>
                <a:spcPts val="1800"/>
              </a:spcAft>
            </a:pP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นอกจากนี้เธอยังเริ่มสโมสรอินเทอร์แร</a:t>
            </a:r>
            <a:r>
              <a:rPr lang="th-TH" sz="4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คท์แ</a:t>
            </a: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ละช่วยพวกเขาในการออกแบบโครงการที่สร้างความตระหนัก และหาทุนให้แก่ครอบครัวที่ได้รับผลกระทบจากเชื้อ </a:t>
            </a:r>
            <a:r>
              <a:rPr lang="en-US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HIV/AIDS</a:t>
            </a:r>
          </a:p>
          <a:p>
            <a:pPr>
              <a:spcAft>
                <a:spcPts val="1800"/>
              </a:spcAft>
            </a:pPr>
            <a:r>
              <a:rPr lang="en-US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Christine </a:t>
            </a: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ตื่นเต้นที่จะทำงานกับผู้นำหนุ่มสาวและใช้ความเชี่ยวชาญด้านวิชาชีพของเธอให้เป็นประโยชน์</a:t>
            </a:r>
            <a:endParaRPr lang="th-TH" sz="4000" b="1" dirty="0">
              <a:solidFill>
                <a:schemeClr val="tx1">
                  <a:lumMod val="50000"/>
                  <a:lumOff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85185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C0141B-16FF-47CF-9D92-274DFF3DC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8" y="-1"/>
            <a:ext cx="12345376" cy="8621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EE510F-53D4-4259-BBF0-39B8E7D59115}"/>
              </a:ext>
            </a:extLst>
          </p:cNvPr>
          <p:cNvSpPr txBox="1"/>
          <p:nvPr/>
        </p:nvSpPr>
        <p:spPr>
          <a:xfrm>
            <a:off x="471488" y="188535"/>
            <a:ext cx="9345372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sz="72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ท่านจะทำอย่างไรต่อไป?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ECE80F-DBBC-4CD7-87CF-9F7D9B9D6E25}"/>
              </a:ext>
            </a:extLst>
          </p:cNvPr>
          <p:cNvSpPr txBox="1"/>
          <p:nvPr/>
        </p:nvSpPr>
        <p:spPr>
          <a:xfrm>
            <a:off x="471487" y="1515918"/>
            <a:ext cx="8948557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lvl="0" indent="-449263">
              <a:lnSpc>
                <a:spcPct val="90000"/>
              </a:lnSpc>
              <a:spcAft>
                <a:spcPts val="1200"/>
              </a:spcAft>
              <a:tabLst>
                <a:tab pos="449263" algn="l"/>
              </a:tabLst>
            </a:pP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 2" panose="05020102010507070707" pitchFamily="18" charset="2"/>
              </a:rPr>
              <a:t></a:t>
            </a: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ตรวจสอบทรัพยากรที่ </a:t>
            </a:r>
            <a:r>
              <a:rPr lang="en-US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Home Page </a:t>
            </a: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ของหลักสูตรนี้</a:t>
            </a:r>
            <a:endParaRPr lang="en-US" sz="4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49263" lvl="0" indent="-449263">
              <a:lnSpc>
                <a:spcPct val="90000"/>
              </a:lnSpc>
              <a:spcAft>
                <a:spcPts val="1200"/>
              </a:spcAft>
              <a:tabLst>
                <a:tab pos="449263" algn="l"/>
              </a:tabLst>
            </a:pP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 2" panose="05020102010507070707" pitchFamily="18" charset="2"/>
              </a:rPr>
              <a:t></a:t>
            </a: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ใช้การประเมินและการวิเคราะห์การรักษาสมาชิก </a:t>
            </a:r>
            <a:r>
              <a:rPr lang="en-US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(Retention Assessment and Analysis) </a:t>
            </a: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เพื่อให้เข้าใจแนวโน้มสมาชิกภาพ</a:t>
            </a:r>
            <a:endParaRPr lang="en-US" sz="4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49263" lvl="0" indent="-449263">
              <a:lnSpc>
                <a:spcPct val="90000"/>
              </a:lnSpc>
              <a:spcAft>
                <a:spcPts val="1200"/>
              </a:spcAft>
              <a:tabLst>
                <a:tab pos="449263" algn="l"/>
              </a:tabLst>
            </a:pP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 2" panose="05020102010507070707" pitchFamily="18" charset="2"/>
              </a:rPr>
              <a:t></a:t>
            </a: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แจกแบบสำรวจความพึงพอใจของสมาชิก </a:t>
            </a:r>
            <a:r>
              <a:rPr lang="en-US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(Member Satisfaction Survey) </a:t>
            </a: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เพื่อเรียนรู้ความต้องการและความสนใจของสมาชิก</a:t>
            </a:r>
            <a:endParaRPr lang="en-US" sz="4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49263" lvl="0" indent="-449263">
              <a:lnSpc>
                <a:spcPct val="90000"/>
              </a:lnSpc>
              <a:spcAft>
                <a:spcPts val="1200"/>
              </a:spcAft>
              <a:tabLst>
                <a:tab pos="449263" algn="l"/>
              </a:tabLst>
            </a:pP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 2" panose="05020102010507070707" pitchFamily="18" charset="2"/>
              </a:rPr>
              <a:t></a:t>
            </a: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เยี่ยมชม </a:t>
            </a:r>
            <a:r>
              <a:rPr lang="en-US" sz="4000" dirty="0">
                <a:solidFill>
                  <a:srgbClr val="005DAA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Member Center </a:t>
            </a: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เพื่อเรียนรู้ว่าจะแนะนำสมาชิกที่ย้ายที่อยู่ หรือโอนย้ายสมาชิกภาพได้ที่ใด (บนเว็บไซต์)</a:t>
            </a:r>
            <a:endParaRPr lang="en-US" sz="4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838B73-8405-46F0-B936-D1887A9409B1}"/>
              </a:ext>
            </a:extLst>
          </p:cNvPr>
          <p:cNvSpPr/>
          <p:nvPr/>
        </p:nvSpPr>
        <p:spPr>
          <a:xfrm>
            <a:off x="6682154" y="7491046"/>
            <a:ext cx="5545015" cy="1034129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9136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F1EFE8-8E46-4B28-B949-95E5380C75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97" t="10544" b="45659"/>
          <a:stretch/>
        </p:blipFill>
        <p:spPr>
          <a:xfrm>
            <a:off x="9087729" y="914400"/>
            <a:ext cx="3234645" cy="377014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AE2A805-1E99-4660-8DB2-34CE0A5C057A}"/>
              </a:ext>
            </a:extLst>
          </p:cNvPr>
          <p:cNvSpPr/>
          <p:nvPr/>
        </p:nvSpPr>
        <p:spPr>
          <a:xfrm>
            <a:off x="0" y="-2"/>
            <a:ext cx="12319000" cy="953158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6C2AA6-B90B-409C-BAE5-1E66E1DB76A3}"/>
              </a:ext>
            </a:extLst>
          </p:cNvPr>
          <p:cNvSpPr txBox="1"/>
          <p:nvPr/>
        </p:nvSpPr>
        <p:spPr>
          <a:xfrm>
            <a:off x="479785" y="101125"/>
            <a:ext cx="8784978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วิเคราะห์แนวโน้มสมาชิกภาพ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76F674-9D39-4866-943E-5DCBA8B5B51F}"/>
              </a:ext>
            </a:extLst>
          </p:cNvPr>
          <p:cNvSpPr txBox="1"/>
          <p:nvPr/>
        </p:nvSpPr>
        <p:spPr>
          <a:xfrm>
            <a:off x="343425" y="1131488"/>
            <a:ext cx="8613117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ท่านและผู้นำสโมสรใช้</a:t>
            </a:r>
            <a:r>
              <a:rPr lang="th-TH" sz="4000" b="1" dirty="0">
                <a:solidFill>
                  <a:srgbClr val="005DAA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การปรับปรุงการรักษาสมาชิกของท่าน</a:t>
            </a: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จากคู่มือ</a:t>
            </a:r>
            <a:r>
              <a:rPr lang="th-TH" sz="4000" b="1" dirty="0">
                <a:solidFill>
                  <a:srgbClr val="005DAA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เครื่องมือประเมินสมาชิกภาพ</a:t>
            </a: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เพื่อให้เข้าใจถึงแนวโน้มสมาชิกภาพของสโมสร ท่านเรียนรู้ว่าสมาชิกที่ลาออกมักจะเป็นผู้ที่เป็นสมาชิกมาแล้วน้อยกว่า </a:t>
            </a:r>
            <a:r>
              <a:rPr lang="en-US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</a:t>
            </a: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ปีและผู้ที่เป็นสมาชิกมาแล้ว </a:t>
            </a:r>
            <a:r>
              <a:rPr lang="en-US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6-10</a:t>
            </a: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ปี สมาชิกที่อยู่ในสโมสรมากกว่า </a:t>
            </a:r>
            <a:r>
              <a:rPr lang="en-US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10</a:t>
            </a: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ปีที่เข้าร่วมประชุมและต่ออายุสมาชิกภาพ แต่ไม่อาสาทำงาน</a:t>
            </a:r>
            <a:endParaRPr lang="en-US" sz="4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สโมสรของท่านจะทำอย่างไรจากข้อมูลนี้?</a:t>
            </a:r>
            <a:endParaRPr lang="en-US" sz="4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th-TH" sz="4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ลองดูว่าความคิดเห็นใดจะใช้ได้ผลหรือไม่ได้ผล</a:t>
            </a:r>
            <a:endParaRPr lang="th-TH" sz="4000" b="1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8B8CD2C-AEB3-4A8A-9225-856E0888273B}"/>
              </a:ext>
            </a:extLst>
          </p:cNvPr>
          <p:cNvGrpSpPr/>
          <p:nvPr/>
        </p:nvGrpSpPr>
        <p:grpSpPr>
          <a:xfrm>
            <a:off x="343425" y="6747434"/>
            <a:ext cx="3156055" cy="1524001"/>
            <a:chOff x="344383" y="7000874"/>
            <a:chExt cx="3156055" cy="152400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E12BED5-9A12-4404-BF25-3B37BFF918D0}"/>
                </a:ext>
              </a:extLst>
            </p:cNvPr>
            <p:cNvSpPr/>
            <p:nvPr/>
          </p:nvSpPr>
          <p:spPr>
            <a:xfrm>
              <a:off x="344384" y="7000874"/>
              <a:ext cx="3156054" cy="1524001"/>
            </a:xfrm>
            <a:prstGeom prst="ellipse">
              <a:avLst/>
            </a:prstGeom>
            <a:solidFill>
              <a:srgbClr val="005DAA"/>
            </a:solidFill>
            <a:ln>
              <a:solidFill>
                <a:srgbClr val="005D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2999CF6-790C-46F9-B831-7507EABA77A0}"/>
                </a:ext>
              </a:extLst>
            </p:cNvPr>
            <p:cNvSpPr txBox="1"/>
            <p:nvPr/>
          </p:nvSpPr>
          <p:spPr>
            <a:xfrm>
              <a:off x="344383" y="7279698"/>
              <a:ext cx="31560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มอบหมาย</a:t>
              </a:r>
            </a:p>
            <a:p>
              <a:pPr algn="ctr"/>
              <a:r>
                <a:rPr lang="th-TH" sz="28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บทบาทหน้าที่ให้ทุกคน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F909FC5-1CB6-407A-A1C3-909791FD0A8B}"/>
              </a:ext>
            </a:extLst>
          </p:cNvPr>
          <p:cNvGrpSpPr/>
          <p:nvPr/>
        </p:nvGrpSpPr>
        <p:grpSpPr>
          <a:xfrm>
            <a:off x="4529411" y="6747433"/>
            <a:ext cx="3156055" cy="1524001"/>
            <a:chOff x="3347196" y="6155418"/>
            <a:chExt cx="3156055" cy="152400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437D5A9-A546-41FE-8423-10A778B20F31}"/>
                </a:ext>
              </a:extLst>
            </p:cNvPr>
            <p:cNvSpPr/>
            <p:nvPr/>
          </p:nvSpPr>
          <p:spPr>
            <a:xfrm>
              <a:off x="3347196" y="6155418"/>
              <a:ext cx="3156054" cy="1524001"/>
            </a:xfrm>
            <a:prstGeom prst="ellipse">
              <a:avLst/>
            </a:prstGeom>
            <a:solidFill>
              <a:srgbClr val="005DAA"/>
            </a:solidFill>
            <a:ln>
              <a:solidFill>
                <a:srgbClr val="005D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E282C-EA80-4882-8AD0-00BBA7F25218}"/>
                </a:ext>
              </a:extLst>
            </p:cNvPr>
            <p:cNvSpPr txBox="1"/>
            <p:nvPr/>
          </p:nvSpPr>
          <p:spPr>
            <a:xfrm>
              <a:off x="3347196" y="6649686"/>
              <a:ext cx="31560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จัดงานพบปะสงสรรค์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B4B3E81-2B11-4946-81DE-EF84E578FF80}"/>
              </a:ext>
            </a:extLst>
          </p:cNvPr>
          <p:cNvGrpSpPr/>
          <p:nvPr/>
        </p:nvGrpSpPr>
        <p:grpSpPr>
          <a:xfrm>
            <a:off x="8418858" y="6747432"/>
            <a:ext cx="3156055" cy="1524001"/>
            <a:chOff x="6240143" y="6994110"/>
            <a:chExt cx="3156055" cy="152400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684AB23-AC8F-4392-AD35-7B56D458DEF5}"/>
                </a:ext>
              </a:extLst>
            </p:cNvPr>
            <p:cNvSpPr/>
            <p:nvPr/>
          </p:nvSpPr>
          <p:spPr>
            <a:xfrm>
              <a:off x="6240143" y="6994110"/>
              <a:ext cx="3156054" cy="1524001"/>
            </a:xfrm>
            <a:prstGeom prst="ellipse">
              <a:avLst/>
            </a:prstGeom>
            <a:solidFill>
              <a:srgbClr val="005DAA"/>
            </a:solidFill>
            <a:ln>
              <a:solidFill>
                <a:srgbClr val="005D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B11EB34-316A-4A55-8712-485CD11A16AE}"/>
                </a:ext>
              </a:extLst>
            </p:cNvPr>
            <p:cNvSpPr txBox="1"/>
            <p:nvPr/>
          </p:nvSpPr>
          <p:spPr>
            <a:xfrm>
              <a:off x="6240143" y="7272936"/>
              <a:ext cx="31560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เรียนรู้แต่ละกลุ่ม</a:t>
              </a:r>
            </a:p>
            <a:p>
              <a:pPr algn="ctr"/>
              <a:r>
                <a:rPr lang="th-TH" sz="28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ให้มากขึ้น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080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B5D79C-C659-4265-9340-EF3FE0B81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3" r="69924"/>
          <a:stretch/>
        </p:blipFill>
        <p:spPr>
          <a:xfrm>
            <a:off x="10693" y="998611"/>
            <a:ext cx="3698665" cy="76164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3251B8-5D8C-469C-93B8-8A94E10F0BB4}"/>
              </a:ext>
            </a:extLst>
          </p:cNvPr>
          <p:cNvSpPr/>
          <p:nvPr/>
        </p:nvSpPr>
        <p:spPr>
          <a:xfrm>
            <a:off x="-10693" y="-3"/>
            <a:ext cx="12319000" cy="998613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B376E8-DBB9-431A-A9B9-213B935B72DF}"/>
              </a:ext>
            </a:extLst>
          </p:cNvPr>
          <p:cNvSpPr txBox="1"/>
          <p:nvPr/>
        </p:nvSpPr>
        <p:spPr>
          <a:xfrm>
            <a:off x="469092" y="101125"/>
            <a:ext cx="8784978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มอบหมายบทบาทหน้าที่ให้ทุกคน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0DEF36-986E-4655-B554-07E46BA88AD3}"/>
              </a:ext>
            </a:extLst>
          </p:cNvPr>
          <p:cNvSpPr txBox="1"/>
          <p:nvPr/>
        </p:nvSpPr>
        <p:spPr>
          <a:xfrm>
            <a:off x="3968151" y="1269511"/>
            <a:ext cx="80745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านุการสโมสรเป็นบทบาทสำหรับสมาชิกทุกคนขึ้นอยู่กับสิ่งที่ได้เรียนรู้เกี่ยวกับสมาชิกและแจกจ่ายหน้าที่</a:t>
            </a:r>
            <a:endParaRPr lang="en-US" sz="4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spcAft>
                <a:spcPts val="1200"/>
              </a:spcAft>
            </a:pP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สมาชิกไม่พอใจว่าพวกเขาไม่มีตัวเลือกในบทบาทที่ได้รับ และไม่ได้รับการสอบถามว่าต้องการมีบทบาทหน้าที่นั้นหรือไม่</a:t>
            </a:r>
            <a:endParaRPr lang="en-US" sz="4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spcAft>
                <a:spcPts val="1200"/>
              </a:spcAft>
            </a:pP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ท่านตัดสินใจที่จะพูดคุยตัวต่อตัวกับสมาชิกเพื่อสอบถามว่าพวกเขาจะสามารถมีส่วนร่วมได้อย่างไร</a:t>
            </a:r>
            <a:endParaRPr lang="th-TH" sz="4000" b="1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50225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218CF6-F082-473D-932F-7A3A1474440F}"/>
              </a:ext>
            </a:extLst>
          </p:cNvPr>
          <p:cNvSpPr/>
          <p:nvPr/>
        </p:nvSpPr>
        <p:spPr>
          <a:xfrm>
            <a:off x="-10693" y="-3"/>
            <a:ext cx="12319000" cy="998613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5F0A8A-1023-4D97-874E-0803792E379E}"/>
              </a:ext>
            </a:extLst>
          </p:cNvPr>
          <p:cNvSpPr txBox="1"/>
          <p:nvPr/>
        </p:nvSpPr>
        <p:spPr>
          <a:xfrm>
            <a:off x="365574" y="101125"/>
            <a:ext cx="8784978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จัดงานพบปะสังสรรค์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2B57B2-C733-4C40-BA7F-74F304216497}"/>
              </a:ext>
            </a:extLst>
          </p:cNvPr>
          <p:cNvSpPr txBox="1"/>
          <p:nvPr/>
        </p:nvSpPr>
        <p:spPr>
          <a:xfrm>
            <a:off x="367970" y="1168456"/>
            <a:ext cx="652812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นำสโมสรของท่านตัดสินใจว่าจะมีงานพบปะสังสรรค์ซึ่งทุกคนสามารถเข้าร่วมและรู้จักกันและกันให้ดีขึ้นจะช่วยให้ทุกคนรู้สึกมีส่วนร่วม</a:t>
            </a:r>
            <a:endParaRPr lang="en-US" sz="4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spcAft>
                <a:spcPts val="1200"/>
              </a:spcAft>
            </a:pP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สมาชิกสนุกสนานกับงานพบปะสังสรรค์ แต่ไม่มีอะไรเปลี่ยนแปลงในการประชุมครั้งต่อไป</a:t>
            </a:r>
            <a:endParaRPr lang="en-US" sz="4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spcAft>
                <a:spcPts val="1200"/>
              </a:spcAft>
            </a:pP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ท่านตระหนักดีว่าสโมสรต้องการการเข้าถึงที่มีกลยุทธ์มากขึ้น ท่านจึงพิจารณาจะจัดงานพบปะสังสรรค์ให้สม่ำเสมอรวมทั้งลองทำตามความคิดเห็นอื่น ๆ</a:t>
            </a:r>
            <a:endParaRPr lang="th-TH" sz="4000" b="1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366684-0B85-48C7-BA0D-72EB31529C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90"/>
          <a:stretch/>
        </p:blipFill>
        <p:spPr>
          <a:xfrm>
            <a:off x="6896099" y="6691"/>
            <a:ext cx="5412207" cy="860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88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C2A993D5-79F9-44C9-81C3-86A9C2610BA6}"/>
              </a:ext>
            </a:extLst>
          </p:cNvPr>
          <p:cNvGrpSpPr/>
          <p:nvPr/>
        </p:nvGrpSpPr>
        <p:grpSpPr>
          <a:xfrm>
            <a:off x="6307765" y="4854428"/>
            <a:ext cx="3156055" cy="1524001"/>
            <a:chOff x="6240143" y="6994110"/>
            <a:chExt cx="3156055" cy="152400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DCF4BF2-000A-41AF-BC6B-85A6A099E5ED}"/>
                </a:ext>
              </a:extLst>
            </p:cNvPr>
            <p:cNvSpPr/>
            <p:nvPr/>
          </p:nvSpPr>
          <p:spPr>
            <a:xfrm>
              <a:off x="6240143" y="6994110"/>
              <a:ext cx="3156054" cy="1524001"/>
            </a:xfrm>
            <a:prstGeom prst="ellipse">
              <a:avLst/>
            </a:prstGeom>
            <a:solidFill>
              <a:srgbClr val="005DAA"/>
            </a:solidFill>
            <a:ln>
              <a:solidFill>
                <a:srgbClr val="005D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6A64A45-B716-46BD-AA97-56CB249CDA6E}"/>
                </a:ext>
              </a:extLst>
            </p:cNvPr>
            <p:cNvSpPr txBox="1"/>
            <p:nvPr/>
          </p:nvSpPr>
          <p:spPr>
            <a:xfrm>
              <a:off x="6240143" y="7100405"/>
              <a:ext cx="31560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สมาชิกเกิน </a:t>
              </a:r>
              <a:endParaRPr lang="en-US" sz="40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10</a:t>
              </a:r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 ปีขึ้นไป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46F2D53-2211-4B47-9089-F415E1AC8504}"/>
              </a:ext>
            </a:extLst>
          </p:cNvPr>
          <p:cNvGrpSpPr/>
          <p:nvPr/>
        </p:nvGrpSpPr>
        <p:grpSpPr>
          <a:xfrm>
            <a:off x="11046511" y="6693"/>
            <a:ext cx="1022216" cy="970000"/>
            <a:chOff x="4114799" y="3122579"/>
            <a:chExt cx="758758" cy="720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DB2B975-C0C1-4990-984E-A515A6F90CB8}"/>
                </a:ext>
              </a:extLst>
            </p:cNvPr>
            <p:cNvSpPr/>
            <p:nvPr/>
          </p:nvSpPr>
          <p:spPr>
            <a:xfrm>
              <a:off x="4134255" y="3122579"/>
              <a:ext cx="720000" cy="720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268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E1EBC51-53B8-41E8-B4D9-4EC6CEC2664D}"/>
                </a:ext>
              </a:extLst>
            </p:cNvPr>
            <p:cNvSpPr txBox="1"/>
            <p:nvPr/>
          </p:nvSpPr>
          <p:spPr>
            <a:xfrm>
              <a:off x="4114799" y="3202574"/>
              <a:ext cx="758758" cy="62253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4850" dirty="0">
                  <a:solidFill>
                    <a:schemeClr val="bg1"/>
                  </a:solidFill>
                  <a:latin typeface="Sentinel Bold" pitchFamily="2" charset="0"/>
                </a:rPr>
                <a:t>c</a:t>
              </a:r>
              <a:endParaRPr lang="th-TH" sz="4850" dirty="0">
                <a:solidFill>
                  <a:schemeClr val="bg1"/>
                </a:solidFill>
                <a:latin typeface="Sentinel Bold" pitchFamily="2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61D99C14-E7C8-46C0-824B-151189C93FE4}"/>
              </a:ext>
            </a:extLst>
          </p:cNvPr>
          <p:cNvSpPr/>
          <p:nvPr/>
        </p:nvSpPr>
        <p:spPr>
          <a:xfrm>
            <a:off x="0" y="-3"/>
            <a:ext cx="12319000" cy="1000127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1F4C56-F753-4D55-BFC4-C76FABE12F0A}"/>
              </a:ext>
            </a:extLst>
          </p:cNvPr>
          <p:cNvSpPr txBox="1"/>
          <p:nvPr/>
        </p:nvSpPr>
        <p:spPr>
          <a:xfrm>
            <a:off x="479785" y="101125"/>
            <a:ext cx="8784978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เรียนรู้แต่ละกลุ่มให้มากขึ้น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9DC245-BF2D-49E9-BEDF-03EB5EBF1756}"/>
              </a:ext>
            </a:extLst>
          </p:cNvPr>
          <p:cNvSpPr txBox="1"/>
          <p:nvPr/>
        </p:nvSpPr>
        <p:spPr>
          <a:xfrm>
            <a:off x="343425" y="1131488"/>
            <a:ext cx="861311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นำสโมสรของท่านตัดสินใจจะเรียนรู้ให้มากขึ้นเกี่ยวกับแต่ละกลุ่มเพื่อให้เข้าใจเหตุผลของการลาออกได้ดีขึ้น และให้พวกเขามีส่วนร่วมในเรื่องต่าง ๆ กันไปตามความต้องการของพวกเขา</a:t>
            </a:r>
            <a:endParaRPr lang="en-US" sz="4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spcAft>
                <a:spcPts val="1200"/>
              </a:spcAft>
            </a:pP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ดูว่าพวกเขาเรียนรู้อะไรเกี่ยวกับสมาชิกในกลุ่มต่าง ๆ</a:t>
            </a:r>
            <a:endParaRPr lang="th-TH" sz="4000" b="1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D7F0F1B-CDA5-4BFD-9217-60CE4BBB352C}"/>
              </a:ext>
            </a:extLst>
          </p:cNvPr>
          <p:cNvGrpSpPr/>
          <p:nvPr/>
        </p:nvGrpSpPr>
        <p:grpSpPr>
          <a:xfrm>
            <a:off x="471488" y="4912877"/>
            <a:ext cx="3156055" cy="1524001"/>
            <a:chOff x="344383" y="7000874"/>
            <a:chExt cx="3156055" cy="15240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7925324-8321-4075-B5F1-7CC6CFAA19B6}"/>
                </a:ext>
              </a:extLst>
            </p:cNvPr>
            <p:cNvSpPr/>
            <p:nvPr/>
          </p:nvSpPr>
          <p:spPr>
            <a:xfrm>
              <a:off x="344384" y="7000874"/>
              <a:ext cx="3156054" cy="1524001"/>
            </a:xfrm>
            <a:prstGeom prst="ellipse">
              <a:avLst/>
            </a:prstGeom>
            <a:solidFill>
              <a:srgbClr val="005DAA"/>
            </a:solidFill>
            <a:ln>
              <a:solidFill>
                <a:srgbClr val="005D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B40DE1-961D-41C7-9B7D-DBC720DC4D8A}"/>
                </a:ext>
              </a:extLst>
            </p:cNvPr>
            <p:cNvSpPr txBox="1"/>
            <p:nvPr/>
          </p:nvSpPr>
          <p:spPr>
            <a:xfrm>
              <a:off x="344383" y="7089921"/>
              <a:ext cx="31560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สมาชิกใหม่ – </a:t>
              </a:r>
            </a:p>
            <a:p>
              <a:pPr algn="ctr"/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น้อยกว่า </a:t>
              </a:r>
              <a:r>
                <a:rPr lang="en-US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1 </a:t>
              </a:r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ปี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D4BE5E-FDDB-4B81-9D4F-83A99A96FA4D}"/>
              </a:ext>
            </a:extLst>
          </p:cNvPr>
          <p:cNvGrpSpPr/>
          <p:nvPr/>
        </p:nvGrpSpPr>
        <p:grpSpPr>
          <a:xfrm>
            <a:off x="3593037" y="6004726"/>
            <a:ext cx="3156055" cy="1524001"/>
            <a:chOff x="3347196" y="6155418"/>
            <a:chExt cx="3156055" cy="152400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4C03D46-192D-4930-BAF7-C1D94E720A6F}"/>
                </a:ext>
              </a:extLst>
            </p:cNvPr>
            <p:cNvSpPr/>
            <p:nvPr/>
          </p:nvSpPr>
          <p:spPr>
            <a:xfrm>
              <a:off x="3347196" y="6155418"/>
              <a:ext cx="3156054" cy="1524001"/>
            </a:xfrm>
            <a:prstGeom prst="ellipse">
              <a:avLst/>
            </a:prstGeom>
            <a:solidFill>
              <a:srgbClr val="005DAA"/>
            </a:solidFill>
            <a:ln>
              <a:solidFill>
                <a:srgbClr val="005D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E5C085A-8FC7-4429-8918-6710D81CB955}"/>
                </a:ext>
              </a:extLst>
            </p:cNvPr>
            <p:cNvSpPr txBox="1"/>
            <p:nvPr/>
          </p:nvSpPr>
          <p:spPr>
            <a:xfrm>
              <a:off x="3347196" y="6252868"/>
              <a:ext cx="31560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สมาชิก </a:t>
              </a:r>
              <a:endParaRPr lang="en-US" sz="40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6-10</a:t>
              </a:r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 ปี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46C39EA-0054-4614-A09D-65ECF04810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8"/>
          <a:stretch/>
        </p:blipFill>
        <p:spPr>
          <a:xfrm>
            <a:off x="9407097" y="6691"/>
            <a:ext cx="2901210" cy="860833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72867AB-CE0B-4E37-BF22-F2B4D0301C3D}"/>
              </a:ext>
            </a:extLst>
          </p:cNvPr>
          <p:cNvSpPr/>
          <p:nvPr/>
        </p:nvSpPr>
        <p:spPr>
          <a:xfrm>
            <a:off x="3558527" y="5909146"/>
            <a:ext cx="3207817" cy="1680018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CCE18E-1E63-481A-AC17-1F6368DC868F}"/>
              </a:ext>
            </a:extLst>
          </p:cNvPr>
          <p:cNvSpPr/>
          <p:nvPr/>
        </p:nvSpPr>
        <p:spPr>
          <a:xfrm>
            <a:off x="6286363" y="4776419"/>
            <a:ext cx="3207817" cy="1680018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2271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7F732F-EC2F-4A75-AE2A-6036074354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6" r="44132" b="28429"/>
          <a:stretch/>
        </p:blipFill>
        <p:spPr>
          <a:xfrm>
            <a:off x="10693" y="1238307"/>
            <a:ext cx="6870487" cy="49294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1C0B795-2F4B-46CB-8493-258F0BFA7116}"/>
              </a:ext>
            </a:extLst>
          </p:cNvPr>
          <p:cNvSpPr/>
          <p:nvPr/>
        </p:nvSpPr>
        <p:spPr>
          <a:xfrm>
            <a:off x="-10693" y="0"/>
            <a:ext cx="12319000" cy="1272988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8E14AB-FC84-49CF-BD1B-625BBF0B4B29}"/>
              </a:ext>
            </a:extLst>
          </p:cNvPr>
          <p:cNvSpPr txBox="1"/>
          <p:nvPr/>
        </p:nvSpPr>
        <p:spPr>
          <a:xfrm>
            <a:off x="469092" y="244560"/>
            <a:ext cx="8784978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สมาชิกใหม่ – น้อยกว่า </a:t>
            </a:r>
            <a:r>
              <a:rPr lang="en-US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</a:t>
            </a:r>
            <a:r>
              <a:rPr lang="th-TH" sz="66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ปี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807946-B052-44F0-89C1-BDCE600C65E5}"/>
              </a:ext>
            </a:extLst>
          </p:cNvPr>
          <p:cNvSpPr txBox="1"/>
          <p:nvPr/>
        </p:nvSpPr>
        <p:spPr>
          <a:xfrm>
            <a:off x="6952897" y="1315932"/>
            <a:ext cx="5196520" cy="498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Aft>
                <a:spcPts val="1200"/>
              </a:spcAft>
            </a:pP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ท่านและผู้นำสโมสรของท่าน พิจารณาประวัติการสิ้นสุดสมาชิกภาพของสโมสร (</a:t>
            </a:r>
            <a:r>
              <a:rPr lang="en-US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Member Termination Profile) 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ที่ </a:t>
            </a:r>
            <a:r>
              <a:rPr lang="en-US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My Rotary 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เพื่อให้เข้าใจว่าเหตุใดจึงสูญเสียผู้ที่เป็นสมาชิกในปีแรก ท่านเรียนรู้ว่าหลายคนออกไปเพราะไม่เป็นไปตามที่คาดหวังหรือไม่รู้สึกเป็นที่ต้อนรับ</a:t>
            </a:r>
            <a:endParaRPr lang="en-US" sz="3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95000"/>
              </a:lnSpc>
              <a:spcAft>
                <a:spcPts val="1200"/>
              </a:spcAft>
            </a:pP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ท่านจะให้สมาชิกใหม่มีส่วนร่วมในแบบที่ต่างกันอย่างไร?</a:t>
            </a:r>
            <a:endParaRPr lang="th-TH" sz="3600" b="1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12F9BDF-5879-4B00-A713-EE548FA28877}"/>
              </a:ext>
            </a:extLst>
          </p:cNvPr>
          <p:cNvGrpSpPr/>
          <p:nvPr/>
        </p:nvGrpSpPr>
        <p:grpSpPr>
          <a:xfrm>
            <a:off x="251012" y="6824335"/>
            <a:ext cx="4554070" cy="699820"/>
            <a:chOff x="251012" y="6824335"/>
            <a:chExt cx="4554070" cy="6998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372A91-40EA-408C-9CBD-03885E754CE3}"/>
                </a:ext>
              </a:extLst>
            </p:cNvPr>
            <p:cNvSpPr/>
            <p:nvPr/>
          </p:nvSpPr>
          <p:spPr>
            <a:xfrm>
              <a:off x="251012" y="6824335"/>
              <a:ext cx="4554070" cy="616215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529F81-6826-4BF1-AFD8-26D01D3EEBA2}"/>
                </a:ext>
              </a:extLst>
            </p:cNvPr>
            <p:cNvSpPr txBox="1"/>
            <p:nvPr/>
          </p:nvSpPr>
          <p:spPr>
            <a:xfrm>
              <a:off x="266700" y="6862435"/>
              <a:ext cx="4522694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การจัดการกับความคาดหวัง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25A811-312C-413F-8740-05B616F6CBBB}"/>
              </a:ext>
            </a:extLst>
          </p:cNvPr>
          <p:cNvGrpSpPr/>
          <p:nvPr/>
        </p:nvGrpSpPr>
        <p:grpSpPr>
          <a:xfrm>
            <a:off x="4935519" y="6824335"/>
            <a:ext cx="4554070" cy="699820"/>
            <a:chOff x="4912659" y="6824335"/>
            <a:chExt cx="4554070" cy="6998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89CFBB6-E98C-4126-AEF1-49E768504B33}"/>
                </a:ext>
              </a:extLst>
            </p:cNvPr>
            <p:cNvSpPr/>
            <p:nvPr/>
          </p:nvSpPr>
          <p:spPr>
            <a:xfrm>
              <a:off x="4912659" y="6824335"/>
              <a:ext cx="4554070" cy="616215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011293-F24B-4F40-B44A-ADEEBEBDDCB5}"/>
                </a:ext>
              </a:extLst>
            </p:cNvPr>
            <p:cNvSpPr txBox="1"/>
            <p:nvPr/>
          </p:nvSpPr>
          <p:spPr>
            <a:xfrm>
              <a:off x="4991100" y="6862435"/>
              <a:ext cx="4397188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ปรับปรุงสภาวะแวดล้อม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B56D409-060A-4563-A00A-C73D1FF7138F}"/>
              </a:ext>
            </a:extLst>
          </p:cNvPr>
          <p:cNvGrpSpPr/>
          <p:nvPr/>
        </p:nvGrpSpPr>
        <p:grpSpPr>
          <a:xfrm>
            <a:off x="251012" y="7639675"/>
            <a:ext cx="4554070" cy="699820"/>
            <a:chOff x="251012" y="6824335"/>
            <a:chExt cx="4554070" cy="6998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23A29E3-8A85-40CC-8C5C-36A3F4FCAF70}"/>
                </a:ext>
              </a:extLst>
            </p:cNvPr>
            <p:cNvSpPr/>
            <p:nvPr/>
          </p:nvSpPr>
          <p:spPr>
            <a:xfrm>
              <a:off x="251012" y="6824335"/>
              <a:ext cx="4554070" cy="616215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27CA37-312F-461D-A834-5EBDF7D20840}"/>
                </a:ext>
              </a:extLst>
            </p:cNvPr>
            <p:cNvSpPr txBox="1"/>
            <p:nvPr/>
          </p:nvSpPr>
          <p:spPr>
            <a:xfrm>
              <a:off x="335280" y="6862435"/>
              <a:ext cx="4385534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ปรับปรุงการปฐมนิเทศ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0A87AA7-D546-4A68-9DFC-93CE4E56DF41}"/>
              </a:ext>
            </a:extLst>
          </p:cNvPr>
          <p:cNvGrpSpPr/>
          <p:nvPr/>
        </p:nvGrpSpPr>
        <p:grpSpPr>
          <a:xfrm>
            <a:off x="4935519" y="7639675"/>
            <a:ext cx="4554070" cy="699820"/>
            <a:chOff x="4912659" y="6824335"/>
            <a:chExt cx="4554070" cy="69982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67042F3-DF0C-431A-B851-0D39C41AAB8E}"/>
                </a:ext>
              </a:extLst>
            </p:cNvPr>
            <p:cNvSpPr/>
            <p:nvPr/>
          </p:nvSpPr>
          <p:spPr>
            <a:xfrm>
              <a:off x="4912659" y="6824335"/>
              <a:ext cx="4554070" cy="616215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98CD8F-BAAA-44A3-8E30-0F3C7D0A6E85}"/>
                </a:ext>
              </a:extLst>
            </p:cNvPr>
            <p:cNvSpPr txBox="1"/>
            <p:nvPr/>
          </p:nvSpPr>
          <p:spPr>
            <a:xfrm>
              <a:off x="4991100" y="6862435"/>
              <a:ext cx="4397188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h-TH" sz="40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มอบหมายพี่เลี้ยง</a:t>
              </a:r>
              <a:endParaRPr lang="th-TH" sz="42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7192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1130</TotalTime>
  <Words>5085</Words>
  <Application>Microsoft Office PowerPoint</Application>
  <PresentationFormat>Custom</PresentationFormat>
  <Paragraphs>339</Paragraphs>
  <Slides>48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Browallia New</vt:lpstr>
      <vt:lpstr>Calibri</vt:lpstr>
      <vt:lpstr>Calibri Light</vt:lpstr>
      <vt:lpstr>FreesiaUPC</vt:lpstr>
      <vt:lpstr>Sentinel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narong 46</dc:creator>
  <cp:lastModifiedBy>narong@rotarythailand.org</cp:lastModifiedBy>
  <cp:revision>102</cp:revision>
  <cp:lastPrinted>2020-08-24T04:14:04Z</cp:lastPrinted>
  <dcterms:created xsi:type="dcterms:W3CDTF">2020-04-21T06:01:27Z</dcterms:created>
  <dcterms:modified xsi:type="dcterms:W3CDTF">2020-09-02T04:17:56Z</dcterms:modified>
</cp:coreProperties>
</file>