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3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36"/>
  </p:notesMasterIdLst>
  <p:handoutMasterIdLst>
    <p:handoutMasterId r:id="rId37"/>
  </p:handoutMasterIdLst>
  <p:sldIdLst>
    <p:sldId id="585" r:id="rId4"/>
    <p:sldId id="433" r:id="rId5"/>
    <p:sldId id="413" r:id="rId6"/>
    <p:sldId id="589" r:id="rId7"/>
    <p:sldId id="415" r:id="rId8"/>
    <p:sldId id="365" r:id="rId9"/>
    <p:sldId id="573" r:id="rId10"/>
    <p:sldId id="576" r:id="rId11"/>
    <p:sldId id="582" r:id="rId12"/>
    <p:sldId id="257" r:id="rId13"/>
    <p:sldId id="590" r:id="rId14"/>
    <p:sldId id="451" r:id="rId15"/>
    <p:sldId id="452" r:id="rId16"/>
    <p:sldId id="453" r:id="rId17"/>
    <p:sldId id="529" r:id="rId18"/>
    <p:sldId id="530" r:id="rId19"/>
    <p:sldId id="531" r:id="rId20"/>
    <p:sldId id="532" r:id="rId21"/>
    <p:sldId id="533" r:id="rId22"/>
    <p:sldId id="534" r:id="rId23"/>
    <p:sldId id="436" r:id="rId24"/>
    <p:sldId id="454" r:id="rId25"/>
    <p:sldId id="455" r:id="rId26"/>
    <p:sldId id="456" r:id="rId27"/>
    <p:sldId id="458" r:id="rId28"/>
    <p:sldId id="459" r:id="rId29"/>
    <p:sldId id="460" r:id="rId30"/>
    <p:sldId id="461" r:id="rId31"/>
    <p:sldId id="587" r:id="rId32"/>
    <p:sldId id="586" r:id="rId33"/>
    <p:sldId id="588" r:id="rId34"/>
    <p:sldId id="584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872175"/>
    <a:srgbClr val="397FBB"/>
    <a:srgbClr val="58585A"/>
    <a:srgbClr val="005DAA"/>
    <a:srgbClr val="FF7600"/>
    <a:srgbClr val="D91B5C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59036" autoAdjust="0"/>
  </p:normalViewPr>
  <p:slideViewPr>
    <p:cSldViewPr>
      <p:cViewPr varScale="1">
        <p:scale>
          <a:sx n="39" d="100"/>
          <a:sy n="39" d="100"/>
        </p:scale>
        <p:origin x="2068" y="4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ADB5C3A-823A-4621-B4A7-1174076267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1C8531D-4F00-41AE-B153-90DBBD54734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D6FC3D5B-2D66-4834-8955-19C0E9C58F1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2905B4D-A032-40A8-BE27-159ECEDC16E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ヒラギノ角ゴ Pro W3" charset="0"/>
              </a:defRPr>
            </a:lvl1pPr>
          </a:lstStyle>
          <a:p>
            <a:pPr>
              <a:defRPr/>
            </a:pPr>
            <a:fld id="{8AC513EC-F561-4C0F-9736-8F03079C6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ED5FF7A-39E5-41D7-BD01-A2915C2E66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7E496E0-E6FF-4D41-95F0-D95875DF4C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7A3C86C-A80B-40D2-AA92-BEFC7A1D77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F4DC184-1F00-4CC2-A363-0C054A08464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214DF1C-56BF-4EFD-8741-75BFB68E59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6973C9F-2147-4E9A-8A99-2EABAE85A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ヒラギノ角ゴ Pro W3" charset="0"/>
              </a:defRPr>
            </a:lvl1pPr>
          </a:lstStyle>
          <a:p>
            <a:pPr>
              <a:defRPr/>
            </a:pPr>
            <a:fld id="{8DE76632-DBA3-4513-948E-B5782373E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anose="020B0600070205080204" pitchFamily="34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B9D5C637-E3B3-4DEC-8392-BA853558A1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9865994C-17B1-4FD8-A9E6-512C0343DE3D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3A4F091-473B-4C3A-9BEA-B7357892F5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212F656A-7DDB-4894-BE3B-45178402E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การสนับสนุนสโมสรของมูลนิธิสามารถสร้างความแตกต่างให้เกิดต่อชีวิตของชุมชนทั่วโลก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ปัจจุบัน มูลนิธิโรตารี มีการให้ทุนสนับสนุน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4 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รูปแบบ คือ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Global Grants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District Grants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Disaster Response Grants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Programs of Scale Grants</a:t>
            </a:r>
            <a:endParaRPr lang="en-US" sz="2800" dirty="0">
              <a:effectLst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99606-011F-4881-A90D-A7FD514C55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4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dirty="0">
                <a:cs typeface="+mn-cs"/>
              </a:rPr>
              <a:t>ภาคที่ได้รับผลกระทบจากภัยพิบัติทางธรรมชาติสามารถใช้</a:t>
            </a:r>
            <a:r>
              <a:rPr lang="en-US" sz="2800" dirty="0">
                <a:cs typeface="+mn-cs"/>
              </a:rPr>
              <a:t> </a:t>
            </a:r>
            <a:r>
              <a:rPr lang="th-TH" sz="2800" dirty="0">
                <a:cs typeface="+mn-cs"/>
              </a:rPr>
              <a:t>กองทุนฟื้นฟูภัยพิบัติของโรตารี </a:t>
            </a:r>
            <a:r>
              <a:rPr lang="en-US" sz="2800" b="1" dirty="0">
                <a:cs typeface="+mn-cs"/>
              </a:rPr>
              <a:t>Rotary Disaster Response Grants</a:t>
            </a:r>
            <a:r>
              <a:rPr lang="th-TH" sz="2800" b="1" dirty="0">
                <a:cs typeface="+mn-cs"/>
              </a:rPr>
              <a:t> </a:t>
            </a:r>
            <a:r>
              <a:rPr lang="th-TH" sz="2800" dirty="0">
                <a:cs typeface="+mn-cs"/>
              </a:rPr>
              <a:t>เพื่อเปิดโครงการของตนเองหรือทำงานร่วมกับองค์กรบรรเทาทุกข์ที่จัดตั้งขึ้นเพื่อช่วยชุมชนของพวกเขาฟื้นฟู เงินทุนสามารถใช้เพื่อจัดหาสิ่งของพื้นฐานเช่นน้ำ อาหาร ยาและเสื้อผ้า ภาคควรทำงานอย่างใกล้ชิดกับเจ้าหน้าที่และกลุ่มในท้องถิ่นเพื่อให้แน่ใจว่าเงินทุนจะตอบสนองความต้องการของชุมชนโดยเฉพาะ</a:t>
            </a:r>
          </a:p>
          <a:p>
            <a:r>
              <a:rPr lang="th-TH" sz="2800" dirty="0">
                <a:cs typeface="+mn-cs"/>
              </a:rPr>
              <a:t>เมื่อผ่านการรับรองสำหรับทุนสนับสนุนของโรตารี ภาคในพื้นที่หรือประเทศที่ได้รับผลกระทบอาจขอทุนขั้นสูงสุด 25,000 ดอลลาร์ตามความพร้อมของเงินทุน</a:t>
            </a:r>
          </a:p>
          <a:p>
            <a:r>
              <a:rPr lang="th-TH" sz="2800" dirty="0">
                <a:cs typeface="+mn-cs"/>
              </a:rPr>
              <a:t>มูลนิธิโรตารียังเสนอเงินทุนเพื่อสนับสนุนความพยายามในการฟื้นฟูหายนะในระยะยาวผ่าน </a:t>
            </a:r>
            <a:r>
              <a:rPr lang="en-US" sz="2800" dirty="0">
                <a:cs typeface="+mn-cs"/>
              </a:rPr>
              <a:t>Global Grant</a:t>
            </a:r>
            <a:endParaRPr lang="th-TH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76632-DBA3-4513-948E-B5782373E54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584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นับสนุนกิจกรรมระหว่างประเทศขนาดใหญ่ด้วยผลลัพธ์ที่ยั่งยืนและสามารถวัดได้ในเรื่องที่เน้นของโรตารี  คุณสมบัติที่สำคัญของ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คือความร่วมมือระหว่างภาคหรือสโมสรที่ดำเนินกิจกรรมและภาคหรือสโมสรในประเทศอื่น ผู้สนับสนุนทั้งสองจะต้องผ่านการมีคุณสมบัติก่อนจึงจะสามารถส่งใบสมัครขอทุนได้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งบประมาณขั้นต่ำสำหรับกิจกรรม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คือ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$ 30,000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กองทุนโลกของมูลนิธิมอบเงินขั้นต่ำ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15,000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ดอลลาร์และสูงสุด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200,000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ดอลลาร์ สโมสรและภาคสนับสนุน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DDF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และ / หรือบริจาคเงินสด ที่กองทุนโลกสมทบในกรณีของ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DDF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ที่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100%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และเงินสดที่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50%</a:t>
            </a:r>
          </a:p>
          <a:p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สามารถสนับสนุนโครงการเพื่อเพื่อนมนุษย์ ทุนการศึกษาและทีมฝึกอบรมด้านอาชีพ ทุนการศึกษาใน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มอบการสนับสนุนระดับบัณฑิตศึกษาระดับนานาชาติและระดับบัณฑิตศึกษาเป็นระยะเวลา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1-4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ปี ทีมฝึกอบรมด้านอาชีพใน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สนับสนุนกลุ่มผู้เชี่ยวชาญที่จะเดินทางไปต่างประเทศเพื่อให้หรือรับการฝึกอบรม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07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th-TH" sz="2800" b="0" i="0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โรตารีกำหนดเรื่องที่เน้นของโรตารี </a:t>
            </a:r>
            <a:r>
              <a:rPr lang="en-US" sz="2800" b="0" i="0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6 </a:t>
            </a:r>
            <a:r>
              <a:rPr lang="th-TH" sz="2800" b="0" i="0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เรื่องด้วยกันดังนี้</a:t>
            </a:r>
            <a:endParaRPr lang="en-US" sz="2800" b="0" i="0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Disease prevention and treatment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Maternal and child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Water, sanitation, and hygiene*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Peacebuilding and conflict prevention*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Community economic development*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FreesiaUPC" panose="020B0604020202020204" pitchFamily="34" charset="-34"/>
                <a:cs typeface="+mn-cs"/>
              </a:rPr>
              <a:t>Basic education and literacy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ความยั่งยืนมีความหมายที่แตกต่างกันในองค์กรต่าง ๆ สำหรับโรตารีความยั่งยืนหมายถึงการจัดหาการแก้ปัญหาระยะยาวในความต้องการของชุมชน ที่ผู้ได้รับผลประโยชน์สามารถรักษาได้หลังจากการให้ทุนสิ้นสุดลง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 </a:t>
            </a:r>
          </a:p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เพื่อช่วยให้สมาชิกโรตารีเข้าใจในสิ่งที่เราหมายถึงในเรื่องความยั่งยืน เราได้ระบุหกขั้นตอนที่สามารถช่วยให้มั่นใจในความยั่งยืนระยะยาวของโครงการ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6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สถานที่สำคัญที่สุดในการเริ่มต้นเมื่อออกแบบโครงการที่ยั่งยืนคือการอยู่กับชุมชน สโมสรโรตารีในสถานที่ที่โครงการจะเกิดขึ้น เราเรียกว่าโฮสต์สปอนเซอร์ควรทำงานร่วมกับสมาชิกของชุมชนที่ได้รับประโยชน์เพื่อระบุความต้องการและพัฒนาการแก้ปัญหาที่เสริมสร้างจุดแข็งของชุมชนและสอดคล้องกับค่านิยมและวัฒนธรรมท้องถิ่น โรตารีสนับสนุนให้สโมสรมีการประเมินความต้องการชุมชนอย่างจริงจังโดยใช้ เครื่องมือประเมินชุมชน ก่อนที่จะมาระบุเรื่องที่จะทำ และ ออกแบบโครงการ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94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FreesiaUPC" panose="020B0604020202020204" pitchFamily="34" charset="-34"/>
                <a:ea typeface="MS PGothic" panose="020B0600070205080204" pitchFamily="34" charset="-128"/>
                <a:cs typeface="FreesiaUPC" panose="020B0604020202020204" pitchFamily="34" charset="-34"/>
              </a:rPr>
              <a:t>ขั้นตอนต่อไปในการพัฒนาโครงการที่ยั่งยืนคือการสนับสนุนการเป็นเจ้าของโครงการ มันเป็นสัญญาณที่แท้จริงของความสำเร็จของโครงการเมื่อสมาชิกชุมชนยอมรับโครงการเป็นของตนเอง การเสริมพลังให้สมาชิกชุมชนประเมินความต้องการและวางแผนโครงการที่กล่าวถึง นำไปสู่โครงการที่มีประสิทธิภาพมากที่สุดและผลลัพธ์ที่ยั่งยืนที่สุด ให้กำหนดสมาชิกชุมชนที่สามารถช่วยเราในการปรับปรุงโครงการที่ยั่งยืน</a:t>
            </a:r>
            <a:endParaRPr lang="en-US" sz="2800" kern="1200" dirty="0">
              <a:solidFill>
                <a:schemeClr val="tx1"/>
              </a:solidFill>
              <a:effectLst/>
              <a:latin typeface="FreesiaUPC" panose="020B0604020202020204" pitchFamily="34" charset="-34"/>
              <a:ea typeface="MS PGothic" panose="020B0600070205080204" pitchFamily="34" charset="-128"/>
              <a:cs typeface="FreesiaUPC" panose="020B06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5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FreesiaUPC" panose="020B0604020202020204" pitchFamily="34" charset="-34"/>
                <a:ea typeface="MS PGothic" panose="020B0600070205080204" pitchFamily="34" charset="-128"/>
                <a:cs typeface="FreesiaUPC" panose="020B0604020202020204" pitchFamily="34" charset="-34"/>
              </a:rPr>
              <a:t>ขั้นตอนที่สามคือการให้การฝึกอบรม ความสำเร็จของโครงการขึ้นอยู่กับผู้คน การให้การฝึกอบรม การให้การศึกษาและการเข้าถึงชุมชน สามารถเสริมสร้างความสามารถของผู้รับประโยชน์ในการบรรลุวัตถุประสงค์ของโครงการ คุณควรยืนยันว่ามีแผนในการถ่ายทอดความรู้ไปยังผู้รับผลประโยชน์ มันจะทำงานได้ดีที่สุดเมื่อคุณทำงานร่วมกับองค์กรท้องถิ่นเพื่อให้การฝึกอบรมนี้</a:t>
            </a:r>
            <a:endParaRPr lang="en-US" sz="2800" kern="1200" dirty="0">
              <a:solidFill>
                <a:schemeClr val="tx1"/>
              </a:solidFill>
              <a:effectLst/>
              <a:latin typeface="FreesiaUPC" panose="020B0604020202020204" pitchFamily="34" charset="-34"/>
              <a:ea typeface="MS PGothic" panose="020B0600070205080204" pitchFamily="34" charset="-128"/>
              <a:cs typeface="FreesiaUPC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23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ขั้นตอนที่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# 4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คือการซื้อในท้องถิ่น </a:t>
            </a:r>
            <a:r>
              <a:rPr lang="en-US" sz="2800" dirty="0" err="1">
                <a:effectLst/>
                <a:cs typeface="+mn-cs"/>
              </a:rPr>
              <a:t>ซื้ออุปกรณ์และเทคโนโลยีจากแหล่งในประเทศเมื่อทำได้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2800" dirty="0" err="1">
                <a:effectLst/>
                <a:cs typeface="+mn-cs"/>
              </a:rPr>
              <a:t>ตรวจสอบให้แน่ใจว่าชิ้นส่วนอะไหล่พร้อมใช้งานในท้องถิ่นด้วย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</a:t>
            </a:r>
            <a:r>
              <a:rPr lang="en-US" sz="2800" dirty="0" err="1">
                <a:effectLst/>
                <a:cs typeface="+mn-cs"/>
              </a:rPr>
              <a:t>เรื่องที่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หมาะอย่างยิ่งในการสร้างความสามารถคือจัดการฝึกอบรมเพื่อให้สมาชิกชุมชนสามารถใช้งานบำรุงรักษาและซ่อมแซมอุปกรณ์ด้วยตนเอง</a:t>
            </a:r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8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ขั้นตอนต่อไปคือการหาเงินทุนในท้องถิ่น </a:t>
            </a:r>
            <a:r>
              <a:rPr lang="en-US" sz="2800" dirty="0" err="1">
                <a:effectLst/>
                <a:cs typeface="+mn-cs"/>
              </a:rPr>
              <a:t>หาแหล่งเงินทุนจากรัฐบาลท้องถิ่น</a:t>
            </a:r>
            <a:r>
              <a:rPr lang="en-US" sz="2800" dirty="0">
                <a:effectLst/>
                <a:cs typeface="+mn-cs"/>
              </a:rPr>
              <a:t> </a:t>
            </a:r>
            <a:r>
              <a:rPr lang="en-US" sz="2800" dirty="0" err="1">
                <a:effectLst/>
                <a:cs typeface="+mn-cs"/>
              </a:rPr>
              <a:t>โรงพยาบาล</a:t>
            </a:r>
            <a:r>
              <a:rPr lang="en-US" sz="2800" dirty="0">
                <a:effectLst/>
                <a:cs typeface="+mn-cs"/>
              </a:rPr>
              <a:t> </a:t>
            </a:r>
            <a:r>
              <a:rPr lang="en-US" sz="2800" dirty="0" err="1">
                <a:effectLst/>
                <a:cs typeface="+mn-cs"/>
              </a:rPr>
              <a:t>บริษัท</a:t>
            </a:r>
            <a:r>
              <a:rPr lang="en-US" sz="2800" dirty="0">
                <a:effectLst/>
                <a:cs typeface="+mn-cs"/>
              </a:rPr>
              <a:t> </a:t>
            </a:r>
            <a:r>
              <a:rPr lang="en-US" sz="2800" dirty="0" err="1">
                <a:effectLst/>
                <a:cs typeface="+mn-cs"/>
              </a:rPr>
              <a:t>และองค์กรอื่น</a:t>
            </a:r>
            <a:r>
              <a:rPr lang="en-US" sz="2800" dirty="0">
                <a:effectLst/>
                <a:cs typeface="+mn-cs"/>
              </a:rPr>
              <a:t> ๆ </a:t>
            </a:r>
            <a:r>
              <a:rPr lang="en-US" sz="2800" dirty="0" err="1">
                <a:effectLst/>
                <a:cs typeface="+mn-cs"/>
              </a:rPr>
              <a:t>เพื่อการดูแลโครงการ</a:t>
            </a:r>
            <a:r>
              <a:rPr lang="en-US" sz="2800" dirty="0">
                <a:effectLst/>
                <a:cs typeface="+mn-cs"/>
              </a:rPr>
              <a:t> ส่งเสริมให้โครงการของคุณเข้ากับชุมชนท้องถิ่นเพื่อสนับสนุนความสำเร็จในระยะยาวของโครงการ </a:t>
            </a:r>
            <a:r>
              <a:rPr lang="th-TH" sz="2800" dirty="0">
                <a:effectLst/>
                <a:cs typeface="+mn-cs"/>
              </a:rPr>
              <a:t>จะทำให้มีเงินทุนในการดูแลโครงการตลอดไป</a:t>
            </a:r>
            <a:endParaRPr lang="en-US" sz="2800" dirty="0">
              <a:effectLst/>
              <a:latin typeface="Times New Roman"/>
              <a:ea typeface="MS Mincho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5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ヒラギノ角ゴ Pro W3" pitchFamily="-107" charset="-128"/>
                <a:cs typeface="Browallia New" panose="020B0604020202020204" pitchFamily="34" charset="-34"/>
              </a:rPr>
              <a:t>We can “Connect the World” with our humanitarian and education programs by supporting The Rotary Foundation.</a:t>
            </a:r>
          </a:p>
          <a:p>
            <a:r>
              <a:rPr lang="th-TH" sz="28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ヒラギノ角ゴ Pro W3" pitchFamily="-107" charset="-128"/>
                <a:cs typeface="Browallia New" panose="020B0604020202020204" pitchFamily="34" charset="-34"/>
              </a:rPr>
              <a:t>เราสามารถเชื่อมสัมพันธ์โลกด้วยโปรแกรมเพื่อเพื่อนมนุษย์และการศึกษาโดยการสนับสนุนมูลนิธิโรตารี</a:t>
            </a:r>
          </a:p>
          <a:p>
            <a:r>
              <a:rPr lang="th-TH" sz="28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ヒラギノ角ゴ Pro W3" pitchFamily="-107" charset="-128"/>
                <a:cs typeface="Browallia New" panose="020B0604020202020204" pitchFamily="34" charset="-34"/>
              </a:rPr>
              <a:t>เราจะสนับสนุนมูลนิธิโรตารีอย่างไร</a:t>
            </a:r>
          </a:p>
          <a:p>
            <a:pPr marL="457200" indent="-457200">
              <a:buFontTx/>
              <a:buChar char="-"/>
            </a:pPr>
            <a:r>
              <a:rPr lang="th-TH" sz="28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ヒラギノ角ゴ Pro W3" pitchFamily="-107" charset="-128"/>
                <a:cs typeface="Browallia New" panose="020B0604020202020204" pitchFamily="34" charset="-34"/>
              </a:rPr>
              <a:t>ด้วยการบริจาคเงิน</a:t>
            </a:r>
          </a:p>
          <a:p>
            <a:pPr marL="457200" indent="-457200">
              <a:buFontTx/>
              <a:buChar char="-"/>
            </a:pPr>
            <a:r>
              <a:rPr lang="th-TH" sz="28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ヒラギノ角ゴ Pro W3" pitchFamily="-107" charset="-128"/>
                <a:cs typeface="Browallia New" panose="020B0604020202020204" pitchFamily="34" charset="-34"/>
              </a:rPr>
              <a:t>การมีส่วนร่วมในโปรแกรมหรือกิจกรรมของมูลนิธิ</a:t>
            </a:r>
            <a:endParaRPr lang="en-US" sz="28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ヒラギノ角ゴ Pro W3" pitchFamily="-107" charset="-128"/>
              <a:cs typeface="Browallia New" panose="020B0604020202020204" pitchFamily="34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505AC7-8847-456E-B86B-7156D4066D4C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822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ขั้นตอนสุดท้ายคือการวัดความสำเร็จของคุณ ก่อนอื่นให้รวบรวมข้อมูลก่อนที่คุณจะเริ่มโครงการเพื่อกำหนดว่าคุณจะเริ่มจากที่ใด รวมผลลัพธ์ที่ชัดเจนและวัดได้ในแผนโครงการของคุณและตัดสินใจว่าคุณจะรวบรวมข้อมูลตลอดทั้งโครงการของคุณและหลังจากนั้นอย่างไร การรักษาความสัมพันธ์ที่ดีกับชุมชนสามารถช่วยคุณรวบรวมข้อมูลและแก้ไขปัญหาใด ๆ ที่ข้อมูลนำมาสู่ความสำเร็จ ข้อมูลเพิ่มเติมเกี่ยวกับการตรวจสอบและการประเมินผลสามารถดูได้ในส่วนเสริมการติดตามและประเมินผล Global Grant ซึ่งมีอยู่ออนไลน์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70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มีเครื่องมือ </a:t>
            </a:r>
            <a:r>
              <a:rPr lang="en-US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3 </a:t>
            </a:r>
            <a:r>
              <a:rPr lang="th-TH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อย่างที่จะช่วยในการทำโครงการ</a:t>
            </a:r>
            <a:endParaRPr lang="en-US" sz="2800" b="1" i="0" u="none" strike="noStrike" kern="1200" baseline="0" dirty="0">
              <a:solidFill>
                <a:schemeClr val="tx1"/>
              </a:solidFill>
              <a:latin typeface="Browallia New" panose="020B0604020202020204" pitchFamily="34" charset="-34"/>
              <a:ea typeface="ヒラギノ角ゴ Pro W3" pitchFamily="-107" charset="-128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Discussion Groups </a:t>
            </a:r>
            <a:r>
              <a:rPr lang="th-TH" sz="2800" b="0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ของโรตารีจะเชื่อมโยงท่านกับโรแทเรียนอื่นๆเพื่อค้นหาเพื่อนผู้ร่วมโครงการและแลกเปลี่ยนความคิดเห็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Rotary Ideas </a:t>
            </a:r>
            <a:r>
              <a:rPr lang="th-TH" sz="2800" b="0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สามารถช่วยท่านในการหาอาสาสมัคร การบริจาคเงินหรือ กองทุนเพื่อสนับสนุนโครงการ นายกสโมสรโรตารีสามารถโพสต์เรื่องราวในนามของสโมสรได้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Rotary Showcase </a:t>
            </a:r>
            <a:r>
              <a:rPr lang="th-TH" sz="2800" b="0" i="0" u="none" strike="noStrike" kern="1200" baseline="0" dirty="0">
                <a:solidFill>
                  <a:schemeClr val="tx1"/>
                </a:solidFill>
                <a:latin typeface="Browallia New" panose="020B0604020202020204" pitchFamily="34" charset="-34"/>
                <a:ea typeface="ヒラギノ角ゴ Pro W3" pitchFamily="-107" charset="-128"/>
                <a:cs typeface="+mn-cs"/>
              </a:rPr>
              <a:t>เป็นที่ี่โพสต์เรื่องราวความสำเร็จของโครงการบำเพ็ญประโยชน์ที่ยอดเยี่ยมและเรียนรู้กิจกรรมหลายหลากชนิดที่สโมสรโรตารีดำเนินการทั่วโลก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1F9F1-0516-7249-8BD1-DDD6B224F66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30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cs typeface="+mn-cs"/>
              </a:rPr>
              <a:t>Global Grant </a:t>
            </a:r>
            <a:r>
              <a:rPr lang="th-TH" sz="2800" dirty="0">
                <a:cs typeface="+mn-cs"/>
              </a:rPr>
              <a:t>สามารถทำได้ใน </a:t>
            </a:r>
            <a:r>
              <a:rPr lang="en-US" sz="2800" dirty="0">
                <a:cs typeface="+mn-cs"/>
              </a:rPr>
              <a:t>3</a:t>
            </a:r>
            <a:r>
              <a:rPr lang="th-TH" sz="2800" dirty="0">
                <a:cs typeface="+mn-cs"/>
              </a:rPr>
              <a:t> เรื่อง คือ โครงการเพื่อเพื่อนมนุษย์ สามารถเปลี่ยนแปลงโลกให้ดีขึ้นได้</a:t>
            </a:r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97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sz="2800" dirty="0">
                <a:cs typeface="+mn-cs"/>
              </a:rPr>
              <a:t>ทุนการศึกษา เพื่อศักยภาพของความเป็นมนุษย์</a:t>
            </a:r>
            <a:endParaRPr lang="en-US" sz="2800" dirty="0"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fld id="{B5232FBC-3FB7-406A-AAF2-EAC62859ABEF}" type="slidenum">
              <a:rPr lang="en-US" sz="120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25819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sz="2800" dirty="0">
                <a:cs typeface="+mn-cs"/>
              </a:rPr>
              <a:t>กลุ่มฝึกอบรมด้านอาชีพ เพื่อทักษะและประสบการณ์ในการทำงานให้มากขึ้น</a:t>
            </a:r>
            <a:endParaRPr lang="en-US" sz="2800" dirty="0">
              <a:cs typeface="+mn-cs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fld id="{B5232FBC-3FB7-406A-AAF2-EAC62859ABEF}" type="slidenum">
              <a:rPr lang="en-US" sz="1200"/>
              <a:pPr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47876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District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เป็นทุนขนาดเล็ก ใช้ทำกิจกรรมระยะสั้นที่ตอบสนองความต้องการในชุมชนและชุมชนต่างประเทศของคุณ แต่ละภาคจะเลือกกิจกรรมที่จะให้ทุนด้วย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District Grant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คุณสามารถใช้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District Grant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เพื่อให้ทุนกับโครงการและกิจกรรมของภาคและสโมสรต่างๆ</a:t>
            </a: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คุณมีอิสระมากมายในการเลือกทำโครงการบริการของคุณ ตราบใดที่ District Grant สนับสนุนพันธกิจของมูลนิธิโรตารีซึ่งจะช่วยให้โรแทเรียนสามารถเพิ่มพูนความเข้าใจในโลก ไมตรีจิต และสันติภาพผ่านการปรับปรุงสุขภาพ การสนับสนุนด้านการศึกษาและการบรรเทา ความยากจน ภาคต้องผ่านการมีคุณสมบัติก่อนจึงจะสามารถขอใช้ District Grant ได้</a:t>
            </a: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ภาคอาจใช้เงินถึง 50% ของ DDF เพื่อรับเงิน District Grant ทุกปี เปอร์เซ็นต์นี้จะคำนวณตามจำนวนของ DDF ที่มาจากกองทุนประจำปีของภาคที่บริจาคให้สามปีก่อนรวมถึงดอกผลจาก Endowment fund คุณไม่จำเป็นต้องขอเงินเต็มจำนวนที่มีอยู่ ภาคได้รับทุนนี้เป็นเงินก้อนแล้วแจกจ่ายให้สโมสรของตน</a:t>
            </a: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b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</a:b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District Grant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สามารถสนับสนุนโครงการบริการท้องถิ่น โครงการเพื่อเพื่อนมนุษย์ระหว่างประเทศ ทุนการศึกษาและการแลกเปลี่ยนด้านอาชีพ ซึ่งแตกต่างจาก ทุนการศึกษาที่ใช้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Global grant District Grant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สามารถสนับสนุนทุนการศึกษาในทุกระดับของการศึกษาและพื้นที่การศึกษาใด ๆ ในทำนองเดียวกันการแลกเปลี่ยนด้านอาชีพโดย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District Grant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มีความยืดหยุ่นอย่างมากและไม่จำเป็นต้องสอดคล้องกับหัวข้อเฉพาะใด ๆ หรือให้การฝึกอบรมอย่างเป็นทางการ</a:t>
            </a:r>
            <a:endParaRPr lang="en-US" sz="28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29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latin typeface="Arial" pitchFamily="34" charset="0"/>
                <a:ea typeface="ヒラギノ角ゴ Pro W3" pitchFamily="-84" charset="-128"/>
                <a:cs typeface="+mn-cs"/>
              </a:rPr>
              <a:t>ครูที่ผ่านการอบรมการสร้างนักอ่าน โดยสโมสรโรตารีสกลนคร ภาค </a:t>
            </a:r>
            <a:r>
              <a:rPr lang="en-US" sz="2800" dirty="0">
                <a:latin typeface="Arial" pitchFamily="34" charset="0"/>
                <a:ea typeface="ヒラギノ角ゴ Pro W3" pitchFamily="-84" charset="-128"/>
                <a:cs typeface="+mn-cs"/>
              </a:rPr>
              <a:t>3340 </a:t>
            </a:r>
            <a:r>
              <a:rPr lang="th-TH" sz="2800" dirty="0">
                <a:latin typeface="Arial" pitchFamily="34" charset="0"/>
                <a:ea typeface="ヒラギノ角ゴ Pro W3" pitchFamily="-84" charset="-128"/>
                <a:cs typeface="+mn-cs"/>
              </a:rPr>
              <a:t>ใช้ </a:t>
            </a:r>
            <a:r>
              <a:rPr lang="en-US" sz="2800" dirty="0">
                <a:latin typeface="Arial" pitchFamily="34" charset="0"/>
                <a:ea typeface="ヒラギノ角ゴ Pro W3" pitchFamily="-84" charset="-128"/>
                <a:cs typeface="+mn-cs"/>
              </a:rPr>
              <a:t>District Grant </a:t>
            </a:r>
            <a:r>
              <a:rPr lang="th-TH" sz="2800" dirty="0">
                <a:latin typeface="Arial" pitchFamily="34" charset="0"/>
                <a:ea typeface="ヒラギノ角ゴ Pro W3" pitchFamily="-84" charset="-128"/>
                <a:cs typeface="+mn-cs"/>
              </a:rPr>
              <a:t>อบรมครู</a:t>
            </a:r>
            <a:r>
              <a:rPr lang="en-US" sz="2800" dirty="0">
                <a:latin typeface="Arial" pitchFamily="34" charset="0"/>
                <a:ea typeface="ヒラギノ角ゴ Pro W3" pitchFamily="-84" charset="-128"/>
                <a:cs typeface="+mn-cs"/>
              </a:rPr>
              <a:t> </a:t>
            </a:r>
            <a:r>
              <a:rPr lang="th-TH" sz="2800" dirty="0">
                <a:latin typeface="Arial" pitchFamily="34" charset="0"/>
                <a:ea typeface="ヒラギノ角ゴ Pro W3" pitchFamily="-84" charset="-128"/>
                <a:cs typeface="+mn-cs"/>
              </a:rPr>
              <a:t>ได้อ่านหนังสือให้เด็กนักเรียนฟัง บ่อยๆ อย่างถูกอักขระ และ มีจังหวะ ด้วยน้ำเสียงแบบเต็มเสียง ทำให้เด็กสนใจฟังตลอดเวลา</a:t>
            </a:r>
            <a:endParaRPr lang="en-US" sz="2800" dirty="0">
              <a:latin typeface="Arial" pitchFamily="34" charset="0"/>
              <a:ea typeface="ヒラギノ角ゴ Pro W3" pitchFamily="-84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dirty="0">
                <a:cs typeface="+mn-cs"/>
              </a:rPr>
              <a:t>โครงการน้ำสะอาดสำหรับเด็กนักเรียนในถิ่นทุรกันดาล สนับสนุนโดย </a:t>
            </a:r>
            <a:r>
              <a:rPr lang="en-US" sz="2800" dirty="0">
                <a:cs typeface="+mn-cs"/>
              </a:rPr>
              <a:t>District Grant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cs typeface="+mn-cs"/>
              </a:rPr>
              <a:t>To help with distinguishing between the two grant types, we have a summary</a:t>
            </a:r>
            <a:r>
              <a:rPr lang="en-US" sz="2800" baseline="0" dirty="0">
                <a:cs typeface="+mn-cs"/>
              </a:rPr>
              <a:t> chart that highlights the differences between the grant types.</a:t>
            </a:r>
          </a:p>
          <a:p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เพื่อช่วยแยกความแตกต่างระหว่างทุนทั้ง สอง ประเภท เรามีแผนภูมิสรุปที่เน้นความแตกต่างระหว่างทุนทั้งสองประเภทให้ดู</a:t>
            </a:r>
            <a:endParaRPr lang="en-US" sz="2800" dirty="0">
              <a:cs typeface="+mn-cs"/>
            </a:endParaRP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47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Programs of scale grants </a:t>
            </a: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เป็นทุนรูปแบบใหม่ที่มีการแข่งขัน ออกแบบมาเพื่อตอบสนองความต้องการของชุมชนที่ระบุว่าเป็นประโยชน์ต่อคนจำนวนมากในพื้นที่ทางภูมิศาสตร์ที่สำคัญพร้อมหลักฐานแสดงถึงผลลัพท์อันความยั่งยืน และผลกระทบที่วัดได้ ทุนเหล่านี้สนับสนุนกิจกรรมต่างๆมากกว่าสามถึงห้าปีและสอดคล้องกับเรื่องที่เน้นของโรตารีหนึ่งแห่งหรือมากกว่า</a:t>
            </a:r>
            <a:endParaRPr lang="en-US" sz="36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มูลนิธิโรตารีจะมอบทุนจำนวนหนึ่งโครงการในแต่ละปีเป็นจำนวนเงิน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2 </a:t>
            </a: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ล้านดอลลาร์ผ่านกระบวนการเสนอสองขั้นตอนในการสมัครที่มีการแข่งขันโดยขั้นที่หนึ่งเป็นการยื่นเสนอโครงการก่อน  ภายในวันที่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1 </a:t>
            </a: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มีนาคม ถ้าผ่านเกณฑ์ของโครงการ จะได้รับการแจ้งเพื่อยื่นใบสมัครขอรับทุนอีกครั้งหนึ่ง ภายใน วันที่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30 </a:t>
            </a: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มิถุนายน ทุนนี้ไม่ต้องการ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International Rotary partner</a:t>
            </a: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แม้ว่าจะไม่ต้องการเงินทุนสนับสนุนเพิ่มเติมจากโรแทเรียน แต่ก็เป็นที่ต้องการอย่างสูงในการรวมแหล่งข้อมูลเพิ่มเติมจากแหล่งโรแทเรียนและแหล่งที่ไม่ใช่โรแทเรียนเพื่อเพิ่มจำนวนเงินทุนของโครงการและเพิ่มศักยภาพและผลกระทบของโครงกา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โรตารีสามารถดำเนินโครงการร่วมกับองค์กรอื่น ๆ โดยสร้างผลกระทบที่ยิ่งใหญ่กว่าในชีวิตของผู้คนทั่วโลก ทุนเหล่านี้สามารถสร้างความเชี่ยวชาญและความสามารถของสมาชิกในการใช้โซลูชั่นขนาดใหญ่เพื่อความต้องการของชุมชนในระดับประชากรหรือระดับภูมิภาคในขณะที่ดึงดูดทรัพยากรที่มีประโยชน์จากภายนอกมูลนิธิ รายละเอียดเพิ่มเติม หาได้จาก </a:t>
            </a:r>
            <a:r>
              <a:rPr lang="en-US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www.rotary.org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ヒラギノ角ゴ Pro W3" pitchFamily="-107" charset="-128"/>
              </a:rPr>
            </a:b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76632-DBA3-4513-948E-B5782373E54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8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การบริจาคเข้ามูลนิธิโรตารี มีการบริจาคได้ดังต่อไปนี้</a:t>
            </a:r>
            <a:endParaRPr lang="en-US" sz="2800" b="1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+mn-cs"/>
            </a:endParaRPr>
          </a:p>
          <a:p>
            <a:pPr lvl="0"/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กองทุนประจำปี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 (Annual Fund)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 </a:t>
            </a:r>
            <a:endParaRPr lang="en-US" sz="2800" b="1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+mn-cs"/>
            </a:endParaRPr>
          </a:p>
          <a:p>
            <a:pPr lvl="0"/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การบริจาคเข้ากองทุนถาวร หรือ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Endowment Fund </a:t>
            </a:r>
          </a:p>
          <a:p>
            <a:pPr lvl="0"/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กองทุนโปลิโอ </a:t>
            </a:r>
            <a:endParaRPr lang="en-US" sz="2800" b="1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+mn-cs"/>
            </a:endParaRPr>
          </a:p>
          <a:p>
            <a:pPr marL="9144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51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การทำโครงการบำเพ็ญประโยชน์ที่วัดผลได้ยั่งยืนและมีผลกระทบมากขึ้น มันไม่เกี่ยวกับจำนวนหนังสือที่ท่านแจกออกไป แต่มันเกี่ยวที่ว่าโครงการของท่านได้เพิ่มอัตราการรู้หนังสือในชุมชนได้อย่างแท้จริงหรือไม่  มันไม่ใช่จำนวนบ่อน้ำที่ท่านขุด แต่มันเกี่ยวกับการลดอัตราของโรคที่เกิดจากน้ำต่างหาก</a:t>
            </a:r>
          </a:p>
          <a:p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สรุปสุดท้าย เป้าหมายของมูลนิธิโรตารี มี 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4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 เรื่องด้วยกัน ดังนี้</a:t>
            </a:r>
          </a:p>
          <a:p>
            <a:pPr marL="514350" indent="-514350">
              <a:buAutoNum type="arabicPeriod"/>
            </a:pPr>
            <a:r>
              <a:rPr lang="th-TH" sz="28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สนับสนุนการขจัดโปลิโอ</a:t>
            </a:r>
          </a:p>
          <a:p>
            <a:pPr marL="514350" indent="-514350">
              <a:buAutoNum type="arabicPeriod"/>
            </a:pPr>
            <a:r>
              <a:rPr lang="th-TH" sz="2800" dirty="0">
                <a:cs typeface="+mn-cs"/>
              </a:rPr>
              <a:t>เพิ่มการบริการที่ยั่งยืนที่เน้นโปรแกรมเยาวชน และเรื่องที่เน้นของโรตารี</a:t>
            </a:r>
          </a:p>
          <a:p>
            <a:pPr marL="514350" indent="-514350">
              <a:buAutoNum type="arabicPeriod"/>
            </a:pPr>
            <a:r>
              <a:rPr lang="th-TH" sz="2800" dirty="0">
                <a:cs typeface="+mn-cs"/>
              </a:rPr>
              <a:t>เพิ่มความร่วมมือและเชื่อมสัมพันธ์กับสโมสร และองค์กรอื่น</a:t>
            </a:r>
          </a:p>
          <a:p>
            <a:pPr marL="514350" indent="-514350">
              <a:buAutoNum type="arabicPeriod"/>
            </a:pPr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สร้างโครงการในระดับท้องถิ่นและระดับนานาชาติที่เป็นที่รู้จักของสโมสร</a:t>
            </a:r>
            <a:endParaRPr lang="th-TH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76632-DBA3-4513-948E-B5782373E54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081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โรตารีให้โอกาสในโครงการบำเพ็ญประโยชน์ที่เราสามารถกระทำให้เสร็จสมบูรณ์ โครงการเหล่านี้มีความหมายและยั่งยืน ในโรตารี เรามิได้เพียงแต่บริจาคเงิน เรายังบำเพ็ญประโยชน์และเห็นผลกระทบที่ยั่งยืนของการบำเพ็ญประโยชน์นั้นโดยตรง นี่เป็นลักษณะพิเศษเฉพาะตัว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เรามาร่วมกัน เปิดแนวทาง สร้างโอกาส ด้วยกันครับ</a:t>
            </a:r>
            <a:endParaRPr lang="en-US" sz="3600" kern="1200" dirty="0">
              <a:solidFill>
                <a:schemeClr val="tx1"/>
              </a:solidFill>
              <a:effectLst/>
              <a:latin typeface="Arial" pitchFamily="-107" charset="0"/>
              <a:ea typeface="MS PGothic" panose="020B0600070205080204" pitchFamily="34" charset="-128"/>
              <a:cs typeface="+mn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76632-DBA3-4513-948E-B5782373E54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262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ヒラギノ角ゴ Pro W3" pitchFamily="-8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5009326E-BF2F-4E9A-BC94-4DA9AE368EA6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3200" dirty="0">
                <a:cs typeface="+mn-cs"/>
              </a:rPr>
              <a:t>ในเรื่อง โปลิโอ</a:t>
            </a:r>
          </a:p>
          <a:p>
            <a:r>
              <a:rPr lang="th-TH" sz="3200" dirty="0">
                <a:cs typeface="+mn-cs"/>
              </a:rPr>
              <a:t>มูลนิธิบิลและเมลินดาเกต ยังคงให้การสนับสนุนโดยการสมทบ ในอัตราส่วน </a:t>
            </a:r>
            <a:r>
              <a:rPr lang="en-US" sz="3200" dirty="0">
                <a:cs typeface="+mn-cs"/>
              </a:rPr>
              <a:t>2:1 </a:t>
            </a:r>
            <a:r>
              <a:rPr lang="th-TH" sz="3200" dirty="0">
                <a:cs typeface="+mn-cs"/>
              </a:rPr>
              <a:t>เท่าของทุนที่โรตารีหาได้</a:t>
            </a:r>
            <a:r>
              <a:rPr lang="en-US" sz="3200" dirty="0">
                <a:cs typeface="+mn-cs"/>
              </a:rPr>
              <a:t> </a:t>
            </a:r>
            <a:r>
              <a:rPr lang="th-TH" sz="3200" dirty="0">
                <a:cs typeface="+mn-cs"/>
              </a:rPr>
              <a:t>สูงสุดไม่เกิน </a:t>
            </a:r>
            <a:r>
              <a:rPr lang="en-US" sz="3200" dirty="0">
                <a:cs typeface="+mn-cs"/>
              </a:rPr>
              <a:t>50 Mil U$ </a:t>
            </a:r>
            <a:r>
              <a:rPr lang="th-TH" sz="3200" dirty="0">
                <a:cs typeface="+mn-cs"/>
              </a:rPr>
              <a:t>เป็นเวลาอีก </a:t>
            </a:r>
            <a:r>
              <a:rPr lang="en-US" sz="3200" dirty="0">
                <a:cs typeface="+mn-cs"/>
              </a:rPr>
              <a:t>3</a:t>
            </a:r>
            <a:r>
              <a:rPr lang="th-TH" sz="3200" dirty="0">
                <a:cs typeface="+mn-cs"/>
              </a:rPr>
              <a:t> ปี</a:t>
            </a:r>
            <a:endParaRPr lang="en-US" sz="3200" dirty="0">
              <a:cs typeface="+mn-cs"/>
            </a:endParaRPr>
          </a:p>
          <a:p>
            <a:r>
              <a:rPr lang="th-TH" sz="3200" dirty="0">
                <a:cs typeface="+mn-cs"/>
              </a:rPr>
              <a:t>ดังนั้นเป้าหมายของกองทุนโปลิโอจึงอยู่ที่ </a:t>
            </a:r>
            <a:r>
              <a:rPr lang="en-US" sz="3200" dirty="0">
                <a:cs typeface="+mn-cs"/>
              </a:rPr>
              <a:t>U$ 150 Mil</a:t>
            </a:r>
            <a:r>
              <a:rPr lang="th-TH" sz="3200" dirty="0">
                <a:cs typeface="+mn-cs"/>
              </a:rPr>
              <a:t>ใ </a:t>
            </a:r>
          </a:p>
          <a:p>
            <a:r>
              <a:rPr lang="th-TH" sz="3200" dirty="0">
                <a:cs typeface="+mn-cs"/>
              </a:rPr>
              <a:t>และถ้าภาคใด บริจาคเงิน </a:t>
            </a:r>
            <a:r>
              <a:rPr lang="en-US" sz="3200" dirty="0">
                <a:cs typeface="+mn-cs"/>
              </a:rPr>
              <a:t>DDF </a:t>
            </a:r>
            <a:r>
              <a:rPr lang="th-TH" sz="3200" dirty="0">
                <a:cs typeface="+mn-cs"/>
              </a:rPr>
              <a:t>เข้ากองทุนโปลิโอ กองทุนโลกจะสมทบ ในอัตราส่วน </a:t>
            </a:r>
            <a:r>
              <a:rPr lang="en-US" sz="3200" dirty="0">
                <a:cs typeface="+mn-cs"/>
              </a:rPr>
              <a:t>2:1 </a:t>
            </a:r>
            <a:r>
              <a:rPr lang="th-TH" sz="3200" dirty="0">
                <a:cs typeface="+mn-cs"/>
              </a:rPr>
              <a:t>เท่าของ</a:t>
            </a:r>
            <a:r>
              <a:rPr lang="en-US" sz="3200" dirty="0">
                <a:cs typeface="+mn-cs"/>
              </a:rPr>
              <a:t> DDF </a:t>
            </a:r>
            <a:r>
              <a:rPr lang="th-TH" sz="3200" dirty="0">
                <a:cs typeface="+mn-cs"/>
              </a:rPr>
              <a:t>ที่ภาคบริจาค และ มูลนิธิบิลและเมลินดาเกต สมทบ </a:t>
            </a:r>
            <a:r>
              <a:rPr lang="en-US" sz="3200" dirty="0">
                <a:cs typeface="+mn-cs"/>
              </a:rPr>
              <a:t>2</a:t>
            </a:r>
            <a:r>
              <a:rPr lang="th-TH" sz="3200" dirty="0">
                <a:cs typeface="+mn-cs"/>
              </a:rPr>
              <a:t> เท่า นั่นหมายความว่า เงิน </a:t>
            </a:r>
            <a:r>
              <a:rPr lang="en-US" sz="3200" dirty="0">
                <a:cs typeface="+mn-cs"/>
              </a:rPr>
              <a:t>DDF 1 U$ </a:t>
            </a:r>
            <a:r>
              <a:rPr lang="th-TH" sz="3200" dirty="0">
                <a:cs typeface="+mn-cs"/>
              </a:rPr>
              <a:t>จะเป็น </a:t>
            </a:r>
            <a:r>
              <a:rPr lang="en-US" sz="3200" dirty="0">
                <a:cs typeface="+mn-cs"/>
              </a:rPr>
              <a:t>U$</a:t>
            </a:r>
            <a:r>
              <a:rPr lang="th-TH" sz="3200" dirty="0">
                <a:cs typeface="+mn-cs"/>
              </a:rPr>
              <a:t> </a:t>
            </a:r>
            <a:r>
              <a:rPr lang="en-US" sz="3200" dirty="0">
                <a:cs typeface="+mn-cs"/>
              </a:rPr>
              <a:t>6 </a:t>
            </a:r>
            <a:r>
              <a:rPr lang="th-TH" sz="3200" dirty="0">
                <a:cs typeface="+mn-cs"/>
              </a:rPr>
              <a:t>ทันที</a:t>
            </a:r>
          </a:p>
          <a:p>
            <a:r>
              <a:rPr lang="th-TH" sz="3200" dirty="0">
                <a:cs typeface="+mn-cs"/>
              </a:rPr>
              <a:t>แต่ถ้าเป็นเงินสด มูลนิธิบิลและเมลินดา เกต จะสมทบให้ </a:t>
            </a:r>
            <a:r>
              <a:rPr lang="en-US" sz="3200" dirty="0">
                <a:cs typeface="+mn-cs"/>
              </a:rPr>
              <a:t>2 </a:t>
            </a:r>
            <a:r>
              <a:rPr lang="th-TH" sz="3200" dirty="0">
                <a:cs typeface="+mn-cs"/>
              </a:rPr>
              <a:t>เท่า เท่านั้น กองทุนโลกจะไม่มีการสมทบ </a:t>
            </a:r>
            <a:r>
              <a:rPr lang="en-US" sz="3200" dirty="0">
                <a:cs typeface="+mn-cs"/>
              </a:rPr>
              <a:t> </a:t>
            </a:r>
            <a:endParaRPr lang="th-TH" sz="32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76632-DBA3-4513-948E-B5782373E54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4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การบริจาคเงินเข้ากองทุนประจำปี เป็นการบริจาคเพื่อโครงการโดยเฉพาะเพราะ เงินที่บริจาคเข้ากองทุนประจำปี ภายหลัง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3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 ปีหลังจากการนำเงินต้นไปหาดอกผล จะนำเงินต้นเข้าสู่ระบบปันส่วนที่เรียกว่า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Share System 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ส่วนดอกผลของกองทุนประจำปี นำไปบริหารมูลนิธิโรตารี</a:t>
            </a:r>
            <a:endParaRPr lang="en-US" sz="2800" dirty="0">
              <a:effectLst/>
              <a:cs typeface="+mn-cs"/>
            </a:endParaRPr>
          </a:p>
          <a:p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และดอกผลที่เกิดจาก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Endowment Fund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+mn-cs"/>
              </a:rPr>
              <a:t> จะ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เข้าสู่ระบบปันส่วนที่เรียกว่า </a:t>
            </a:r>
            <a:r>
              <a:rPr lang="en-US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Share System </a:t>
            </a:r>
            <a:r>
              <a:rPr lang="th-TH" sz="2800" b="1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เหมือนกัน</a:t>
            </a:r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FreesiaUPC" panose="020B0604020202020204" pitchFamily="34" charset="-34"/>
                <a:cs typeface="+mn-cs"/>
              </a:rPr>
              <a:t>Share System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เป็นอย่างไร ยกตัวอย่างดังนี้</a:t>
            </a:r>
            <a:endParaRPr lang="en-US" sz="2800" dirty="0">
              <a:latin typeface="FreesiaUPC" panose="020B0604020202020204" pitchFamily="34" charset="-34"/>
              <a:cs typeface="+mn-cs"/>
            </a:endParaRPr>
          </a:p>
          <a:p>
            <a:r>
              <a:rPr lang="th-TH" sz="2800" dirty="0">
                <a:latin typeface="FreesiaUPC" panose="020B0604020202020204" pitchFamily="34" charset="-34"/>
                <a:cs typeface="+mn-cs"/>
              </a:rPr>
              <a:t>เงินที่บริจาคเข้ากองทุนประจำปี เมื่อผ่านไป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3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 ปี คือ ปี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2020 –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2021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จะใช้เงินที่บริจาคในปี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2017 – 2018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ตัวอย่างเช่น เงิน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U$ 1,000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ที่มาจากเงินบริจาคกองทุนประจำปีเมื่อครบ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3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ปี รวมกับดอกผลที่มาจาก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Endowment Fund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จะถูกแบ่งเป็น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2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 ส่วน</a:t>
            </a:r>
          </a:p>
          <a:p>
            <a:r>
              <a:rPr lang="th-TH" sz="2800" dirty="0">
                <a:latin typeface="FreesiaUPC" panose="020B0604020202020204" pitchFamily="34" charset="-34"/>
                <a:cs typeface="+mn-cs"/>
              </a:rPr>
              <a:t>ส่วนที่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1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U$ 500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เข้ากองทุนโลก เพื่อใช้ในโครงการต่างๆในรูปแบบการสมทบ กับ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Global Grant polio plus or Rotary peace Centers</a:t>
            </a:r>
            <a:endParaRPr lang="th-TH" sz="2800" dirty="0">
              <a:latin typeface="FreesiaUPC" panose="020B0604020202020204" pitchFamily="34" charset="-34"/>
              <a:cs typeface="+mn-cs"/>
            </a:endParaRPr>
          </a:p>
          <a:p>
            <a:r>
              <a:rPr lang="th-TH" sz="2800" dirty="0">
                <a:latin typeface="FreesiaUPC" panose="020B0604020202020204" pitchFamily="34" charset="-34"/>
                <a:cs typeface="+mn-cs"/>
              </a:rPr>
              <a:t>ส่วนที่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2 U$ 500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จะคืนมาในรูปเครดิต ที่เรียกว่า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DDF or District Designated Fund</a:t>
            </a:r>
          </a:p>
          <a:p>
            <a:r>
              <a:rPr lang="th-TH" sz="2800" dirty="0">
                <a:latin typeface="FreesiaUPC" panose="020B0604020202020204" pitchFamily="34" charset="-34"/>
                <a:cs typeface="+mn-cs"/>
              </a:rPr>
              <a:t>ภาคโรตารีสามารถขอใช้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DDF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ในรูปแบบ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District Grants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สูงสุด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50%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ของ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DDF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ที่ได้กลับมาในปีนั้นๆ หรือ 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Global Grant </a:t>
            </a:r>
            <a:r>
              <a:rPr lang="th-TH" sz="2800" dirty="0">
                <a:latin typeface="FreesiaUPC" panose="020B0604020202020204" pitchFamily="34" charset="-34"/>
                <a:cs typeface="+mn-cs"/>
              </a:rPr>
              <a:t>หรือ บริจาคเข้ากองทุนโปลิโอ หรือศูนย์สันติภาพโรตารี</a:t>
            </a:r>
            <a:r>
              <a:rPr lang="en-US" sz="2800" dirty="0">
                <a:latin typeface="FreesiaUPC" panose="020B0604020202020204" pitchFamily="34" charset="-34"/>
                <a:cs typeface="+mn-cs"/>
              </a:rPr>
              <a:t> </a:t>
            </a:r>
            <a:endParaRPr lang="th-TH" sz="2800" dirty="0">
              <a:latin typeface="FreesiaUPC" panose="020B0604020202020204" pitchFamily="34" charset="-3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99606-011F-4881-A90D-A7FD514C558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7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Arch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Klumph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h-TH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พูดไว้ว่า </a:t>
            </a:r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"วันพรุ่งนี้ของโรตารีจะขึ้นอยู่กับสิ่งที่เราทำในวันนี้" มากกว่า 100 ปีที่แล้วโรแทเรียนก่อตั้งมูลนิธิโรตารีขึ้น รักษาอนาคตที่ดีขึ้น</a:t>
            </a:r>
            <a:br>
              <a:rPr lang="th-TH" sz="2800" dirty="0">
                <a:cs typeface="+mn-cs"/>
              </a:rPr>
            </a:br>
            <a:br>
              <a:rPr lang="th-TH" sz="2800" dirty="0">
                <a:cs typeface="+mn-cs"/>
              </a:rPr>
            </a:br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เช่นเดียวกับการปลูกต้นแอปเปิ้ล ผลแอปเปิ้ล ก็เหมือน </a:t>
            </a:r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Arial" pitchFamily="-107" charset="0"/>
                <a:ea typeface="MS PGothic" panose="020B0600070205080204" pitchFamily="34" charset="-128"/>
                <a:cs typeface="+mn-cs"/>
              </a:rPr>
              <a:t>การบริจาคของคุณไปยังกองทุนประจำปีของโรตารีเป็นการช่วยคนในวันนี้ ..</a:t>
            </a:r>
            <a:r>
              <a:rPr lang="th-TH" sz="2800" baseline="0" dirty="0">
                <a:cs typeface="+mn-cs"/>
              </a:rPr>
              <a:t> การวางแผนการบริจาคเข้า </a:t>
            </a:r>
            <a:r>
              <a:rPr lang="en-US" sz="2800" baseline="0" dirty="0">
                <a:cs typeface="+mn-cs"/>
              </a:rPr>
              <a:t>Endowment fund </a:t>
            </a:r>
            <a:r>
              <a:rPr lang="th-TH" sz="2800" baseline="0" dirty="0">
                <a:cs typeface="+mn-cs"/>
              </a:rPr>
              <a:t>ของโรตารี </a:t>
            </a:r>
            <a:r>
              <a:rPr lang="th-TH" sz="2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ช่วยให้คุณสามารถทำงานโรตารีต่อไปได้ในอนาคต เหมือนต้นแอปเปิ้ล ที่มีลูกให้กินตลอดไป</a:t>
            </a: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8465E-FA5F-4447-8A9F-2CE5D4105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9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cs typeface="+mn-cs"/>
              </a:rPr>
              <a:t>Endowment funds </a:t>
            </a:r>
            <a:r>
              <a:rPr lang="th-TH" sz="2800" dirty="0">
                <a:cs typeface="+mn-cs"/>
              </a:rPr>
              <a:t>จะแบ่งเป็น </a:t>
            </a:r>
            <a:r>
              <a:rPr lang="en-US" sz="2800" dirty="0">
                <a:cs typeface="+mn-cs"/>
              </a:rPr>
              <a:t>2 </a:t>
            </a:r>
            <a:r>
              <a:rPr lang="th-TH" sz="2800" dirty="0">
                <a:cs typeface="+mn-cs"/>
              </a:rPr>
              <a:t>ส่วน ณ วันที่ </a:t>
            </a:r>
            <a:r>
              <a:rPr lang="en-US" sz="2800" dirty="0">
                <a:cs typeface="+mn-cs"/>
              </a:rPr>
              <a:t>30 </a:t>
            </a:r>
            <a:r>
              <a:rPr lang="th-TH" sz="2800" dirty="0">
                <a:cs typeface="+mn-cs"/>
              </a:rPr>
              <a:t>มิถุนายน </a:t>
            </a:r>
            <a:r>
              <a:rPr lang="en-US" sz="2800" dirty="0">
                <a:cs typeface="+mn-cs"/>
              </a:rPr>
              <a:t>2019 </a:t>
            </a:r>
            <a:endParaRPr lang="th-TH" sz="2800" dirty="0">
              <a:cs typeface="+mn-cs"/>
            </a:endParaRPr>
          </a:p>
          <a:p>
            <a:r>
              <a:rPr lang="th-TH" sz="2800" dirty="0">
                <a:cs typeface="+mn-cs"/>
              </a:rPr>
              <a:t>ส่วนที่ </a:t>
            </a:r>
            <a:r>
              <a:rPr lang="en-US" sz="2800" dirty="0">
                <a:cs typeface="+mn-cs"/>
              </a:rPr>
              <a:t>1</a:t>
            </a:r>
            <a:r>
              <a:rPr lang="th-TH" sz="2800" dirty="0">
                <a:cs typeface="+mn-cs"/>
              </a:rPr>
              <a:t> เป็นการให้คำมั่นสัญญาว่าจะบริจาคเมื่อถึงแก่กรรม </a:t>
            </a:r>
            <a:r>
              <a:rPr lang="en-US" sz="2800" dirty="0">
                <a:cs typeface="+mn-cs"/>
              </a:rPr>
              <a:t>$828.90</a:t>
            </a:r>
            <a:r>
              <a:rPr lang="th-TH" sz="2800" dirty="0">
                <a:cs typeface="+mn-cs"/>
              </a:rPr>
              <a:t>  </a:t>
            </a:r>
            <a:r>
              <a:rPr lang="en-US" sz="2800" dirty="0">
                <a:cs typeface="+mn-cs"/>
              </a:rPr>
              <a:t>Mil.</a:t>
            </a:r>
            <a:endParaRPr lang="th-TH" sz="2800" dirty="0">
              <a:cs typeface="+mn-cs"/>
            </a:endParaRPr>
          </a:p>
          <a:p>
            <a:r>
              <a:rPr lang="th-TH" sz="2800" dirty="0">
                <a:cs typeface="+mn-cs"/>
              </a:rPr>
              <a:t>ส่วนที่ </a:t>
            </a:r>
            <a:r>
              <a:rPr lang="en-US" sz="2800" dirty="0">
                <a:cs typeface="+mn-cs"/>
              </a:rPr>
              <a:t>2</a:t>
            </a:r>
            <a:r>
              <a:rPr lang="th-TH" sz="2800" dirty="0">
                <a:cs typeface="+mn-cs"/>
              </a:rPr>
              <a:t> เป็นทรัพย์สิน </a:t>
            </a:r>
            <a:r>
              <a:rPr lang="en-US" sz="2800" dirty="0">
                <a:cs typeface="+mn-cs"/>
              </a:rPr>
              <a:t>$ 487.5 Mil. </a:t>
            </a:r>
          </a:p>
          <a:p>
            <a:r>
              <a:rPr lang="en-US" sz="2800" dirty="0">
                <a:cs typeface="+mn-cs"/>
              </a:rPr>
              <a:t>Total $ </a:t>
            </a:r>
            <a:r>
              <a:rPr lang="en-US" sz="2800">
                <a:cs typeface="+mn-cs"/>
              </a:rPr>
              <a:t>1.316 Billion</a:t>
            </a:r>
            <a:endParaRPr lang="th-TH" sz="2800" dirty="0">
              <a:cs typeface="+mn-cs"/>
            </a:endParaRPr>
          </a:p>
          <a:p>
            <a:r>
              <a:rPr lang="th-TH" sz="2800" dirty="0">
                <a:cs typeface="+mn-cs"/>
              </a:rPr>
              <a:t>เป็นที่น่าสังเกตว่ากองทุน </a:t>
            </a:r>
            <a:r>
              <a:rPr lang="en-US" sz="2800" dirty="0">
                <a:cs typeface="+mn-cs"/>
              </a:rPr>
              <a:t>Endowment fund </a:t>
            </a:r>
            <a:r>
              <a:rPr lang="th-TH" sz="2800" dirty="0">
                <a:cs typeface="+mn-cs"/>
              </a:rPr>
              <a:t>เป็นกองทุนที่เก็บเงินต้น และใช้แต่ดอกผล ดังนั้นในแต่ละปี เงินบริจาคทุกๆ </a:t>
            </a:r>
            <a:r>
              <a:rPr lang="en-US" sz="2800" dirty="0">
                <a:cs typeface="+mn-cs"/>
              </a:rPr>
              <a:t>U$ 25,000 </a:t>
            </a:r>
            <a:r>
              <a:rPr lang="th-TH" sz="2800" dirty="0">
                <a:cs typeface="+mn-cs"/>
              </a:rPr>
              <a:t>จะให้ดอกผลประมาณ </a:t>
            </a:r>
            <a:r>
              <a:rPr lang="en-US" sz="2800" dirty="0">
                <a:cs typeface="+mn-cs"/>
              </a:rPr>
              <a:t>U$ 1,000 </a:t>
            </a:r>
            <a:r>
              <a:rPr lang="th-TH" sz="2800" dirty="0">
                <a:cs typeface="+mn-cs"/>
              </a:rPr>
              <a:t>เพื่อใช้ในโปรแกรมของโรตารี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5928B-31E5-49A7-B3C4-D395E98563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ヒラギノ角ゴ Pro W3" pitchFamily="-8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B45132A1-3B96-4876-95E4-0A59CBAA06B5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h-TH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การเข้าร่วมกิจกรรมหรือโครงการที่สนับสนุนโดยมูลนิธิโรตารี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FB5CD-4806-48F2-B8BB-53254CD149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6F64C-A1A1-4790-896F-B3EE2D6D9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29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C2E162-3DD5-447B-A24E-44F85B42DD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90D70-5CB5-44C2-B8BB-ABC95BE99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538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84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60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7889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8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0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85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29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09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0311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50753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762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391AA-C87A-9E4B-AC1E-3C19AB8D2E5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2C84-17F9-2F44-A4CB-302598068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89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29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CA069B-44D8-4DB3-AAE5-13E1F159B2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A897D-C1D5-4400-AA77-E7F34D747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354402-0A91-46D2-BEF3-F5488C13D8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DA981-40FF-4669-BAF0-78DDFA0A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67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B89F10-241C-4C86-848F-C2736D31C3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40FBE1-4565-40A0-BC6A-78F210076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E198DA-F316-49A6-899B-1EA90C39BC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BF6215-2D6B-4362-8830-0BB1DBFAC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8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D03E32-B954-4C58-8AE5-AA39C5A1684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6E1A9-0E98-4568-93FA-2AB2B8946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3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8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486AF8-FBF3-469D-AA9F-5366332E98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6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3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24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8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4DCE0A-8D14-4A4C-B81C-4FD3BFDE39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E2A19-C59F-4C68-B3B2-D5AFE68D8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64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5D3FC1-CFAA-4E99-BE86-E801166B61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49EA3-E5CC-45FF-BC40-FB555D70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13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18DBC-9E63-4BBE-B53E-1F4BEF4320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28628-1CDC-4520-A2B8-FEE31FDE4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3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8422F1-A2C5-44D5-AB0A-140053F4B7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0357F8BB-37FE-4B37-8B0E-3674E495E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054F0C-B0D2-4519-9B6D-06A45918D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1C1110-B4BA-486B-9B6E-466ECA77697D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6DA166C7-67DE-47EA-B179-F9B38D4908B9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2A57134F-D553-4377-A0F5-BA2F8588ED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70" r:id="rId14"/>
    <p:sldLayoutId id="2147484071" r:id="rId15"/>
    <p:sldLayoutId id="2147484078" r:id="rId16"/>
    <p:sldLayoutId id="2147484079" r:id="rId17"/>
    <p:sldLayoutId id="2147484080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47C3F1-7E47-4E10-9568-35FE6A827B52}"/>
              </a:ext>
            </a:extLst>
          </p:cNvPr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2A8E6EF6-C3C0-4A9B-9CF0-F108E1454859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9888129E-598C-454B-BD21-758D6003C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FDE5DF-26A5-4507-8A32-9EE9693DC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3503112"/>
            <a:ext cx="9753600" cy="15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459" name="Rectangle 10">
            <a:extLst>
              <a:ext uri="{FF2B5EF4-FFF2-40B4-BE49-F238E27FC236}">
                <a16:creationId xmlns:a16="http://schemas.microsoft.com/office/drawing/2014/main" id="{A9EF9021-AAB9-413C-BF3C-9BFBD7478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81400"/>
            <a:ext cx="685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ヒラギノ角ゴ Pro W3" charset="0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Arial Narrow Bold" panose="020B0706020202030204" pitchFamily="34" charset="0"/>
              </a:rPr>
              <a:t>Your service projects by Rotary Foundation</a:t>
            </a:r>
            <a:endParaRPr lang="en-US" altLang="en-US" sz="2000" dirty="0">
              <a:solidFill>
                <a:srgbClr val="01B4E7"/>
              </a:solidFill>
              <a:latin typeface="Georgia" panose="02040502050405020303" pitchFamily="18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01B4E7"/>
                </a:solidFill>
                <a:latin typeface="Georgia" panose="02040502050405020303" pitchFamily="18" charset="0"/>
              </a:rPr>
              <a:t>Presenter: Wichai Maneewacharakiet</a:t>
            </a:r>
          </a:p>
          <a:p>
            <a:pPr eaLnBrk="1" hangingPunct="1"/>
            <a:r>
              <a:rPr lang="en-US" altLang="en-US" sz="2000" dirty="0">
                <a:solidFill>
                  <a:srgbClr val="01B4E7"/>
                </a:solidFill>
                <a:latin typeface="Georgia" panose="02040502050405020303" pitchFamily="18" charset="0"/>
              </a:rPr>
              <a:t>Date: February 29, 2020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1351" y="6571336"/>
            <a:ext cx="939165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10"/>
              </a:lnSpc>
            </a:pPr>
            <a:r>
              <a:rPr sz="900" spc="-10" dirty="0">
                <a:solidFill>
                  <a:srgbClr val="BBBCC0"/>
                </a:solidFill>
                <a:latin typeface="Arial Narrow"/>
                <a:cs typeface="Arial Narrow"/>
              </a:rPr>
              <a:t>ROTARY </a:t>
            </a:r>
            <a:r>
              <a:rPr sz="900" spc="5" dirty="0">
                <a:solidFill>
                  <a:srgbClr val="BBBCC0"/>
                </a:solidFill>
                <a:latin typeface="Arial Narrow"/>
                <a:cs typeface="Arial Narrow"/>
              </a:rPr>
              <a:t>GRANTS </a:t>
            </a:r>
            <a:r>
              <a:rPr sz="900" dirty="0">
                <a:solidFill>
                  <a:srgbClr val="BBBCC0"/>
                </a:solidFill>
                <a:latin typeface="Arial Narrow"/>
                <a:cs typeface="Arial Narrow"/>
              </a:rPr>
              <a:t>|</a:t>
            </a:r>
            <a:r>
              <a:rPr sz="900" spc="-65" dirty="0">
                <a:solidFill>
                  <a:srgbClr val="BBBCC0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BBBCC0"/>
                </a:solidFill>
                <a:latin typeface="Arial Narrow"/>
                <a:cs typeface="Arial Narrow"/>
              </a:rPr>
              <a:t>2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6296025"/>
            <a:ext cx="89535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3" y="4762"/>
            <a:ext cx="9139555" cy="6853555"/>
          </a:xfrm>
          <a:custGeom>
            <a:avLst/>
            <a:gdLst/>
            <a:ahLst/>
            <a:cxnLst/>
            <a:rect l="l" t="t" r="r" b="b"/>
            <a:pathLst>
              <a:path w="9139555" h="6853555">
                <a:moveTo>
                  <a:pt x="9139236" y="0"/>
                </a:moveTo>
                <a:lnTo>
                  <a:pt x="0" y="0"/>
                </a:lnTo>
                <a:lnTo>
                  <a:pt x="0" y="6853235"/>
                </a:lnTo>
              </a:path>
            </a:pathLst>
          </a:custGeom>
          <a:ln w="9534">
            <a:solidFill>
              <a:srgbClr val="948D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9511"/>
            <a:ext cx="9144000" cy="738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5720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0" y="0"/>
                </a:moveTo>
                <a:lnTo>
                  <a:pt x="0" y="533400"/>
                </a:lnTo>
                <a:lnTo>
                  <a:pt x="9143999" y="5334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8617" y="550227"/>
            <a:ext cx="2769235" cy="378885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5" dirty="0">
                <a:solidFill>
                  <a:srgbClr val="FFFFFF"/>
                </a:solidFill>
                <a:latin typeface="Arial Narrow"/>
                <a:cs typeface="Arial Narrow"/>
              </a:rPr>
              <a:t>ROTARY</a:t>
            </a:r>
            <a:r>
              <a:rPr sz="2000" spc="-1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 Narrow"/>
                <a:cs typeface="Arial Narrow"/>
              </a:rPr>
              <a:t>GRANTS</a:t>
            </a:r>
            <a:endParaRPr sz="20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523875" indent="-3435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23240" algn="l"/>
                <a:tab pos="523875" algn="l"/>
              </a:tabLst>
            </a:pPr>
            <a:r>
              <a:rPr sz="3000" spc="-10" dirty="0">
                <a:solidFill>
                  <a:srgbClr val="17458F"/>
                </a:solidFill>
                <a:latin typeface="Arial Narrow"/>
                <a:cs typeface="Arial Narrow"/>
              </a:rPr>
              <a:t>Global</a:t>
            </a:r>
            <a:r>
              <a:rPr sz="3000" spc="-35" dirty="0">
                <a:solidFill>
                  <a:srgbClr val="17458F"/>
                </a:solidFill>
                <a:latin typeface="Arial Narrow"/>
                <a:cs typeface="Arial Narrow"/>
              </a:rPr>
              <a:t> </a:t>
            </a:r>
            <a:r>
              <a:rPr sz="3000" spc="-15" dirty="0">
                <a:solidFill>
                  <a:srgbClr val="17458F"/>
                </a:solidFill>
                <a:latin typeface="Arial Narrow"/>
                <a:cs typeface="Arial Narrow"/>
              </a:rPr>
              <a:t>grants</a:t>
            </a:r>
            <a:endParaRPr sz="3000" dirty="0">
              <a:latin typeface="Arial Narrow"/>
              <a:cs typeface="Arial Narrow"/>
            </a:endParaRPr>
          </a:p>
          <a:p>
            <a:pPr marL="523875" indent="-34353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23240" algn="l"/>
                <a:tab pos="523875" algn="l"/>
              </a:tabLst>
            </a:pPr>
            <a:r>
              <a:rPr sz="3000" spc="-15" dirty="0">
                <a:solidFill>
                  <a:srgbClr val="17458F"/>
                </a:solidFill>
                <a:latin typeface="Arial Narrow"/>
                <a:cs typeface="Arial Narrow"/>
              </a:rPr>
              <a:t>District</a:t>
            </a:r>
            <a:r>
              <a:rPr sz="3000" spc="-25" dirty="0">
                <a:solidFill>
                  <a:srgbClr val="17458F"/>
                </a:solidFill>
                <a:latin typeface="Arial Narrow"/>
                <a:cs typeface="Arial Narrow"/>
              </a:rPr>
              <a:t> </a:t>
            </a:r>
            <a:r>
              <a:rPr sz="3000" spc="-10" dirty="0">
                <a:solidFill>
                  <a:srgbClr val="17458F"/>
                </a:solidFill>
                <a:latin typeface="Arial Narrow"/>
                <a:cs typeface="Arial Narrow"/>
              </a:rPr>
              <a:t>grants</a:t>
            </a:r>
            <a:endParaRPr sz="3000" dirty="0">
              <a:latin typeface="Arial Narrow"/>
              <a:cs typeface="Arial Narrow"/>
            </a:endParaRPr>
          </a:p>
          <a:p>
            <a:pPr marL="523875" marR="5080" indent="-343535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523240" algn="l"/>
                <a:tab pos="523875" algn="l"/>
              </a:tabLst>
            </a:pPr>
            <a:r>
              <a:rPr sz="3000" spc="-15" dirty="0">
                <a:solidFill>
                  <a:srgbClr val="17458F"/>
                </a:solidFill>
                <a:latin typeface="Arial Narrow"/>
                <a:cs typeface="Arial Narrow"/>
              </a:rPr>
              <a:t>Disaster  </a:t>
            </a:r>
            <a:r>
              <a:rPr sz="3000" spc="-20" dirty="0">
                <a:solidFill>
                  <a:srgbClr val="17458F"/>
                </a:solidFill>
                <a:latin typeface="Arial Narrow"/>
                <a:cs typeface="Arial Narrow"/>
              </a:rPr>
              <a:t>response</a:t>
            </a:r>
            <a:r>
              <a:rPr sz="3000" spc="60" dirty="0">
                <a:solidFill>
                  <a:srgbClr val="17458F"/>
                </a:solidFill>
                <a:latin typeface="Arial Narrow"/>
                <a:cs typeface="Arial Narrow"/>
              </a:rPr>
              <a:t> </a:t>
            </a:r>
            <a:r>
              <a:rPr sz="3000" spc="-15" dirty="0">
                <a:solidFill>
                  <a:srgbClr val="17458F"/>
                </a:solidFill>
                <a:latin typeface="Arial Narrow"/>
                <a:cs typeface="Arial Narrow"/>
              </a:rPr>
              <a:t>grants</a:t>
            </a:r>
            <a:endParaRPr lang="th-TH" sz="3000" spc="-15" dirty="0">
              <a:solidFill>
                <a:srgbClr val="17458F"/>
              </a:solidFill>
              <a:latin typeface="Arial Narrow"/>
              <a:cs typeface="Arial Narrow"/>
            </a:endParaRPr>
          </a:p>
          <a:p>
            <a:pPr marL="523875" marR="5080" indent="-343535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523240" algn="l"/>
                <a:tab pos="523875" algn="l"/>
              </a:tabLst>
            </a:pPr>
            <a:r>
              <a:rPr lang="en-US" sz="3000" spc="-15" dirty="0">
                <a:solidFill>
                  <a:srgbClr val="17458F"/>
                </a:solidFill>
                <a:latin typeface="Arial Narrow"/>
                <a:cs typeface="Arial Narrow"/>
              </a:rPr>
              <a:t>Programs of Scale grants</a:t>
            </a:r>
            <a:endParaRPr sz="30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95675" y="990599"/>
            <a:ext cx="5638800" cy="5867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F4B8-DFE1-4DAE-8766-3A60B306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Rotary Disaster Response Grants</a:t>
            </a:r>
            <a:endParaRPr lang="th-TH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81718F-FEAA-4081-B92F-2E60DD8E6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17814"/>
            <a:ext cx="9144000" cy="4913745"/>
          </a:xfrm>
        </p:spPr>
      </p:pic>
    </p:spTree>
    <p:extLst>
      <p:ext uri="{BB962C8B-B14F-4D97-AF65-F5344CB8AC3E}">
        <p14:creationId xmlns:p14="http://schemas.microsoft.com/office/powerpoint/2010/main" val="206637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GRANTS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4419600" cy="4525963"/>
          </a:xfrm>
        </p:spPr>
        <p:txBody>
          <a:bodyPr/>
          <a:lstStyle/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Large, long-term projects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Sustainable, measurable outcomes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Alignment with areas of focus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International partnership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$30,000 minimum budget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World Fund match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6265" b="317"/>
          <a:stretch/>
        </p:blipFill>
        <p:spPr>
          <a:xfrm>
            <a:off x="5053665" y="990600"/>
            <a:ext cx="409033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FOCUS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Peacebuilding and conflict prevention*</a:t>
            </a:r>
          </a:p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Disease prevention and treatment</a:t>
            </a:r>
          </a:p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Water, sanitation, and hygiene*</a:t>
            </a:r>
          </a:p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Maternal and child health</a:t>
            </a:r>
          </a:p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Basic education and literacy</a:t>
            </a:r>
          </a:p>
          <a:p>
            <a:r>
              <a:rPr lang="en-US" sz="3600" dirty="0">
                <a:latin typeface="FreesiaUPC" panose="020B0604020202020204" pitchFamily="34" charset="-34"/>
                <a:cs typeface="FreesiaUPC" panose="020B0604020202020204" pitchFamily="34" charset="-34"/>
              </a:rPr>
              <a:t>Community economic development*</a:t>
            </a:r>
          </a:p>
          <a:p>
            <a:pPr marL="0" indent="0">
              <a:buNone/>
            </a:pPr>
            <a:endParaRPr lang="en-US" sz="36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endParaRPr lang="en-US" dirty="0">
              <a:solidFill>
                <a:srgbClr val="17458F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5" y="5278620"/>
            <a:ext cx="8001000" cy="11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460952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Sustainability means different things to different organizations.</a:t>
            </a:r>
            <a:b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</a:br>
            <a:b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</a:br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For Rotary, sustainability means providing long-term solutions to community needs that the beneficiaries can maintain after grant funding ends.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23" y="1143000"/>
            <a:ext cx="4077277" cy="52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10704" r="9056" b="78520"/>
          <a:stretch/>
        </p:blipFill>
        <p:spPr>
          <a:xfrm>
            <a:off x="533400" y="1793110"/>
            <a:ext cx="8077200" cy="2712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#1</a:t>
            </a:r>
          </a:p>
        </p:txBody>
      </p:sp>
    </p:spTree>
    <p:extLst>
      <p:ext uri="{BB962C8B-B14F-4D97-AF65-F5344CB8AC3E}">
        <p14:creationId xmlns:p14="http://schemas.microsoft.com/office/powerpoint/2010/main" val="33764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22980" r="49726" b="63403"/>
          <a:stretch/>
        </p:blipFill>
        <p:spPr>
          <a:xfrm>
            <a:off x="457200" y="1752600"/>
            <a:ext cx="7925409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#2</a:t>
            </a:r>
          </a:p>
        </p:txBody>
      </p:sp>
    </p:spTree>
    <p:extLst>
      <p:ext uri="{BB962C8B-B14F-4D97-AF65-F5344CB8AC3E}">
        <p14:creationId xmlns:p14="http://schemas.microsoft.com/office/powerpoint/2010/main" val="42769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9" t="38014" r="9250" b="55237"/>
          <a:stretch/>
        </p:blipFill>
        <p:spPr>
          <a:xfrm>
            <a:off x="1682886" y="1547763"/>
            <a:ext cx="6477000" cy="1728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0" t="47944" r="26707" b="48398"/>
          <a:stretch/>
        </p:blipFill>
        <p:spPr>
          <a:xfrm>
            <a:off x="3962400" y="4343400"/>
            <a:ext cx="3054486" cy="657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2" t="38014" r="48000" b="48398"/>
          <a:stretch/>
        </p:blipFill>
        <p:spPr>
          <a:xfrm>
            <a:off x="1066800" y="2895600"/>
            <a:ext cx="2623226" cy="2442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#3</a:t>
            </a:r>
          </a:p>
        </p:txBody>
      </p:sp>
    </p:spTree>
    <p:extLst>
      <p:ext uri="{BB962C8B-B14F-4D97-AF65-F5344CB8AC3E}">
        <p14:creationId xmlns:p14="http://schemas.microsoft.com/office/powerpoint/2010/main" val="25143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5910" y="1549401"/>
            <a:ext cx="8546679" cy="3550808"/>
            <a:chOff x="232410" y="1600201"/>
            <a:chExt cx="8546679" cy="35508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6" t="53061" r="45072" b="32997"/>
            <a:stretch/>
          </p:blipFill>
          <p:spPr>
            <a:xfrm>
              <a:off x="343342" y="1600201"/>
              <a:ext cx="8343458" cy="33399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32410" y="4648200"/>
              <a:ext cx="290322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17695" y="4800600"/>
              <a:ext cx="1066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3600" y="4863973"/>
              <a:ext cx="1066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2715335">
              <a:off x="5385435" y="4880644"/>
              <a:ext cx="304800" cy="19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 rot="19169267">
              <a:off x="5803959" y="4876767"/>
              <a:ext cx="304800" cy="19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 rot="2715335">
              <a:off x="6863715" y="4872890"/>
              <a:ext cx="304800" cy="1905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 rot="19169267">
              <a:off x="8305215" y="4766786"/>
              <a:ext cx="473874" cy="3842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#4</a:t>
            </a:r>
          </a:p>
        </p:txBody>
      </p:sp>
    </p:spTree>
    <p:extLst>
      <p:ext uri="{BB962C8B-B14F-4D97-AF65-F5344CB8AC3E}">
        <p14:creationId xmlns:p14="http://schemas.microsoft.com/office/powerpoint/2010/main" val="12636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7" t="68086" r="9420" b="18118"/>
          <a:stretch/>
        </p:blipFill>
        <p:spPr>
          <a:xfrm>
            <a:off x="381000" y="1600200"/>
            <a:ext cx="8253046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#5</a:t>
            </a:r>
          </a:p>
        </p:txBody>
      </p:sp>
    </p:spTree>
    <p:extLst>
      <p:ext uri="{BB962C8B-B14F-4D97-AF65-F5344CB8AC3E}">
        <p14:creationId xmlns:p14="http://schemas.microsoft.com/office/powerpoint/2010/main" val="33377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E9DB-C2CC-468E-88B0-7902429E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A26AF-B4D9-4B3B-AB8A-6B31C6AB5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We can “Connect the World” with our humanitarian and education programs by supporting The Rotary Foundation.</a:t>
            </a:r>
            <a:endParaRPr lang="th-TH" sz="6000" dirty="0">
              <a:solidFill>
                <a:schemeClr val="tx2">
                  <a:lumMod val="75000"/>
                </a:schemeClr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361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83175" r="49529" b="8412"/>
          <a:stretch/>
        </p:blipFill>
        <p:spPr>
          <a:xfrm>
            <a:off x="450220" y="1432560"/>
            <a:ext cx="7703180" cy="2038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7" t="87521" r="33503" b="2904"/>
          <a:stretch/>
        </p:blipFill>
        <p:spPr>
          <a:xfrm>
            <a:off x="4800600" y="3470910"/>
            <a:ext cx="1928381" cy="231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#6</a:t>
            </a:r>
          </a:p>
        </p:txBody>
      </p:sp>
    </p:spTree>
    <p:extLst>
      <p:ext uri="{BB962C8B-B14F-4D97-AF65-F5344CB8AC3E}">
        <p14:creationId xmlns:p14="http://schemas.microsoft.com/office/powerpoint/2010/main" val="25502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b="1" dirty="0">
                <a:latin typeface="Georgia" panose="02040502050405020303" pitchFamily="18" charset="0"/>
              </a:rPr>
              <a:t>Project Life cycle Kit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2090"/>
          <a:stretch/>
        </p:blipFill>
        <p:spPr>
          <a:xfrm>
            <a:off x="533400" y="1295400"/>
            <a:ext cx="8278753" cy="193508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53509" y="3429000"/>
            <a:ext cx="7438534" cy="266700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ctr">
              <a:buNone/>
            </a:pPr>
            <a:r>
              <a:rPr lang="en-US" sz="2300" dirty="0">
                <a:solidFill>
                  <a:schemeClr val="tx2"/>
                </a:solidFill>
              </a:rPr>
              <a:t>Rotary’s Project Lifecycle Kit consists of Discussion Groups, Rotary Ideas, and Rotary Showcase – resources that can contribute to the success of any service project, from inception to completion. Use these tools for planning, support, and promoting all your Rotary projects.</a:t>
            </a:r>
          </a:p>
          <a:p>
            <a:pPr lvl="0"/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Aft>
                <a:spcPts val="300"/>
              </a:spcAft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Aft>
                <a:spcPts val="3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 marL="457200" lvl="1" indent="0">
              <a:spcAft>
                <a:spcPts val="300"/>
              </a:spcAft>
              <a:buNone/>
            </a:pP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58000" y="2362200"/>
            <a:ext cx="2286000" cy="2133600"/>
            <a:chOff x="209550" y="0"/>
            <a:chExt cx="3390900" cy="3390900"/>
          </a:xfrm>
        </p:grpSpPr>
        <p:sp>
          <p:nvSpPr>
            <p:cNvPr id="9" name="Oval 8"/>
            <p:cNvSpPr/>
            <p:nvPr/>
          </p:nvSpPr>
          <p:spPr>
            <a:xfrm>
              <a:off x="209550" y="0"/>
              <a:ext cx="3390900" cy="3390900"/>
            </a:xfrm>
            <a:prstGeom prst="ellipse">
              <a:avLst/>
            </a:prstGeom>
            <a:solidFill>
              <a:srgbClr val="F7A81B">
                <a:alpha val="8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1025" y="1"/>
              <a:ext cx="2647950" cy="33908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Humanitarian Projects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621CD4-D854-4FAC-8B6F-FBC5C85A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" r="10706"/>
          <a:stretch/>
        </p:blipFill>
        <p:spPr>
          <a:xfrm>
            <a:off x="-76200" y="-12700"/>
            <a:ext cx="9220200" cy="695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80" y="182880"/>
            <a:ext cx="2712720" cy="2712720"/>
            <a:chOff x="209550" y="0"/>
            <a:chExt cx="3390900" cy="3390900"/>
          </a:xfrm>
        </p:grpSpPr>
        <p:sp>
          <p:nvSpPr>
            <p:cNvPr id="13" name="Oval 12"/>
            <p:cNvSpPr/>
            <p:nvPr/>
          </p:nvSpPr>
          <p:spPr>
            <a:xfrm>
              <a:off x="209550" y="0"/>
              <a:ext cx="3390900" cy="3390900"/>
            </a:xfrm>
            <a:prstGeom prst="ellipse">
              <a:avLst/>
            </a:prstGeom>
            <a:solidFill>
              <a:srgbClr val="F7A81B">
                <a:alpha val="8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1025" y="1"/>
              <a:ext cx="2647950" cy="33908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Scholarships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2588"/>
      </p:ext>
    </p:extLst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" r="5668" b="2774"/>
          <a:stretch/>
        </p:blipFill>
        <p:spPr bwMode="auto">
          <a:xfrm>
            <a:off x="-76200" y="-6351"/>
            <a:ext cx="92202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248400" y="3962400"/>
            <a:ext cx="2712720" cy="2712720"/>
            <a:chOff x="209550" y="0"/>
            <a:chExt cx="3390900" cy="3390900"/>
          </a:xfrm>
        </p:grpSpPr>
        <p:sp>
          <p:nvSpPr>
            <p:cNvPr id="13" name="Oval 12"/>
            <p:cNvSpPr/>
            <p:nvPr/>
          </p:nvSpPr>
          <p:spPr>
            <a:xfrm>
              <a:off x="209550" y="0"/>
              <a:ext cx="3390900" cy="3390900"/>
            </a:xfrm>
            <a:prstGeom prst="ellipse">
              <a:avLst/>
            </a:prstGeom>
            <a:solidFill>
              <a:srgbClr val="F7A81B">
                <a:alpha val="8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1025" y="1"/>
              <a:ext cx="2647950" cy="33908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Vocational Training Teams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633275"/>
      </p:ext>
    </p:extLst>
  </p:cSld>
  <p:clrMapOvr>
    <a:masterClrMapping/>
  </p:clrMapOvr>
  <p:transition spd="med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GRANTS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4525963"/>
          </a:xfrm>
        </p:spPr>
        <p:txBody>
          <a:bodyPr/>
          <a:lstStyle/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Small-scale, short-term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Local or international activities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Aligned with the Foundation’s mission</a:t>
            </a:r>
          </a:p>
          <a:p>
            <a:r>
              <a:rPr lang="en-US" dirty="0">
                <a:solidFill>
                  <a:srgbClr val="17458F"/>
                </a:solidFill>
                <a:latin typeface="Arial Narrow" panose="020B0606020202030204" pitchFamily="34" charset="0"/>
              </a:rPr>
              <a:t>Single grant awarded annually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9906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BB55CD-738C-4C06-A64C-005C14F61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BF3D55-6736-4FCB-9E05-9AB5E966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344178"/>
          <a:ext cx="8204199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1475543591"/>
                    </a:ext>
                  </a:extLst>
                </a:gridCol>
                <a:gridCol w="3263900">
                  <a:extLst>
                    <a:ext uri="{9D8B030D-6E8A-4147-A177-3AD203B41FA5}">
                      <a16:colId xmlns:a16="http://schemas.microsoft.com/office/drawing/2014/main" val="29646504"/>
                    </a:ext>
                  </a:extLst>
                </a:gridCol>
                <a:gridCol w="3301999">
                  <a:extLst>
                    <a:ext uri="{9D8B030D-6E8A-4147-A177-3AD203B41FA5}">
                      <a16:colId xmlns:a16="http://schemas.microsoft.com/office/drawing/2014/main" val="1920243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5D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 Narrow" panose="020B0606020202030204" pitchFamily="34" charset="0"/>
                        </a:rPr>
                        <a:t>Global grant</a:t>
                      </a:r>
                    </a:p>
                  </a:txBody>
                  <a:tcPr>
                    <a:solidFill>
                      <a:srgbClr val="005D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 Narrow" panose="020B0606020202030204" pitchFamily="34" charset="0"/>
                        </a:rPr>
                        <a:t>District</a:t>
                      </a:r>
                      <a:r>
                        <a:rPr lang="en-US" sz="2200" baseline="0" dirty="0">
                          <a:latin typeface="Arial Narrow" panose="020B0606020202030204" pitchFamily="34" charset="0"/>
                        </a:rPr>
                        <a:t> grant</a:t>
                      </a:r>
                      <a:endParaRPr lang="en-US" sz="22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5D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94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Cost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$30,000 min.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 max. or min.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97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Funding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World Fund, DDF, cash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DDF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95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Application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Online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Managed</a:t>
                      </a:r>
                      <a:r>
                        <a:rPr lang="en-US" sz="2200" baseline="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 by district</a:t>
                      </a:r>
                      <a:endParaRPr lang="en-US" sz="2200" dirty="0">
                        <a:solidFill>
                          <a:srgbClr val="17458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579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Area of focus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Project aligns</a:t>
                      </a:r>
                      <a:r>
                        <a:rPr lang="en-US" sz="2200" baseline="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 with area(s) of focus</a:t>
                      </a:r>
                      <a:endParaRPr lang="en-US" sz="2200" dirty="0">
                        <a:solidFill>
                          <a:srgbClr val="17458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 are</a:t>
                      </a:r>
                      <a:r>
                        <a:rPr lang="en-US" sz="2200" baseline="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a of focus requirement</a:t>
                      </a:r>
                      <a:endParaRPr lang="en-US" sz="2200" dirty="0">
                        <a:solidFill>
                          <a:srgbClr val="17458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13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Partnership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Host and international partnership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 partnership required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052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Sustainability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Required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Not required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786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Measurability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Required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Not required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51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>
                          <a:solidFill>
                            <a:srgbClr val="58585A"/>
                          </a:solidFill>
                          <a:latin typeface="Arial Narrow" panose="020B0606020202030204" pitchFamily="34" charset="0"/>
                        </a:rPr>
                        <a:t>Scholarships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Graduate and post-graduate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17458F"/>
                          </a:solidFill>
                          <a:latin typeface="Arial Narrow" panose="020B0606020202030204" pitchFamily="34" charset="0"/>
                        </a:rPr>
                        <a:t>No study level requirement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49323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</p:spPr>
        <p:txBody>
          <a:bodyPr/>
          <a:lstStyle/>
          <a:p>
            <a:r>
              <a:rPr lang="en-US" dirty="0"/>
              <a:t>GLOBAL GRANT VS. DISTRICT GRANT</a:t>
            </a:r>
          </a:p>
        </p:txBody>
      </p:sp>
    </p:spTree>
    <p:extLst>
      <p:ext uri="{BB962C8B-B14F-4D97-AF65-F5344CB8AC3E}">
        <p14:creationId xmlns:p14="http://schemas.microsoft.com/office/powerpoint/2010/main" val="17115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9B3A-20C4-4FE3-937C-DCF3CF34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New Grants as Programs of Scale Grants</a:t>
            </a:r>
            <a:endParaRPr lang="th-TH" sz="40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A2CAF-7DFE-4AAE-8F22-DCB8C8910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700" y="971550"/>
            <a:ext cx="7848600" cy="5886450"/>
          </a:xfrm>
        </p:spPr>
      </p:pic>
    </p:spTree>
    <p:extLst>
      <p:ext uri="{BB962C8B-B14F-4D97-AF65-F5344CB8AC3E}">
        <p14:creationId xmlns:p14="http://schemas.microsoft.com/office/powerpoint/2010/main" val="255731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545494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SUPPORTING THE ROTARY FOUNDATION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823" y="1955060"/>
            <a:ext cx="2566987" cy="21891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26" y="1955060"/>
            <a:ext cx="2693987" cy="22256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92" y="1943948"/>
            <a:ext cx="2609850" cy="22367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Endowment Fund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To Secure Tomorrow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0" y="4376936"/>
            <a:ext cx="3048000" cy="11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Annual Fund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For Support Today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219" y="439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</a:rPr>
              <a:t>PolioPlus Fund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</a:rPr>
              <a:t>End Polio Now</a:t>
            </a:r>
          </a:p>
        </p:txBody>
      </p:sp>
    </p:spTree>
    <p:extLst>
      <p:ext uri="{BB962C8B-B14F-4D97-AF65-F5344CB8AC3E}">
        <p14:creationId xmlns:p14="http://schemas.microsoft.com/office/powerpoint/2010/main" val="391208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D0E99-B29D-4EB1-A705-C94FC079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humanitarian service</a:t>
            </a:r>
            <a:endParaRPr lang="th-TH" sz="40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B23FC-4969-4CBA-98C1-116AE5963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Support the eradication of polio</a:t>
            </a:r>
          </a:p>
          <a:p>
            <a:pPr lvl="1"/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Increase sustainable service that focuses on youth programs and the areas of focus</a:t>
            </a:r>
          </a:p>
          <a:p>
            <a:pPr lvl="1"/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Increase collaboration and connections with other clubs and organizations</a:t>
            </a:r>
          </a:p>
          <a:p>
            <a:pPr lvl="1"/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Create local and international projects that the clubs will become known for </a:t>
            </a:r>
          </a:p>
        </p:txBody>
      </p:sp>
    </p:spTree>
    <p:extLst>
      <p:ext uri="{BB962C8B-B14F-4D97-AF65-F5344CB8AC3E}">
        <p14:creationId xmlns:p14="http://schemas.microsoft.com/office/powerpoint/2010/main" val="1632056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99E6-6383-4DBC-9E0D-7D223A8A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85FC55-2914-4071-9EF3-C9707D711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8725" y="1371600"/>
            <a:ext cx="5146550" cy="4526003"/>
          </a:xfrm>
        </p:spPr>
      </p:pic>
    </p:spTree>
    <p:extLst>
      <p:ext uri="{BB962C8B-B14F-4D97-AF65-F5344CB8AC3E}">
        <p14:creationId xmlns:p14="http://schemas.microsoft.com/office/powerpoint/2010/main" val="1377170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37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130" name="Title 3"/>
          <p:cNvSpPr>
            <a:spLocks noGrp="1"/>
          </p:cNvSpPr>
          <p:nvPr>
            <p:ph type="ctrTitle"/>
          </p:nvPr>
        </p:nvSpPr>
        <p:spPr bwMode="auto">
          <a:xfrm>
            <a:off x="4506686" y="5029200"/>
            <a:ext cx="4648200" cy="1071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Questions?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70B9-DAD3-4EBE-B8DB-98D5CCD2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D7BFB0-A4B9-4716-9D35-896C9C2B4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400" y="1295400"/>
            <a:ext cx="4571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533783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FOUNDATION FUNDING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18822"/>
            <a:ext cx="28416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864" y="2202077"/>
            <a:ext cx="168275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648980" y="3296697"/>
            <a:ext cx="138061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864" y="3415955"/>
            <a:ext cx="16525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9418" y="1686025"/>
            <a:ext cx="15795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561" y="2795343"/>
            <a:ext cx="207327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594" y="3888796"/>
            <a:ext cx="183515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718" y="2217953"/>
            <a:ext cx="1712913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012" y="2202077"/>
            <a:ext cx="187801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775" y="1803615"/>
            <a:ext cx="19875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933518" y="3237714"/>
            <a:ext cx="1490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Spendable Earnings</a:t>
            </a: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5836220" y="3237714"/>
            <a:ext cx="1393253" cy="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10209"/>
              <a:gd name="connsiteY0" fmla="*/ 0 h 0"/>
              <a:gd name="connsiteX1" fmla="*/ 10209 w 10209"/>
              <a:gd name="connsiteY1" fmla="*/ 1000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09">
                <a:moveTo>
                  <a:pt x="0" y="0"/>
                </a:moveTo>
                <a:cubicBezTo>
                  <a:pt x="3333" y="3333"/>
                  <a:pt x="6876" y="6667"/>
                  <a:pt x="10209" y="1000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020050" y="3296697"/>
            <a:ext cx="0" cy="304695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5410200" y="5448300"/>
            <a:ext cx="2609850" cy="0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10200" y="6343650"/>
            <a:ext cx="260985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71451" y="5099814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DDF</a:t>
            </a:r>
            <a:endParaRPr lang="en-GB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920560" y="6020484"/>
            <a:ext cx="236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World Fund</a:t>
            </a:r>
            <a:endParaRPr lang="en-GB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153150" y="4852932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50%</a:t>
            </a:r>
            <a:endParaRPr lang="en-GB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6136132" y="5691132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50%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2025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360003-A5BE-4DA8-A365-567AAD02E02B}"/>
              </a:ext>
            </a:extLst>
          </p:cNvPr>
          <p:cNvSpPr txBox="1">
            <a:spLocks/>
          </p:cNvSpPr>
          <p:nvPr/>
        </p:nvSpPr>
        <p:spPr>
          <a:xfrm>
            <a:off x="152400" y="533400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SHARE SYSTEM </a:t>
            </a:r>
            <a:r>
              <a:rPr lang="en-US" sz="2800" spc="0" dirty="0">
                <a:solidFill>
                  <a:schemeClr val="bg1"/>
                </a:solidFill>
              </a:rPr>
              <a:t>EFFECTIVE 1 JULY 2015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4A02C-E776-4F69-B006-6C4A785C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1" y="1219200"/>
            <a:ext cx="7429793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7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85951" y="2168746"/>
            <a:ext cx="7504232" cy="22610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1">
                  <a:lumMod val="85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75" y="2168746"/>
            <a:ext cx="2267561" cy="2261056"/>
          </a:xfrm>
          <a:prstGeom prst="ellipse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9961" y="1630758"/>
            <a:ext cx="820096" cy="2908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00" spc="-45" dirty="0">
                <a:solidFill>
                  <a:schemeClr val="bg2">
                    <a:alpha val="4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“</a:t>
            </a:r>
            <a:endParaRPr lang="en-US" sz="18300" dirty="0">
              <a:solidFill>
                <a:schemeClr val="bg2">
                  <a:alpha val="4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8234962" y="1659148"/>
            <a:ext cx="820096" cy="2908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00" spc="-45" dirty="0">
                <a:solidFill>
                  <a:schemeClr val="bg2">
                    <a:alpha val="4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“</a:t>
            </a:r>
            <a:endParaRPr lang="en-US" sz="18300" dirty="0">
              <a:solidFill>
                <a:schemeClr val="bg2">
                  <a:alpha val="4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592" y="2168746"/>
            <a:ext cx="7076592" cy="1809431"/>
          </a:xfrm>
        </p:spPr>
        <p:txBody>
          <a:bodyPr wrap="square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3600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Rotary’s </a:t>
            </a:r>
            <a:r>
              <a:rPr lang="en-US" sz="3600" spc="-45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tomorrow</a:t>
            </a:r>
            <a:r>
              <a:rPr lang="en-US" sz="3600" spc="-45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3600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depends</a:t>
            </a:r>
            <a:br>
              <a:rPr lang="en-US" sz="3600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3600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on what we do</a:t>
            </a:r>
            <a:r>
              <a:rPr lang="en-US" sz="3600" spc="-45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3600" spc="-45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today</a:t>
            </a:r>
            <a:r>
              <a:rPr lang="en-US" sz="3600" spc="-45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.</a:t>
            </a:r>
            <a:endParaRPr lang="en-US" sz="3000" spc="-9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6499" y="771525"/>
            <a:ext cx="240757" cy="5308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83512" y="3791249"/>
            <a:ext cx="3490867" cy="387650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100" b="0" i="1" spc="-45" dirty="0"/>
              <a:t>– Arch C. </a:t>
            </a:r>
            <a:r>
              <a:rPr lang="en-US" sz="2100" b="0" i="1" spc="-45" dirty="0" err="1"/>
              <a:t>Klumph</a:t>
            </a:r>
            <a:endParaRPr lang="en-US" sz="1500" b="0" i="1" spc="-9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6" grpId="0"/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88913" y="214273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rial Narrow Bold" pitchFamily="-84" charset="0"/>
              </a:rPr>
              <a:t>CURRENT STATUS: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3BA981-B14D-441A-9302-668C12DF6486}"/>
              </a:ext>
            </a:extLst>
          </p:cNvPr>
          <p:cNvSpPr txBox="1">
            <a:spLocks/>
          </p:cNvSpPr>
          <p:nvPr/>
        </p:nvSpPr>
        <p:spPr>
          <a:xfrm>
            <a:off x="5255762" y="2910467"/>
            <a:ext cx="3799030" cy="153813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>
              <a:lnSpc>
                <a:spcPct val="100000"/>
              </a:lnSpc>
              <a:tabLst>
                <a:tab pos="1282304" algn="l"/>
              </a:tabLst>
            </a:pPr>
            <a:r>
              <a:rPr lang="en-US" sz="2700" b="0" dirty="0">
                <a:solidFill>
                  <a:schemeClr val="tx2"/>
                </a:solidFill>
              </a:rPr>
              <a:t>A </a:t>
            </a:r>
            <a:r>
              <a:rPr lang="en-US" sz="4050" b="0" dirty="0">
                <a:solidFill>
                  <a:schemeClr val="tx2"/>
                </a:solidFill>
              </a:rPr>
              <a:t>$25,000</a:t>
            </a:r>
            <a:r>
              <a:rPr lang="en-US" sz="2700" b="0" dirty="0">
                <a:solidFill>
                  <a:schemeClr val="tx2"/>
                </a:solidFill>
              </a:rPr>
              <a:t> gift made to the Endowment</a:t>
            </a:r>
            <a:br>
              <a:rPr lang="en-US" sz="2700" b="0" dirty="0">
                <a:solidFill>
                  <a:schemeClr val="tx2"/>
                </a:solidFill>
              </a:rPr>
            </a:br>
            <a:r>
              <a:rPr lang="en-US" sz="2700" b="0" dirty="0">
                <a:solidFill>
                  <a:schemeClr val="tx2"/>
                </a:solidFill>
              </a:rPr>
              <a:t>can yield approximately </a:t>
            </a:r>
            <a:r>
              <a:rPr lang="en-US" sz="3600" b="0" dirty="0">
                <a:solidFill>
                  <a:schemeClr val="tx2"/>
                </a:solidFill>
              </a:rPr>
              <a:t>$1,000</a:t>
            </a:r>
            <a:r>
              <a:rPr lang="en-US" sz="2700" b="0" dirty="0">
                <a:solidFill>
                  <a:schemeClr val="tx2"/>
                </a:solidFill>
              </a:rPr>
              <a:t> in spendable</a:t>
            </a:r>
            <a:br>
              <a:rPr lang="en-US" sz="2700" b="0" dirty="0">
                <a:solidFill>
                  <a:schemeClr val="tx2"/>
                </a:solidFill>
              </a:rPr>
            </a:br>
            <a:r>
              <a:rPr lang="en-US" sz="2700" b="0" dirty="0">
                <a:solidFill>
                  <a:schemeClr val="tx2"/>
                </a:solidFill>
              </a:rPr>
              <a:t>earnings for Rotary programs every year.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1E1B470A-7A6F-47B9-9443-D00A968A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497205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-1" r="4670" b="-1111"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181600" cy="1295400"/>
          </a:xfrm>
        </p:spPr>
        <p:txBody>
          <a:bodyPr/>
          <a:lstStyle/>
          <a:p>
            <a:r>
              <a:rPr lang="en-US" sz="4800" b="1" dirty="0"/>
              <a:t>ROTARY GRANTS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RF-PowerpointDesignE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TRF-PowerpointDesignEN_Light.pot</Template>
  <TotalTime>19721</TotalTime>
  <Words>2959</Words>
  <Application>Microsoft Office PowerPoint</Application>
  <PresentationFormat>On-screen Show (4:3)</PresentationFormat>
  <Paragraphs>212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Black</vt:lpstr>
      <vt:lpstr>Arial Narrow</vt:lpstr>
      <vt:lpstr>Arial Narrow Bold</vt:lpstr>
      <vt:lpstr>Browallia New</vt:lpstr>
      <vt:lpstr>Calibri</vt:lpstr>
      <vt:lpstr>EucrosiaUPC</vt:lpstr>
      <vt:lpstr>FreesiaUPC</vt:lpstr>
      <vt:lpstr>Georgia</vt:lpstr>
      <vt:lpstr>Times New Roman</vt:lpstr>
      <vt:lpstr>TRF-PowerpointDesignEN_Light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Rotary’s tomorrow depends on what we do today.</vt:lpstr>
      <vt:lpstr>PowerPoint Presentation</vt:lpstr>
      <vt:lpstr>ROTARY GRANTS</vt:lpstr>
      <vt:lpstr>PowerPoint Presentation</vt:lpstr>
      <vt:lpstr>Rotary Disaster Response Grants</vt:lpstr>
      <vt:lpstr>GLOBAL GRANTS</vt:lpstr>
      <vt:lpstr>AREAS OF FOCUS</vt:lpstr>
      <vt:lpstr>SUSTAINABILITY</vt:lpstr>
      <vt:lpstr>STEP #1</vt:lpstr>
      <vt:lpstr>STEP #2</vt:lpstr>
      <vt:lpstr>STEP #3</vt:lpstr>
      <vt:lpstr>STEP #4</vt:lpstr>
      <vt:lpstr>STEP #5</vt:lpstr>
      <vt:lpstr>STEP #6</vt:lpstr>
      <vt:lpstr>Project Life cycle Kit</vt:lpstr>
      <vt:lpstr>PowerPoint Presentation</vt:lpstr>
      <vt:lpstr>PowerPoint Presentation</vt:lpstr>
      <vt:lpstr>PowerPoint Presentation</vt:lpstr>
      <vt:lpstr>DISTRICT GRANTS</vt:lpstr>
      <vt:lpstr>PowerPoint Presentation</vt:lpstr>
      <vt:lpstr>PowerPoint Presentation</vt:lpstr>
      <vt:lpstr>GLOBAL GRANT VS. DISTRICT GRANT</vt:lpstr>
      <vt:lpstr>New Grants as Programs of Scale Grants</vt:lpstr>
      <vt:lpstr>humanitarian service</vt:lpstr>
      <vt:lpstr>PowerPoint Presentation</vt:lpstr>
      <vt:lpstr>Questions?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User</cp:lastModifiedBy>
  <cp:revision>700</cp:revision>
  <cp:lastPrinted>2020-02-05T04:20:13Z</cp:lastPrinted>
  <dcterms:created xsi:type="dcterms:W3CDTF">2010-04-16T20:11:30Z</dcterms:created>
  <dcterms:modified xsi:type="dcterms:W3CDTF">2020-02-24T02:30:44Z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</Properties>
</file>